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1" r:id="rId2"/>
    <p:sldId id="313" r:id="rId3"/>
    <p:sldId id="315" r:id="rId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F2EC"/>
    <a:srgbClr val="FF9933"/>
    <a:srgbClr val="CC6600"/>
    <a:srgbClr val="CC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559" autoAdjust="0"/>
    <p:restoredTop sz="94660"/>
  </p:normalViewPr>
  <p:slideViewPr>
    <p:cSldViewPr>
      <p:cViewPr>
        <p:scale>
          <a:sx n="70" d="100"/>
          <a:sy n="70" d="100"/>
        </p:scale>
        <p:origin x="-1224" y="-1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20ADFD8F-AE50-44EB-AA13-AE68C6479C0E}" type="datetimeFigureOut">
              <a:rPr kumimoji="1" lang="ja-JP" altLang="en-US" smtClean="0"/>
              <a:pPr/>
              <a:t>2016/12/15</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DB6172C4-AD1F-417B-BA36-040835B9FC78}" type="slidenum">
              <a:rPr kumimoji="1" lang="ja-JP" altLang="en-US" smtClean="0"/>
              <a:pPr/>
              <a:t>‹Nº›</a:t>
            </a:fld>
            <a:endParaRPr kumimoji="1" lang="ja-JP" altLang="en-US"/>
          </a:p>
        </p:txBody>
      </p:sp>
    </p:spTree>
    <p:extLst>
      <p:ext uri="{BB962C8B-B14F-4D97-AF65-F5344CB8AC3E}">
        <p14:creationId xmlns:p14="http://schemas.microsoft.com/office/powerpoint/2010/main" val="22136067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EEF81A2-62C3-4AF6-93F8-8F32C5B8A528}" type="datetime1">
              <a:rPr kumimoji="1" lang="es-PE" altLang="ja-JP" smtClean="0"/>
              <a:pPr/>
              <a:t>15/12/2016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357F17-2668-4366-992D-9977CA6B1A33}" type="slidenum">
              <a:rPr kumimoji="1" lang="ja-JP" altLang="en-US" smtClean="0"/>
              <a:pPr/>
              <a:t>‹Nº›</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9A09ABE-4E18-42BB-A39D-DC66D3F7819E}" type="datetime1">
              <a:rPr kumimoji="1" lang="es-PE" altLang="ja-JP" smtClean="0"/>
              <a:pPr/>
              <a:t>15/12/2016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357F17-2668-4366-992D-9977CA6B1A33}" type="slidenum">
              <a:rPr kumimoji="1" lang="ja-JP" altLang="en-US" smtClean="0"/>
              <a:pPr/>
              <a:t>‹Nº›</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CFEE9E6-EC5F-4130-8687-029A9F19C0F5}" type="datetime1">
              <a:rPr kumimoji="1" lang="es-PE" altLang="ja-JP" smtClean="0"/>
              <a:pPr/>
              <a:t>15/12/2016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357F17-2668-4366-992D-9977CA6B1A33}" type="slidenum">
              <a:rPr kumimoji="1" lang="ja-JP" altLang="en-US" smtClean="0"/>
              <a:pPr/>
              <a:t>‹Nº›</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D7ABC3F5-7132-4722-BDC6-FB4FE9D299B1}" type="datetime1">
              <a:rPr lang="es-PE" altLang="ja-JP" smtClean="0">
                <a:solidFill>
                  <a:prstClr val="black"/>
                </a:solidFill>
              </a:rPr>
              <a:pPr>
                <a:defRPr/>
              </a:pPr>
              <a:t>15/12/2016</a:t>
            </a:fld>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272277E-F880-48E3-B12C-08E9FDC3D053}" type="slidenum">
              <a:rPr lang="en-US" altLang="ja-JP">
                <a:solidFill>
                  <a:prstClr val="black"/>
                </a:solidFill>
              </a:rPr>
              <a:pPr>
                <a:defRPr/>
              </a:pPr>
              <a:t>‹Nº›</a:t>
            </a:fld>
            <a:endParaRPr lang="en-US" altLang="ja-JP">
              <a:solidFill>
                <a:prstClr val="black"/>
              </a:solidFill>
            </a:endParaRPr>
          </a:p>
        </p:txBody>
      </p:sp>
    </p:spTree>
    <p:extLst>
      <p:ext uri="{BB962C8B-B14F-4D97-AF65-F5344CB8AC3E}">
        <p14:creationId xmlns:p14="http://schemas.microsoft.com/office/powerpoint/2010/main" val="1163022578"/>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41239F7-0286-4B07-BF4E-DF43D55F414E}" type="datetime1">
              <a:rPr kumimoji="1" lang="es-PE" altLang="ja-JP" smtClean="0"/>
              <a:pPr/>
              <a:t>15/12/2016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357F17-2668-4366-992D-9977CA6B1A33}" type="slidenum">
              <a:rPr kumimoji="1" lang="ja-JP" altLang="en-US" smtClean="0"/>
              <a:pPr/>
              <a:t>‹Nº›</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4C55574-2A82-421D-B412-55D25C332EF0}" type="datetime1">
              <a:rPr kumimoji="1" lang="es-PE" altLang="ja-JP" smtClean="0"/>
              <a:pPr/>
              <a:t>15/12/2016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357F17-2668-4366-992D-9977CA6B1A33}" type="slidenum">
              <a:rPr kumimoji="1" lang="ja-JP" altLang="en-US" smtClean="0"/>
              <a:pPr/>
              <a:t>‹Nº›</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836D997-A9AD-457E-82D9-CD827A766B91}" type="datetime1">
              <a:rPr kumimoji="1" lang="es-PE" altLang="ja-JP" smtClean="0"/>
              <a:pPr/>
              <a:t>15/12/2016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B357F17-2668-4366-992D-9977CA6B1A33}" type="slidenum">
              <a:rPr kumimoji="1" lang="ja-JP" altLang="en-US" smtClean="0"/>
              <a:pPr/>
              <a:t>‹Nº›</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17F4E35-1A60-4B74-902F-AE384431C81C}" type="datetime1">
              <a:rPr kumimoji="1" lang="es-PE" altLang="ja-JP" smtClean="0"/>
              <a:pPr/>
              <a:t>15/12/2016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B357F17-2668-4366-992D-9977CA6B1A33}" type="slidenum">
              <a:rPr kumimoji="1" lang="ja-JP" altLang="en-US" smtClean="0"/>
              <a:pPr/>
              <a:t>‹Nº›</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7538BC68-578C-4FAE-AE07-0C1AEAA0F7D4}" type="datetime1">
              <a:rPr kumimoji="1" lang="es-PE" altLang="ja-JP" smtClean="0"/>
              <a:pPr/>
              <a:t>15/12/2016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B357F17-2668-4366-992D-9977CA6B1A33}" type="slidenum">
              <a:rPr kumimoji="1" lang="ja-JP" altLang="en-US" smtClean="0"/>
              <a:pPr/>
              <a:t>‹Nº›</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E859465-2C78-46CE-BC58-741551C9101D}" type="datetime1">
              <a:rPr kumimoji="1" lang="es-PE" altLang="ja-JP" smtClean="0"/>
              <a:pPr/>
              <a:t>15/12/2016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B357F17-2668-4366-992D-9977CA6B1A33}" type="slidenum">
              <a:rPr kumimoji="1" lang="ja-JP" altLang="en-US" smtClean="0"/>
              <a:pPr/>
              <a:t>‹Nº›</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6484BF7-C9E0-4EEE-B917-D90D76507350}" type="datetime1">
              <a:rPr kumimoji="1" lang="es-PE" altLang="ja-JP" smtClean="0"/>
              <a:pPr/>
              <a:t>15/12/2016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B357F17-2668-4366-992D-9977CA6B1A33}" type="slidenum">
              <a:rPr kumimoji="1" lang="ja-JP" altLang="en-US" smtClean="0"/>
              <a:pPr/>
              <a:t>‹Nº›</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24F649F-FDD4-4918-A999-C1EE6C6EAE0D}" type="datetime1">
              <a:rPr kumimoji="1" lang="es-PE" altLang="ja-JP" smtClean="0"/>
              <a:pPr/>
              <a:t>15/12/2016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B357F17-2668-4366-992D-9977CA6B1A33}" type="slidenum">
              <a:rPr kumimoji="1" lang="ja-JP" altLang="en-US" smtClean="0"/>
              <a:pPr/>
              <a:t>‹Nº›</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89D484-6DEE-4B6B-88A0-B797849CE488}" type="datetime1">
              <a:rPr kumimoji="1" lang="es-PE" altLang="ja-JP" smtClean="0"/>
              <a:pPr/>
              <a:t>15/12/2016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357F17-2668-4366-992D-9977CA6B1A33}" type="slidenum">
              <a:rPr kumimoji="1" lang="ja-JP" altLang="en-US" smtClean="0"/>
              <a:pPr/>
              <a:t>‹Nº›</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495992" y="188640"/>
            <a:ext cx="8229600" cy="647700"/>
          </a:xfrm>
        </p:spPr>
        <p:style>
          <a:lnRef idx="0">
            <a:schemeClr val="accent1"/>
          </a:lnRef>
          <a:fillRef idx="3">
            <a:schemeClr val="accent1"/>
          </a:fillRef>
          <a:effectRef idx="3">
            <a:schemeClr val="accent1"/>
          </a:effectRef>
          <a:fontRef idx="minor">
            <a:schemeClr val="lt1"/>
          </a:fontRef>
        </p:style>
        <p:txBody>
          <a:bodyPr>
            <a:normAutofit/>
          </a:bodyPr>
          <a:lstStyle/>
          <a:p>
            <a:pPr eaLnBrk="1" hangingPunct="1"/>
            <a:r>
              <a:rPr lang="ja-JP" altLang="en-US" sz="3600" dirty="0" smtClean="0">
                <a:solidFill>
                  <a:schemeClr val="bg1"/>
                </a:solidFill>
                <a:ea typeface="HG丸ｺﾞｼｯｸM-PRO" pitchFamily="50" charset="-128"/>
              </a:rPr>
              <a:t>ペルー経済の特徴</a:t>
            </a:r>
          </a:p>
        </p:txBody>
      </p:sp>
      <p:sp>
        <p:nvSpPr>
          <p:cNvPr id="9" name="Text Box 4"/>
          <p:cNvSpPr txBox="1">
            <a:spLocks noChangeArrowheads="1"/>
          </p:cNvSpPr>
          <p:nvPr/>
        </p:nvSpPr>
        <p:spPr bwMode="auto">
          <a:xfrm>
            <a:off x="0" y="1057761"/>
            <a:ext cx="9144000" cy="5760551"/>
          </a:xfrm>
          <a:prstGeom prst="rect">
            <a:avLst/>
          </a:prstGeom>
          <a:noFill/>
          <a:ln w="9525">
            <a:noFill/>
            <a:miter lim="800000"/>
            <a:headEnd/>
            <a:tailEnd/>
          </a:ln>
        </p:spPr>
        <p:txBody>
          <a:bodyPr wrap="square">
            <a:spAutoFit/>
          </a:bodyPr>
          <a:lstStyle/>
          <a:p>
            <a:pPr fontAlgn="base">
              <a:lnSpc>
                <a:spcPts val="2600"/>
              </a:lnSpc>
              <a:spcBef>
                <a:spcPct val="0"/>
              </a:spcBef>
              <a:spcAft>
                <a:spcPct val="0"/>
              </a:spcAft>
              <a:defRPr/>
            </a:pPr>
            <a:r>
              <a:rPr lang="ja-JP" altLang="en-US" sz="2000" b="1" dirty="0" smtClean="0">
                <a:solidFill>
                  <a:prstClr val="black"/>
                </a:solidFill>
                <a:latin typeface="ＭＳ Ｐゴシック"/>
              </a:rPr>
              <a:t>○定着した民主主義</a:t>
            </a:r>
            <a:endParaRPr lang="en-US" altLang="ja-JP" sz="2000" b="1" dirty="0">
              <a:solidFill>
                <a:prstClr val="black"/>
              </a:solidFill>
              <a:latin typeface="ＭＳ Ｐゴシック"/>
            </a:endParaRPr>
          </a:p>
          <a:p>
            <a:pPr fontAlgn="base">
              <a:lnSpc>
                <a:spcPts val="2600"/>
              </a:lnSpc>
              <a:spcBef>
                <a:spcPct val="0"/>
              </a:spcBef>
              <a:spcAft>
                <a:spcPct val="0"/>
              </a:spcAft>
              <a:defRPr/>
            </a:pPr>
            <a:r>
              <a:rPr lang="ja-JP" altLang="en-US" sz="2000" b="1" dirty="0">
                <a:solidFill>
                  <a:prstClr val="black"/>
                </a:solidFill>
                <a:latin typeface="ＭＳ Ｐゴシック"/>
              </a:rPr>
              <a:t>○自由・開放的な対外経済</a:t>
            </a:r>
            <a:r>
              <a:rPr lang="ja-JP" altLang="en-US" sz="2000" b="1" dirty="0" smtClean="0">
                <a:solidFill>
                  <a:prstClr val="black"/>
                </a:solidFill>
                <a:latin typeface="ＭＳ Ｐゴシック"/>
              </a:rPr>
              <a:t>政策</a:t>
            </a:r>
            <a:endParaRPr lang="ja-JP" altLang="en-US" sz="2000" dirty="0">
              <a:solidFill>
                <a:prstClr val="black"/>
              </a:solidFill>
              <a:latin typeface="ＭＳ Ｐゴシック"/>
            </a:endParaRPr>
          </a:p>
          <a:p>
            <a:pPr fontAlgn="base">
              <a:lnSpc>
                <a:spcPts val="2600"/>
              </a:lnSpc>
              <a:spcBef>
                <a:spcPct val="0"/>
              </a:spcBef>
              <a:spcAft>
                <a:spcPct val="0"/>
              </a:spcAft>
              <a:defRPr/>
            </a:pPr>
            <a:r>
              <a:rPr lang="ja-JP" altLang="en-US" sz="2000" dirty="0">
                <a:solidFill>
                  <a:prstClr val="black"/>
                </a:solidFill>
                <a:latin typeface="ＭＳ Ｐゴシック"/>
              </a:rPr>
              <a:t>　</a:t>
            </a:r>
            <a:r>
              <a:rPr lang="ja-JP" altLang="en-US" sz="2000" dirty="0" smtClean="0">
                <a:solidFill>
                  <a:prstClr val="black"/>
                </a:solidFill>
                <a:latin typeface="ＭＳ Ｐゴシック"/>
              </a:rPr>
              <a:t>－</a:t>
            </a:r>
            <a:r>
              <a:rPr lang="en-US" altLang="ja-JP" sz="2000" dirty="0">
                <a:solidFill>
                  <a:prstClr val="black"/>
                </a:solidFill>
                <a:latin typeface="ＭＳ Ｐゴシック"/>
              </a:rPr>
              <a:t>FTA</a:t>
            </a:r>
            <a:r>
              <a:rPr lang="ja-JP" altLang="en-US" sz="2000" dirty="0">
                <a:solidFill>
                  <a:prstClr val="black"/>
                </a:solidFill>
                <a:latin typeface="ＭＳ Ｐゴシック"/>
              </a:rPr>
              <a:t>先進国</a:t>
            </a:r>
            <a:r>
              <a:rPr lang="ja-JP" altLang="en-US" sz="2000" dirty="0" smtClean="0">
                <a:solidFill>
                  <a:prstClr val="black"/>
                </a:solidFill>
                <a:latin typeface="ＭＳ Ｐゴシック"/>
              </a:rPr>
              <a:t>：１８の国・地域と締結。ペルー</a:t>
            </a:r>
            <a:r>
              <a:rPr lang="ja-JP" altLang="en-US" sz="2000" dirty="0">
                <a:solidFill>
                  <a:prstClr val="black"/>
                </a:solidFill>
                <a:latin typeface="ＭＳ Ｐゴシック"/>
              </a:rPr>
              <a:t>貿易総額の</a:t>
            </a:r>
            <a:r>
              <a:rPr lang="ja-JP" altLang="en-US" sz="2000" dirty="0" smtClean="0">
                <a:solidFill>
                  <a:prstClr val="black"/>
                </a:solidFill>
                <a:latin typeface="ＭＳ Ｐゴシック"/>
              </a:rPr>
              <a:t>９０％を</a:t>
            </a:r>
            <a:r>
              <a:rPr lang="ja-JP" altLang="en-US" sz="2000" dirty="0">
                <a:solidFill>
                  <a:prstClr val="black"/>
                </a:solidFill>
                <a:latin typeface="ＭＳ Ｐゴシック"/>
              </a:rPr>
              <a:t>カバー（２０１５年）。</a:t>
            </a:r>
          </a:p>
          <a:p>
            <a:pPr fontAlgn="base">
              <a:lnSpc>
                <a:spcPts val="2600"/>
              </a:lnSpc>
              <a:spcBef>
                <a:spcPct val="0"/>
              </a:spcBef>
              <a:spcAft>
                <a:spcPct val="0"/>
              </a:spcAft>
              <a:defRPr/>
            </a:pPr>
            <a:r>
              <a:rPr lang="ja-JP" altLang="en-US" sz="2000" b="1" dirty="0">
                <a:solidFill>
                  <a:prstClr val="black"/>
                </a:solidFill>
                <a:latin typeface="ＭＳ Ｐゴシック"/>
              </a:rPr>
              <a:t>　</a:t>
            </a:r>
            <a:r>
              <a:rPr lang="ja-JP" altLang="en-US" sz="2000" dirty="0">
                <a:solidFill>
                  <a:prstClr val="black"/>
                </a:solidFill>
                <a:latin typeface="ＭＳ Ｐゴシック"/>
              </a:rPr>
              <a:t>－アジア太平洋地域の戦略的パートナー：</a:t>
            </a:r>
            <a:r>
              <a:rPr lang="en-US" altLang="ja-JP" sz="2000" dirty="0">
                <a:solidFill>
                  <a:prstClr val="black"/>
                </a:solidFill>
                <a:latin typeface="ＭＳ Ｐゴシック"/>
              </a:rPr>
              <a:t>APEC</a:t>
            </a:r>
            <a:r>
              <a:rPr lang="ja-JP" altLang="en-US" sz="2000" dirty="0">
                <a:solidFill>
                  <a:prstClr val="black"/>
                </a:solidFill>
                <a:latin typeface="ＭＳ Ｐゴシック"/>
              </a:rPr>
              <a:t>加盟，</a:t>
            </a:r>
            <a:r>
              <a:rPr lang="en-US" altLang="ja-JP" sz="2000" dirty="0">
                <a:solidFill>
                  <a:prstClr val="black"/>
                </a:solidFill>
                <a:latin typeface="ＭＳ Ｐゴシック"/>
              </a:rPr>
              <a:t>TPP</a:t>
            </a:r>
            <a:r>
              <a:rPr lang="ja-JP" altLang="en-US" sz="2000" dirty="0">
                <a:solidFill>
                  <a:prstClr val="black"/>
                </a:solidFill>
                <a:latin typeface="ＭＳ Ｐゴシック"/>
              </a:rPr>
              <a:t>参加国。太平洋同盟</a:t>
            </a:r>
            <a:endParaRPr lang="en-US" altLang="ja-JP" sz="2000" dirty="0">
              <a:solidFill>
                <a:prstClr val="black"/>
              </a:solidFill>
              <a:latin typeface="ＭＳ Ｐゴシック"/>
            </a:endParaRPr>
          </a:p>
          <a:p>
            <a:pPr fontAlgn="base">
              <a:lnSpc>
                <a:spcPts val="2600"/>
              </a:lnSpc>
              <a:spcBef>
                <a:spcPct val="0"/>
              </a:spcBef>
              <a:spcAft>
                <a:spcPct val="0"/>
              </a:spcAft>
              <a:defRPr/>
            </a:pPr>
            <a:r>
              <a:rPr lang="ja-JP" altLang="en-US" sz="2000" dirty="0">
                <a:solidFill>
                  <a:prstClr val="black"/>
                </a:solidFill>
                <a:latin typeface="ＭＳ Ｐゴシック"/>
              </a:rPr>
              <a:t>　　 の中央に位置。</a:t>
            </a:r>
          </a:p>
          <a:p>
            <a:pPr fontAlgn="base">
              <a:lnSpc>
                <a:spcPts val="2600"/>
              </a:lnSpc>
              <a:spcBef>
                <a:spcPct val="0"/>
              </a:spcBef>
              <a:spcAft>
                <a:spcPct val="0"/>
              </a:spcAft>
              <a:defRPr/>
            </a:pPr>
            <a:r>
              <a:rPr lang="ja-JP" altLang="en-US" sz="2000" b="1" dirty="0" smtClean="0">
                <a:solidFill>
                  <a:prstClr val="black"/>
                </a:solidFill>
                <a:latin typeface="ＭＳ Ｐゴシック"/>
              </a:rPr>
              <a:t>○</a:t>
            </a:r>
            <a:r>
              <a:rPr lang="ja-JP" altLang="en-US" sz="2000" b="1" dirty="0">
                <a:solidFill>
                  <a:prstClr val="black"/>
                </a:solidFill>
                <a:latin typeface="ＭＳ Ｐゴシック"/>
              </a:rPr>
              <a:t>堅調なマクロ経済</a:t>
            </a:r>
            <a:endParaRPr lang="en-US" altLang="ja-JP" sz="2000" b="1" dirty="0" smtClean="0">
              <a:solidFill>
                <a:prstClr val="black"/>
              </a:solidFill>
              <a:latin typeface="ＭＳ Ｐゴシック"/>
            </a:endParaRPr>
          </a:p>
          <a:p>
            <a:pPr fontAlgn="base">
              <a:lnSpc>
                <a:spcPts val="2600"/>
              </a:lnSpc>
              <a:spcBef>
                <a:spcPct val="0"/>
              </a:spcBef>
              <a:spcAft>
                <a:spcPct val="0"/>
              </a:spcAft>
              <a:defRPr/>
            </a:pPr>
            <a:r>
              <a:rPr lang="ja-JP" altLang="en-US" sz="2000" b="1" dirty="0">
                <a:solidFill>
                  <a:prstClr val="black"/>
                </a:solidFill>
                <a:latin typeface="ＭＳ Ｐゴシック"/>
              </a:rPr>
              <a:t>　</a:t>
            </a:r>
            <a:r>
              <a:rPr lang="ja-JP" altLang="en-US" sz="2000" dirty="0">
                <a:solidFill>
                  <a:prstClr val="black"/>
                </a:solidFill>
                <a:latin typeface="ＭＳ Ｐゴシック"/>
              </a:rPr>
              <a:t>－経済成長率は２０１５年までの過去１０年間で平均</a:t>
            </a:r>
            <a:r>
              <a:rPr lang="ja-JP" altLang="en-US" sz="2000" dirty="0" smtClean="0">
                <a:solidFill>
                  <a:prstClr val="black"/>
                </a:solidFill>
                <a:latin typeface="ＭＳ Ｐゴシック"/>
              </a:rPr>
              <a:t>５．９％（</a:t>
            </a:r>
            <a:r>
              <a:rPr lang="ja-JP" altLang="en-US" sz="2000" dirty="0">
                <a:solidFill>
                  <a:prstClr val="black"/>
                </a:solidFill>
                <a:latin typeface="ＭＳ Ｐゴシック"/>
              </a:rPr>
              <a:t>２０１５年は３．２％</a:t>
            </a:r>
            <a:r>
              <a:rPr lang="ja-JP" altLang="en-US" sz="2000" dirty="0" smtClean="0">
                <a:solidFill>
                  <a:prstClr val="black"/>
                </a:solidFill>
                <a:latin typeface="ＭＳ Ｐゴシック"/>
              </a:rPr>
              <a:t>）。</a:t>
            </a:r>
            <a:endParaRPr lang="ja-JP" altLang="en-US" sz="2000" dirty="0">
              <a:solidFill>
                <a:prstClr val="black"/>
              </a:solidFill>
              <a:latin typeface="ＭＳ Ｐゴシック"/>
            </a:endParaRPr>
          </a:p>
          <a:p>
            <a:pPr fontAlgn="base">
              <a:lnSpc>
                <a:spcPts val="2600"/>
              </a:lnSpc>
              <a:spcBef>
                <a:spcPct val="0"/>
              </a:spcBef>
              <a:spcAft>
                <a:spcPct val="0"/>
              </a:spcAft>
              <a:defRPr/>
            </a:pPr>
            <a:r>
              <a:rPr lang="ja-JP" altLang="en-US" sz="2000" b="1" dirty="0">
                <a:solidFill>
                  <a:prstClr val="black"/>
                </a:solidFill>
                <a:latin typeface="ＭＳ Ｐゴシック"/>
              </a:rPr>
              <a:t>　</a:t>
            </a:r>
            <a:r>
              <a:rPr lang="ja-JP" altLang="en-US" sz="2000" dirty="0">
                <a:solidFill>
                  <a:prstClr val="black"/>
                </a:solidFill>
                <a:latin typeface="ＭＳ Ｐゴシック"/>
              </a:rPr>
              <a:t>－インフレ率は２０１５年までの過去１０年間で平均</a:t>
            </a:r>
            <a:r>
              <a:rPr lang="ja-JP" altLang="en-US" sz="2000" dirty="0" smtClean="0">
                <a:solidFill>
                  <a:prstClr val="black"/>
                </a:solidFill>
                <a:latin typeface="ＭＳ Ｐゴシック"/>
              </a:rPr>
              <a:t>３．１％（</a:t>
            </a:r>
            <a:r>
              <a:rPr lang="ja-JP" altLang="en-US" sz="2000" dirty="0">
                <a:solidFill>
                  <a:prstClr val="black"/>
                </a:solidFill>
                <a:latin typeface="ＭＳ Ｐゴシック"/>
              </a:rPr>
              <a:t>２０１５年は３．６％</a:t>
            </a:r>
            <a:r>
              <a:rPr lang="ja-JP" altLang="en-US" sz="2000" dirty="0" smtClean="0">
                <a:solidFill>
                  <a:prstClr val="black"/>
                </a:solidFill>
                <a:latin typeface="ＭＳ Ｐゴシック"/>
              </a:rPr>
              <a:t>）。</a:t>
            </a:r>
            <a:endParaRPr lang="en-US" altLang="ja-JP" sz="2000" dirty="0">
              <a:solidFill>
                <a:prstClr val="black"/>
              </a:solidFill>
              <a:latin typeface="ＭＳ Ｐゴシック"/>
            </a:endParaRPr>
          </a:p>
          <a:p>
            <a:pPr fontAlgn="base">
              <a:lnSpc>
                <a:spcPts val="2600"/>
              </a:lnSpc>
              <a:spcBef>
                <a:spcPct val="0"/>
              </a:spcBef>
              <a:spcAft>
                <a:spcPct val="0"/>
              </a:spcAft>
              <a:defRPr/>
            </a:pPr>
            <a:r>
              <a:rPr lang="ja-JP" altLang="en-US" sz="2000" dirty="0">
                <a:solidFill>
                  <a:prstClr val="black"/>
                </a:solidFill>
                <a:latin typeface="ＭＳ Ｐゴシック"/>
              </a:rPr>
              <a:t>　－外貨準備高は</a:t>
            </a:r>
            <a:r>
              <a:rPr lang="ja-JP" altLang="en-US" sz="2000" dirty="0" smtClean="0">
                <a:solidFill>
                  <a:prstClr val="black"/>
                </a:solidFill>
                <a:latin typeface="ＭＳ Ｐゴシック"/>
              </a:rPr>
              <a:t>対外債務</a:t>
            </a:r>
            <a:r>
              <a:rPr lang="ja-JP" altLang="en-US" sz="2000" dirty="0">
                <a:solidFill>
                  <a:prstClr val="black"/>
                </a:solidFill>
                <a:latin typeface="ＭＳ Ｐゴシック"/>
              </a:rPr>
              <a:t>残高に</a:t>
            </a:r>
            <a:r>
              <a:rPr lang="ja-JP" altLang="en-US" sz="2000" dirty="0">
                <a:latin typeface="ＭＳ Ｐゴシック"/>
              </a:rPr>
              <a:t>匹敵</a:t>
            </a:r>
            <a:r>
              <a:rPr lang="ja-JP" altLang="en-US" sz="2000" dirty="0" smtClean="0">
                <a:latin typeface="ＭＳ Ｐゴシック"/>
              </a:rPr>
              <a:t>。なお，対外債務</a:t>
            </a:r>
            <a:r>
              <a:rPr lang="ja-JP" altLang="en-US" sz="2000" dirty="0">
                <a:latin typeface="ＭＳ Ｐゴシック"/>
              </a:rPr>
              <a:t>残高は</a:t>
            </a:r>
            <a:r>
              <a:rPr lang="ja-JP" altLang="en-US" sz="2000" dirty="0" smtClean="0">
                <a:latin typeface="ＭＳ Ｐゴシック"/>
              </a:rPr>
              <a:t>ＧＤＰ比３５．５％</a:t>
            </a:r>
            <a:r>
              <a:rPr lang="ja-JP" altLang="en-US" sz="2000" dirty="0">
                <a:latin typeface="ＭＳ Ｐゴシック"/>
              </a:rPr>
              <a:t>。</a:t>
            </a:r>
          </a:p>
          <a:p>
            <a:pPr fontAlgn="base">
              <a:lnSpc>
                <a:spcPts val="2600"/>
              </a:lnSpc>
              <a:spcBef>
                <a:spcPct val="0"/>
              </a:spcBef>
              <a:spcAft>
                <a:spcPct val="0"/>
              </a:spcAft>
              <a:defRPr/>
            </a:pPr>
            <a:r>
              <a:rPr lang="ja-JP" altLang="en-US" sz="2000" b="1" dirty="0">
                <a:solidFill>
                  <a:prstClr val="black"/>
                </a:solidFill>
                <a:latin typeface="ＭＳ Ｐゴシック"/>
              </a:rPr>
              <a:t>　－</a:t>
            </a:r>
            <a:r>
              <a:rPr lang="ja-JP" altLang="en-US" sz="2000" dirty="0">
                <a:solidFill>
                  <a:prstClr val="black"/>
                </a:solidFill>
                <a:latin typeface="ＭＳ Ｐゴシック"/>
              </a:rPr>
              <a:t>大手格付け会社の評価：Ａ３（Ｍｏｏｄｙ’</a:t>
            </a:r>
            <a:r>
              <a:rPr lang="ja-JP" altLang="en-US" sz="2000" dirty="0" smtClean="0">
                <a:solidFill>
                  <a:prstClr val="black"/>
                </a:solidFill>
                <a:latin typeface="ＭＳ Ｐゴシック"/>
              </a:rPr>
              <a:t>ｓ）</a:t>
            </a:r>
            <a:r>
              <a:rPr lang="ja-JP" altLang="en-US" sz="2000" dirty="0">
                <a:solidFill>
                  <a:prstClr val="black"/>
                </a:solidFill>
                <a:latin typeface="ＭＳ Ｐゴシック"/>
              </a:rPr>
              <a:t>，中南米</a:t>
            </a:r>
            <a:r>
              <a:rPr lang="ja-JP" altLang="en-US" sz="2000" dirty="0" smtClean="0">
                <a:solidFill>
                  <a:prstClr val="black"/>
                </a:solidFill>
                <a:latin typeface="ＭＳ Ｐゴシック"/>
              </a:rPr>
              <a:t>でチリ</a:t>
            </a:r>
            <a:r>
              <a:rPr lang="ja-JP" altLang="en-US" sz="2000" dirty="0">
                <a:solidFill>
                  <a:prstClr val="black"/>
                </a:solidFill>
                <a:latin typeface="ＭＳ Ｐゴシック"/>
              </a:rPr>
              <a:t>に次いで２位（メキシコ</a:t>
            </a:r>
            <a:r>
              <a:rPr lang="ja-JP" altLang="en-US" sz="2000" dirty="0" smtClean="0">
                <a:solidFill>
                  <a:prstClr val="black"/>
                </a:solidFill>
                <a:latin typeface="ＭＳ Ｐゴシック"/>
              </a:rPr>
              <a:t>と</a:t>
            </a:r>
            <a:endParaRPr lang="en-US" altLang="ja-JP" sz="2000" dirty="0" smtClean="0">
              <a:solidFill>
                <a:prstClr val="black"/>
              </a:solidFill>
              <a:latin typeface="ＭＳ Ｐゴシック"/>
            </a:endParaRPr>
          </a:p>
          <a:p>
            <a:pPr fontAlgn="base">
              <a:lnSpc>
                <a:spcPts val="2600"/>
              </a:lnSpc>
              <a:spcBef>
                <a:spcPct val="0"/>
              </a:spcBef>
              <a:spcAft>
                <a:spcPct val="0"/>
              </a:spcAft>
              <a:defRPr/>
            </a:pPr>
            <a:r>
              <a:rPr lang="ja-JP" altLang="en-US" sz="2000" dirty="0">
                <a:solidFill>
                  <a:prstClr val="black"/>
                </a:solidFill>
                <a:latin typeface="ＭＳ Ｐゴシック"/>
              </a:rPr>
              <a:t>　</a:t>
            </a:r>
            <a:r>
              <a:rPr lang="ja-JP" altLang="en-US" sz="2000" dirty="0" smtClean="0">
                <a:solidFill>
                  <a:prstClr val="black"/>
                </a:solidFill>
                <a:latin typeface="ＭＳ Ｐゴシック"/>
              </a:rPr>
              <a:t>　同順</a:t>
            </a:r>
            <a:r>
              <a:rPr lang="ja-JP" altLang="en-US" sz="2000" dirty="0">
                <a:solidFill>
                  <a:prstClr val="black"/>
                </a:solidFill>
                <a:latin typeface="ＭＳ Ｐゴシック"/>
              </a:rPr>
              <a:t>位）。</a:t>
            </a:r>
            <a:endParaRPr lang="en-US" altLang="ja-JP" sz="2000" dirty="0">
              <a:solidFill>
                <a:prstClr val="black"/>
              </a:solidFill>
              <a:latin typeface="ＭＳ Ｐゴシック"/>
            </a:endParaRPr>
          </a:p>
          <a:p>
            <a:pPr fontAlgn="base">
              <a:lnSpc>
                <a:spcPts val="2600"/>
              </a:lnSpc>
              <a:spcBef>
                <a:spcPct val="0"/>
              </a:spcBef>
              <a:spcAft>
                <a:spcPct val="0"/>
              </a:spcAft>
              <a:defRPr/>
            </a:pPr>
            <a:r>
              <a:rPr lang="ja-JP" altLang="en-US" sz="2000" b="1" dirty="0" smtClean="0">
                <a:solidFill>
                  <a:prstClr val="black"/>
                </a:solidFill>
                <a:latin typeface="ＭＳ Ｐゴシック"/>
              </a:rPr>
              <a:t>○</a:t>
            </a:r>
            <a:r>
              <a:rPr lang="ja-JP" altLang="en-US" sz="2000" b="1" dirty="0">
                <a:solidFill>
                  <a:prstClr val="black"/>
                </a:solidFill>
                <a:latin typeface="ＭＳ Ｐゴシック"/>
              </a:rPr>
              <a:t>魅力的な市場</a:t>
            </a:r>
            <a:endParaRPr lang="en-US" altLang="ja-JP" sz="2000" b="1" dirty="0">
              <a:solidFill>
                <a:prstClr val="black"/>
              </a:solidFill>
              <a:latin typeface="ＭＳ Ｐゴシック"/>
            </a:endParaRPr>
          </a:p>
          <a:p>
            <a:pPr fontAlgn="base">
              <a:lnSpc>
                <a:spcPts val="2600"/>
              </a:lnSpc>
              <a:spcBef>
                <a:spcPct val="0"/>
              </a:spcBef>
              <a:spcAft>
                <a:spcPct val="0"/>
              </a:spcAft>
              <a:defRPr/>
            </a:pPr>
            <a:r>
              <a:rPr lang="ja-JP" altLang="en-US" sz="2000" b="1" dirty="0">
                <a:solidFill>
                  <a:prstClr val="black"/>
                </a:solidFill>
                <a:latin typeface="ＭＳ Ｐゴシック"/>
              </a:rPr>
              <a:t>　－</a:t>
            </a:r>
            <a:r>
              <a:rPr lang="ja-JP" altLang="en-US" sz="2000" dirty="0">
                <a:solidFill>
                  <a:prstClr val="black"/>
                </a:solidFill>
                <a:latin typeface="ＭＳ Ｐゴシック"/>
              </a:rPr>
              <a:t>安定した社会。人口（</a:t>
            </a:r>
            <a:r>
              <a:rPr lang="ja-JP" altLang="en-US" sz="2000" dirty="0" smtClean="0">
                <a:solidFill>
                  <a:prstClr val="black"/>
                </a:solidFill>
                <a:latin typeface="ＭＳ Ｐゴシック"/>
              </a:rPr>
              <a:t>３１４９万人）</a:t>
            </a:r>
            <a:r>
              <a:rPr lang="ja-JP" altLang="en-US" sz="2000" dirty="0">
                <a:solidFill>
                  <a:prstClr val="black"/>
                </a:solidFill>
                <a:latin typeface="ＭＳ Ｐゴシック"/>
              </a:rPr>
              <a:t>も大きく，市場として魅力的。今後も発展が　　</a:t>
            </a:r>
          </a:p>
          <a:p>
            <a:pPr fontAlgn="base">
              <a:lnSpc>
                <a:spcPts val="2600"/>
              </a:lnSpc>
              <a:spcBef>
                <a:spcPct val="0"/>
              </a:spcBef>
              <a:spcAft>
                <a:spcPct val="0"/>
              </a:spcAft>
              <a:defRPr/>
            </a:pPr>
            <a:r>
              <a:rPr lang="ja-JP" altLang="en-US" sz="2000" dirty="0">
                <a:solidFill>
                  <a:prstClr val="black"/>
                </a:solidFill>
                <a:latin typeface="ＭＳ Ｐゴシック"/>
              </a:rPr>
              <a:t>　　 期待できる。</a:t>
            </a:r>
          </a:p>
          <a:p>
            <a:pPr fontAlgn="base">
              <a:lnSpc>
                <a:spcPts val="2600"/>
              </a:lnSpc>
              <a:spcBef>
                <a:spcPct val="0"/>
              </a:spcBef>
              <a:spcAft>
                <a:spcPct val="0"/>
              </a:spcAft>
              <a:defRPr/>
            </a:pPr>
            <a:r>
              <a:rPr lang="ja-JP" altLang="en-US" sz="2000" b="1" dirty="0">
                <a:solidFill>
                  <a:prstClr val="black"/>
                </a:solidFill>
                <a:latin typeface="ＭＳ Ｐゴシック"/>
              </a:rPr>
              <a:t>○首都リマは中南米の</a:t>
            </a:r>
            <a:r>
              <a:rPr lang="ja-JP" altLang="en-US" sz="2000" b="1" dirty="0" smtClean="0">
                <a:solidFill>
                  <a:prstClr val="black"/>
                </a:solidFill>
                <a:latin typeface="ＭＳ Ｐゴシック"/>
              </a:rPr>
              <a:t>ゲートウェイ</a:t>
            </a:r>
            <a:r>
              <a:rPr lang="en-US" altLang="ja-JP" sz="2000" dirty="0" smtClean="0">
                <a:solidFill>
                  <a:prstClr val="black"/>
                </a:solidFill>
                <a:latin typeface="ＭＳ Ｐゴシック"/>
              </a:rPr>
              <a:t>: </a:t>
            </a:r>
            <a:r>
              <a:rPr lang="ja-JP" altLang="en-US" sz="2000" dirty="0">
                <a:solidFill>
                  <a:prstClr val="black"/>
                </a:solidFill>
                <a:latin typeface="ＭＳ Ｐゴシック"/>
              </a:rPr>
              <a:t>太平洋岸の都市で最大の人口</a:t>
            </a:r>
            <a:r>
              <a:rPr lang="ja-JP" altLang="en-US" sz="2000" dirty="0" smtClean="0">
                <a:solidFill>
                  <a:prstClr val="black"/>
                </a:solidFill>
                <a:latin typeface="ＭＳ Ｐゴシック"/>
              </a:rPr>
              <a:t>（９９０万人</a:t>
            </a:r>
            <a:r>
              <a:rPr lang="en-US" altLang="ja-JP" sz="2000" dirty="0" smtClean="0">
                <a:solidFill>
                  <a:prstClr val="black"/>
                </a:solidFill>
                <a:latin typeface="ＭＳ Ｐゴシック"/>
              </a:rPr>
              <a:t>)</a:t>
            </a:r>
            <a:endParaRPr lang="ja-JP" altLang="en-US" sz="2000" dirty="0">
              <a:solidFill>
                <a:prstClr val="black"/>
              </a:solidFill>
              <a:latin typeface="ＭＳ Ｐゴシック"/>
            </a:endParaRPr>
          </a:p>
          <a:p>
            <a:pPr fontAlgn="base">
              <a:lnSpc>
                <a:spcPts val="2600"/>
              </a:lnSpc>
              <a:spcBef>
                <a:spcPct val="0"/>
              </a:spcBef>
              <a:spcAft>
                <a:spcPct val="0"/>
              </a:spcAft>
              <a:defRPr/>
            </a:pPr>
            <a:r>
              <a:rPr lang="ja-JP" altLang="en-US" sz="2000" b="1" dirty="0" smtClean="0">
                <a:solidFill>
                  <a:prstClr val="black"/>
                </a:solidFill>
                <a:latin typeface="ＭＳ Ｐゴシック"/>
              </a:rPr>
              <a:t>○</a:t>
            </a:r>
            <a:r>
              <a:rPr lang="ja-JP" altLang="en-US" sz="2000" b="1" dirty="0">
                <a:solidFill>
                  <a:prstClr val="black"/>
                </a:solidFill>
                <a:latin typeface="ＭＳ Ｐゴシック"/>
              </a:rPr>
              <a:t>世界有数の資源国（特に非鉄金属）</a:t>
            </a:r>
          </a:p>
          <a:p>
            <a:pPr fontAlgn="base">
              <a:lnSpc>
                <a:spcPts val="2600"/>
              </a:lnSpc>
              <a:spcBef>
                <a:spcPct val="0"/>
              </a:spcBef>
              <a:spcAft>
                <a:spcPct val="0"/>
              </a:spcAft>
              <a:defRPr/>
            </a:pPr>
            <a:r>
              <a:rPr lang="ja-JP" altLang="en-US" sz="2400" b="1" dirty="0">
                <a:solidFill>
                  <a:prstClr val="black"/>
                </a:solidFill>
                <a:latin typeface="ＭＳ Ｐゴシック"/>
              </a:rPr>
              <a:t>　</a:t>
            </a:r>
            <a:r>
              <a:rPr lang="ja-JP" altLang="en-US" sz="2000" dirty="0" smtClean="0">
                <a:solidFill>
                  <a:prstClr val="black"/>
                </a:solidFill>
                <a:latin typeface="ＭＳ Ｐゴシック"/>
              </a:rPr>
              <a:t>－２０１５年</a:t>
            </a:r>
            <a:r>
              <a:rPr lang="ja-JP" altLang="en-US" sz="2000" dirty="0">
                <a:solidFill>
                  <a:prstClr val="black"/>
                </a:solidFill>
                <a:latin typeface="ＭＳ Ｐゴシック"/>
              </a:rPr>
              <a:t>の生産量</a:t>
            </a:r>
            <a:r>
              <a:rPr lang="ja-JP" altLang="en-US" sz="2000" dirty="0" smtClean="0">
                <a:solidFill>
                  <a:prstClr val="black"/>
                </a:solidFill>
                <a:latin typeface="ＭＳ Ｐゴシック"/>
              </a:rPr>
              <a:t>で，銀が世界２位，銅，亜鉛が３位，鉛，錫が４位，金が６位。</a:t>
            </a:r>
            <a:r>
              <a:rPr lang="ja-JP" altLang="en-US" sz="1400" dirty="0">
                <a:solidFill>
                  <a:prstClr val="black"/>
                </a:solidFill>
                <a:latin typeface="ＭＳ Ｐゴシック"/>
              </a:rPr>
              <a:t>　　　　　</a:t>
            </a:r>
            <a:endParaRPr lang="ja-JP" altLang="en-US" sz="2400" dirty="0">
              <a:solidFill>
                <a:srgbClr val="3333FF"/>
              </a:solidFill>
              <a:latin typeface="ＭＳ Ｐゴシック"/>
            </a:endParaRPr>
          </a:p>
        </p:txBody>
      </p:sp>
      <p:sp>
        <p:nvSpPr>
          <p:cNvPr id="4" name="テキスト ボックス 3"/>
          <p:cNvSpPr txBox="1"/>
          <p:nvPr/>
        </p:nvSpPr>
        <p:spPr>
          <a:xfrm>
            <a:off x="8820472" y="6525344"/>
            <a:ext cx="323528" cy="369332"/>
          </a:xfrm>
          <a:prstGeom prst="rect">
            <a:avLst/>
          </a:prstGeom>
          <a:noFill/>
        </p:spPr>
        <p:txBody>
          <a:bodyPr wrap="square" rtlCol="0" anchor="b">
            <a:spAutoFit/>
          </a:bodyPr>
          <a:lstStyle/>
          <a:p>
            <a:pPr algn="r"/>
            <a:r>
              <a:rPr lang="ja-JP" altLang="en-US" dirty="0"/>
              <a:t>１</a:t>
            </a:r>
            <a:endParaRPr kumimoji="1" lang="ja-JP" altLang="en-US" dirty="0"/>
          </a:p>
        </p:txBody>
      </p:sp>
    </p:spTree>
    <p:extLst>
      <p:ext uri="{BB962C8B-B14F-4D97-AF65-F5344CB8AC3E}">
        <p14:creationId xmlns:p14="http://schemas.microsoft.com/office/powerpoint/2010/main" val="2145144669"/>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495992" y="188640"/>
            <a:ext cx="8229600" cy="647700"/>
          </a:xfrm>
        </p:spPr>
        <p:style>
          <a:lnRef idx="0">
            <a:schemeClr val="accent1"/>
          </a:lnRef>
          <a:fillRef idx="3">
            <a:schemeClr val="accent1"/>
          </a:fillRef>
          <a:effectRef idx="3">
            <a:schemeClr val="accent1"/>
          </a:effectRef>
          <a:fontRef idx="minor">
            <a:schemeClr val="lt1"/>
          </a:fontRef>
        </p:style>
        <p:txBody>
          <a:bodyPr>
            <a:normAutofit/>
          </a:bodyPr>
          <a:lstStyle/>
          <a:p>
            <a:pPr eaLnBrk="1" hangingPunct="1"/>
            <a:r>
              <a:rPr lang="ja-JP" altLang="en-US" sz="3600" dirty="0" smtClean="0">
                <a:solidFill>
                  <a:schemeClr val="bg1"/>
                </a:solidFill>
                <a:ea typeface="HG丸ｺﾞｼｯｸM-PRO" pitchFamily="50" charset="-128"/>
              </a:rPr>
              <a:t>クチンスキー政権の主な方針</a:t>
            </a:r>
          </a:p>
        </p:txBody>
      </p:sp>
      <p:sp>
        <p:nvSpPr>
          <p:cNvPr id="9" name="Text Box 4"/>
          <p:cNvSpPr txBox="1">
            <a:spLocks noChangeArrowheads="1"/>
          </p:cNvSpPr>
          <p:nvPr/>
        </p:nvSpPr>
        <p:spPr bwMode="auto">
          <a:xfrm>
            <a:off x="0" y="836712"/>
            <a:ext cx="9144000" cy="5760551"/>
          </a:xfrm>
          <a:prstGeom prst="rect">
            <a:avLst/>
          </a:prstGeom>
          <a:noFill/>
          <a:ln w="9525">
            <a:noFill/>
            <a:miter lim="800000"/>
            <a:headEnd/>
            <a:tailEnd/>
          </a:ln>
        </p:spPr>
        <p:txBody>
          <a:bodyPr wrap="square">
            <a:spAutoFit/>
          </a:bodyPr>
          <a:lstStyle/>
          <a:p>
            <a:pPr fontAlgn="base">
              <a:lnSpc>
                <a:spcPts val="2600"/>
              </a:lnSpc>
              <a:spcBef>
                <a:spcPct val="0"/>
              </a:spcBef>
              <a:spcAft>
                <a:spcPct val="0"/>
              </a:spcAft>
              <a:defRPr/>
            </a:pPr>
            <a:endParaRPr lang="en-US" altLang="ja-JP" sz="2000" b="1" dirty="0" smtClean="0">
              <a:solidFill>
                <a:prstClr val="black"/>
              </a:solidFill>
              <a:latin typeface="ＭＳ Ｐゴシック"/>
            </a:endParaRPr>
          </a:p>
          <a:p>
            <a:pPr fontAlgn="base">
              <a:lnSpc>
                <a:spcPts val="2600"/>
              </a:lnSpc>
              <a:spcBef>
                <a:spcPct val="0"/>
              </a:spcBef>
              <a:spcAft>
                <a:spcPct val="0"/>
              </a:spcAft>
              <a:defRPr/>
            </a:pPr>
            <a:r>
              <a:rPr lang="ja-JP" altLang="en-US" sz="2000" b="1" dirty="0">
                <a:solidFill>
                  <a:prstClr val="black"/>
                </a:solidFill>
                <a:latin typeface="ＭＳ Ｐゴシック"/>
              </a:rPr>
              <a:t>　</a:t>
            </a:r>
            <a:r>
              <a:rPr lang="ja-JP" altLang="en-US" sz="2000" b="1" dirty="0" smtClean="0">
                <a:solidFill>
                  <a:prstClr val="black"/>
                </a:solidFill>
                <a:latin typeface="ＭＳ Ｐゴシック"/>
              </a:rPr>
              <a:t>○</a:t>
            </a:r>
            <a:r>
              <a:rPr lang="ja-JP" altLang="en-US" sz="2000" b="1" dirty="0">
                <a:solidFill>
                  <a:prstClr val="black"/>
                </a:solidFill>
                <a:latin typeface="ＭＳ Ｐゴシック"/>
              </a:rPr>
              <a:t>アジア太平洋地域</a:t>
            </a:r>
            <a:r>
              <a:rPr lang="ja-JP" altLang="en-US" sz="2000" b="1" dirty="0" smtClean="0">
                <a:solidFill>
                  <a:prstClr val="black"/>
                </a:solidFill>
                <a:latin typeface="ＭＳ Ｐゴシック"/>
              </a:rPr>
              <a:t>，中南米</a:t>
            </a:r>
            <a:r>
              <a:rPr lang="ja-JP" altLang="en-US" sz="2000" b="1" dirty="0" smtClean="0">
                <a:latin typeface="ＭＳ Ｐゴシック"/>
              </a:rPr>
              <a:t>域内</a:t>
            </a:r>
            <a:r>
              <a:rPr lang="ja-JP" altLang="en-US" sz="2000" b="1" dirty="0" smtClean="0">
                <a:solidFill>
                  <a:prstClr val="black"/>
                </a:solidFill>
                <a:latin typeface="ＭＳ Ｐゴシック"/>
              </a:rPr>
              <a:t>及び隣国</a:t>
            </a:r>
            <a:r>
              <a:rPr lang="ja-JP" altLang="en-US" sz="2000" b="1" dirty="0">
                <a:solidFill>
                  <a:prstClr val="black"/>
                </a:solidFill>
                <a:latin typeface="ＭＳ Ｐゴシック"/>
              </a:rPr>
              <a:t>との関係</a:t>
            </a:r>
            <a:r>
              <a:rPr lang="ja-JP" altLang="en-US" sz="2000" b="1" dirty="0" smtClean="0">
                <a:solidFill>
                  <a:prstClr val="black"/>
                </a:solidFill>
                <a:latin typeface="ＭＳ Ｐゴシック"/>
              </a:rPr>
              <a:t>強化</a:t>
            </a:r>
            <a:endParaRPr lang="en-US" altLang="ja-JP" sz="2000" b="1" dirty="0" smtClean="0">
              <a:solidFill>
                <a:prstClr val="black"/>
              </a:solidFill>
              <a:latin typeface="ＭＳ Ｐゴシック"/>
            </a:endParaRPr>
          </a:p>
          <a:p>
            <a:pPr fontAlgn="base">
              <a:lnSpc>
                <a:spcPts val="2600"/>
              </a:lnSpc>
              <a:spcBef>
                <a:spcPct val="0"/>
              </a:spcBef>
              <a:spcAft>
                <a:spcPct val="0"/>
              </a:spcAft>
              <a:defRPr/>
            </a:pPr>
            <a:r>
              <a:rPr lang="ja-JP" altLang="en-US" sz="2000" b="1" dirty="0" smtClean="0">
                <a:solidFill>
                  <a:prstClr val="black"/>
                </a:solidFill>
                <a:latin typeface="ＭＳ Ｐゴシック"/>
              </a:rPr>
              <a:t>　○</a:t>
            </a:r>
            <a:r>
              <a:rPr lang="ja-JP" altLang="en-US" sz="2000" b="1" dirty="0">
                <a:solidFill>
                  <a:prstClr val="black"/>
                </a:solidFill>
                <a:latin typeface="ＭＳ Ｐゴシック"/>
              </a:rPr>
              <a:t>自由・開放的な対外経済</a:t>
            </a:r>
            <a:r>
              <a:rPr lang="ja-JP" altLang="en-US" sz="2000" b="1" dirty="0" smtClean="0">
                <a:solidFill>
                  <a:prstClr val="black"/>
                </a:solidFill>
                <a:latin typeface="ＭＳ Ｐゴシック"/>
              </a:rPr>
              <a:t>政策を堅持</a:t>
            </a:r>
            <a:endParaRPr lang="ja-JP" altLang="en-US" sz="2000" dirty="0">
              <a:solidFill>
                <a:prstClr val="black"/>
              </a:solidFill>
              <a:latin typeface="ＭＳ Ｐゴシック"/>
            </a:endParaRPr>
          </a:p>
          <a:p>
            <a:pPr fontAlgn="base">
              <a:lnSpc>
                <a:spcPts val="2600"/>
              </a:lnSpc>
              <a:spcBef>
                <a:spcPct val="0"/>
              </a:spcBef>
              <a:spcAft>
                <a:spcPct val="0"/>
              </a:spcAft>
              <a:defRPr/>
            </a:pPr>
            <a:r>
              <a:rPr lang="ja-JP" altLang="en-US" sz="2000" b="1" dirty="0">
                <a:solidFill>
                  <a:prstClr val="black"/>
                </a:solidFill>
                <a:latin typeface="ＭＳ Ｐゴシック"/>
              </a:rPr>
              <a:t>　</a:t>
            </a:r>
            <a:r>
              <a:rPr lang="ja-JP" altLang="en-US" sz="2000" b="1" dirty="0" smtClean="0">
                <a:solidFill>
                  <a:prstClr val="black"/>
                </a:solidFill>
                <a:latin typeface="ＭＳ Ｐゴシック"/>
              </a:rPr>
              <a:t>　</a:t>
            </a:r>
            <a:r>
              <a:rPr lang="ja-JP" altLang="en-US" sz="2000" dirty="0" smtClean="0">
                <a:solidFill>
                  <a:prstClr val="black"/>
                </a:solidFill>
                <a:latin typeface="ＭＳ Ｐゴシック"/>
              </a:rPr>
              <a:t>－ＴＰＰ等，更なる自由貿易協定の締結に積極的。明年はインド及びインドネ</a:t>
            </a:r>
            <a:endParaRPr lang="en-US" altLang="ja-JP" sz="2000" dirty="0" smtClean="0">
              <a:solidFill>
                <a:prstClr val="black"/>
              </a:solidFill>
              <a:latin typeface="ＭＳ Ｐゴシック"/>
            </a:endParaRPr>
          </a:p>
          <a:p>
            <a:pPr fontAlgn="base">
              <a:lnSpc>
                <a:spcPts val="2600"/>
              </a:lnSpc>
              <a:spcBef>
                <a:spcPct val="0"/>
              </a:spcBef>
              <a:spcAft>
                <a:spcPct val="0"/>
              </a:spcAft>
              <a:defRPr/>
            </a:pPr>
            <a:r>
              <a:rPr lang="ja-JP" altLang="en-US" sz="2000" dirty="0">
                <a:solidFill>
                  <a:prstClr val="black"/>
                </a:solidFill>
                <a:latin typeface="ＭＳ Ｐゴシック"/>
              </a:rPr>
              <a:t>　</a:t>
            </a:r>
            <a:r>
              <a:rPr lang="ja-JP" altLang="en-US" sz="2000" dirty="0" smtClean="0">
                <a:solidFill>
                  <a:prstClr val="black"/>
                </a:solidFill>
                <a:latin typeface="ＭＳ Ｐゴシック"/>
              </a:rPr>
              <a:t>　　シアとのＦＴＡ交渉開始を予定。太平洋同盟を重視。</a:t>
            </a:r>
            <a:endParaRPr lang="en-US" altLang="ja-JP" sz="2000" dirty="0" smtClean="0">
              <a:solidFill>
                <a:prstClr val="black"/>
              </a:solidFill>
              <a:latin typeface="ＭＳ Ｐゴシック"/>
            </a:endParaRPr>
          </a:p>
          <a:p>
            <a:pPr fontAlgn="base">
              <a:lnSpc>
                <a:spcPts val="2600"/>
              </a:lnSpc>
              <a:spcBef>
                <a:spcPct val="0"/>
              </a:spcBef>
              <a:spcAft>
                <a:spcPct val="0"/>
              </a:spcAft>
              <a:defRPr/>
            </a:pPr>
            <a:r>
              <a:rPr lang="ja-JP" altLang="en-US" sz="2000" b="1" dirty="0" smtClean="0">
                <a:solidFill>
                  <a:prstClr val="black"/>
                </a:solidFill>
                <a:latin typeface="ＭＳ Ｐゴシック"/>
              </a:rPr>
              <a:t>　○インフラ整備・投資促進</a:t>
            </a:r>
            <a:endParaRPr lang="en-US" altLang="ja-JP" sz="2000" b="1" dirty="0" smtClean="0">
              <a:solidFill>
                <a:prstClr val="black"/>
              </a:solidFill>
              <a:latin typeface="ＭＳ Ｐゴシック"/>
            </a:endParaRPr>
          </a:p>
          <a:p>
            <a:pPr fontAlgn="base">
              <a:lnSpc>
                <a:spcPts val="2600"/>
              </a:lnSpc>
              <a:spcBef>
                <a:spcPct val="0"/>
              </a:spcBef>
              <a:spcAft>
                <a:spcPct val="0"/>
              </a:spcAft>
              <a:defRPr/>
            </a:pPr>
            <a:r>
              <a:rPr lang="ja-JP" altLang="en-US" sz="2000" dirty="0" smtClean="0">
                <a:solidFill>
                  <a:prstClr val="black"/>
                </a:solidFill>
                <a:latin typeface="ＭＳ Ｐゴシック"/>
              </a:rPr>
              <a:t>　　－</a:t>
            </a:r>
            <a:r>
              <a:rPr lang="ja-JP" altLang="en-US" sz="2000" dirty="0">
                <a:solidFill>
                  <a:prstClr val="black"/>
                </a:solidFill>
                <a:latin typeface="ＭＳ Ｐゴシック"/>
              </a:rPr>
              <a:t>空港，港湾，道路，鉄道</a:t>
            </a:r>
            <a:r>
              <a:rPr lang="ja-JP" altLang="en-US" sz="2000" dirty="0" smtClean="0">
                <a:solidFill>
                  <a:prstClr val="black"/>
                </a:solidFill>
                <a:latin typeface="ＭＳ Ｐゴシック"/>
              </a:rPr>
              <a:t>（リマ・メトロや近郊</a:t>
            </a:r>
            <a:r>
              <a:rPr lang="ja-JP" altLang="en-US" sz="2000" dirty="0">
                <a:solidFill>
                  <a:prstClr val="black"/>
                </a:solidFill>
                <a:latin typeface="ＭＳ Ｐゴシック"/>
              </a:rPr>
              <a:t>鉄道），ガス・</a:t>
            </a:r>
            <a:r>
              <a:rPr lang="ja-JP" altLang="en-US" sz="2000" dirty="0" smtClean="0">
                <a:solidFill>
                  <a:prstClr val="black"/>
                </a:solidFill>
                <a:latin typeface="ＭＳ Ｐゴシック"/>
              </a:rPr>
              <a:t>パイプラインを</a:t>
            </a:r>
            <a:r>
              <a:rPr lang="ja-JP" altLang="en-US" sz="2000" dirty="0">
                <a:solidFill>
                  <a:prstClr val="black"/>
                </a:solidFill>
                <a:latin typeface="ＭＳ Ｐゴシック"/>
              </a:rPr>
              <a:t>優先</a:t>
            </a:r>
            <a:r>
              <a:rPr lang="ja-JP" altLang="en-US" sz="2000" dirty="0" smtClean="0">
                <a:solidFill>
                  <a:prstClr val="black"/>
                </a:solidFill>
                <a:latin typeface="ＭＳ Ｐゴシック"/>
              </a:rPr>
              <a:t>。</a:t>
            </a:r>
            <a:endParaRPr lang="en-US" altLang="ja-JP" sz="2000" dirty="0" smtClean="0">
              <a:solidFill>
                <a:prstClr val="black"/>
              </a:solidFill>
              <a:latin typeface="ＭＳ Ｐゴシック"/>
            </a:endParaRPr>
          </a:p>
          <a:p>
            <a:pPr fontAlgn="base">
              <a:lnSpc>
                <a:spcPts val="2600"/>
              </a:lnSpc>
              <a:spcBef>
                <a:spcPct val="0"/>
              </a:spcBef>
              <a:spcAft>
                <a:spcPct val="0"/>
              </a:spcAft>
              <a:defRPr/>
            </a:pPr>
            <a:r>
              <a:rPr lang="ja-JP" altLang="en-US" sz="2000" dirty="0" smtClean="0">
                <a:solidFill>
                  <a:prstClr val="black"/>
                </a:solidFill>
                <a:latin typeface="ＭＳ Ｐゴシック"/>
              </a:rPr>
              <a:t>　　</a:t>
            </a:r>
            <a:r>
              <a:rPr lang="ja-JP" altLang="en-US" sz="2000" dirty="0">
                <a:solidFill>
                  <a:prstClr val="black"/>
                </a:solidFill>
                <a:latin typeface="ＭＳ Ｐゴシック"/>
              </a:rPr>
              <a:t>－</a:t>
            </a:r>
            <a:r>
              <a:rPr lang="ja-JP" altLang="en-US" sz="2000" dirty="0" smtClean="0">
                <a:solidFill>
                  <a:prstClr val="black"/>
                </a:solidFill>
                <a:latin typeface="ＭＳ Ｐゴシック"/>
              </a:rPr>
              <a:t>投資の障害撤去と迅速化，行政手続きの簡素化，複数年投資計画の策定，</a:t>
            </a:r>
            <a:endParaRPr lang="en-US" altLang="ja-JP" sz="2000" dirty="0" smtClean="0">
              <a:solidFill>
                <a:prstClr val="black"/>
              </a:solidFill>
              <a:latin typeface="ＭＳ Ｐゴシック"/>
            </a:endParaRPr>
          </a:p>
          <a:p>
            <a:pPr fontAlgn="base">
              <a:lnSpc>
                <a:spcPts val="2600"/>
              </a:lnSpc>
              <a:spcBef>
                <a:spcPct val="0"/>
              </a:spcBef>
              <a:spcAft>
                <a:spcPct val="0"/>
              </a:spcAft>
              <a:defRPr/>
            </a:pPr>
            <a:r>
              <a:rPr lang="ja-JP" altLang="en-US" sz="2000" dirty="0">
                <a:solidFill>
                  <a:prstClr val="black"/>
                </a:solidFill>
                <a:latin typeface="ＭＳ Ｐゴシック"/>
              </a:rPr>
              <a:t>　</a:t>
            </a:r>
            <a:r>
              <a:rPr lang="ja-JP" altLang="en-US" sz="2000" dirty="0" smtClean="0">
                <a:solidFill>
                  <a:prstClr val="black"/>
                </a:solidFill>
                <a:latin typeface="ＭＳ Ｐゴシック"/>
              </a:rPr>
              <a:t>　　投資促進庁の強化。</a:t>
            </a:r>
            <a:endParaRPr lang="en-US" altLang="ja-JP" sz="2000" dirty="0" smtClean="0">
              <a:solidFill>
                <a:prstClr val="black"/>
              </a:solidFill>
              <a:latin typeface="ＭＳ Ｐゴシック"/>
            </a:endParaRPr>
          </a:p>
          <a:p>
            <a:pPr fontAlgn="base">
              <a:lnSpc>
                <a:spcPts val="2600"/>
              </a:lnSpc>
              <a:spcBef>
                <a:spcPct val="0"/>
              </a:spcBef>
              <a:spcAft>
                <a:spcPct val="0"/>
              </a:spcAft>
              <a:defRPr/>
            </a:pPr>
            <a:r>
              <a:rPr lang="ja-JP" altLang="en-US" sz="2000" dirty="0">
                <a:solidFill>
                  <a:prstClr val="black"/>
                </a:solidFill>
                <a:latin typeface="ＭＳ Ｐゴシック"/>
              </a:rPr>
              <a:t>　　</a:t>
            </a:r>
            <a:r>
              <a:rPr lang="ja-JP" altLang="en-US" sz="2000" dirty="0" smtClean="0">
                <a:solidFill>
                  <a:prstClr val="black"/>
                </a:solidFill>
                <a:latin typeface="ＭＳ Ｐゴシック"/>
              </a:rPr>
              <a:t>＊特</a:t>
            </a:r>
            <a:r>
              <a:rPr lang="ja-JP" altLang="en-US" sz="2000" dirty="0">
                <a:solidFill>
                  <a:prstClr val="black"/>
                </a:solidFill>
                <a:latin typeface="ＭＳ Ｐゴシック"/>
              </a:rPr>
              <a:t>に近郊鉄道等インフラ分野，鉱山開発への投資において日本のプレゼンス</a:t>
            </a:r>
            <a:endParaRPr lang="en-US" altLang="ja-JP" sz="2000" dirty="0">
              <a:solidFill>
                <a:prstClr val="black"/>
              </a:solidFill>
              <a:latin typeface="ＭＳ Ｐゴシック"/>
            </a:endParaRPr>
          </a:p>
          <a:p>
            <a:pPr fontAlgn="base">
              <a:lnSpc>
                <a:spcPts val="2600"/>
              </a:lnSpc>
              <a:spcBef>
                <a:spcPct val="0"/>
              </a:spcBef>
              <a:spcAft>
                <a:spcPct val="0"/>
              </a:spcAft>
              <a:defRPr/>
            </a:pPr>
            <a:r>
              <a:rPr lang="ja-JP" altLang="en-US" sz="2000" dirty="0">
                <a:solidFill>
                  <a:prstClr val="black"/>
                </a:solidFill>
                <a:latin typeface="ＭＳ Ｐゴシック"/>
              </a:rPr>
              <a:t>　　　拡大を期待。</a:t>
            </a:r>
            <a:endParaRPr lang="en-US" altLang="ja-JP" sz="2000" dirty="0">
              <a:solidFill>
                <a:prstClr val="black"/>
              </a:solidFill>
              <a:latin typeface="ＭＳ Ｐゴシック"/>
            </a:endParaRPr>
          </a:p>
          <a:p>
            <a:pPr fontAlgn="base">
              <a:lnSpc>
                <a:spcPts val="2600"/>
              </a:lnSpc>
              <a:spcBef>
                <a:spcPct val="0"/>
              </a:spcBef>
              <a:spcAft>
                <a:spcPct val="0"/>
              </a:spcAft>
              <a:defRPr/>
            </a:pPr>
            <a:r>
              <a:rPr lang="ja-JP" altLang="en-US" sz="2000" b="1" dirty="0" smtClean="0">
                <a:solidFill>
                  <a:prstClr val="black"/>
                </a:solidFill>
                <a:latin typeface="ＭＳ Ｐゴシック"/>
              </a:rPr>
              <a:t>　○経済の再活性化とフォーマル化</a:t>
            </a:r>
            <a:endParaRPr lang="en-US" altLang="ja-JP" sz="2000" b="1" dirty="0" smtClean="0">
              <a:solidFill>
                <a:prstClr val="black"/>
              </a:solidFill>
              <a:latin typeface="ＭＳ Ｐゴシック"/>
            </a:endParaRPr>
          </a:p>
          <a:p>
            <a:pPr fontAlgn="base">
              <a:lnSpc>
                <a:spcPts val="2600"/>
              </a:lnSpc>
              <a:spcBef>
                <a:spcPct val="0"/>
              </a:spcBef>
              <a:spcAft>
                <a:spcPct val="0"/>
              </a:spcAft>
              <a:defRPr/>
            </a:pPr>
            <a:r>
              <a:rPr lang="ja-JP" altLang="en-US" sz="2000" dirty="0">
                <a:solidFill>
                  <a:prstClr val="black"/>
                </a:solidFill>
                <a:latin typeface="ＭＳ Ｐゴシック"/>
              </a:rPr>
              <a:t>　</a:t>
            </a:r>
            <a:r>
              <a:rPr lang="ja-JP" altLang="en-US" sz="2000" dirty="0" smtClean="0">
                <a:solidFill>
                  <a:prstClr val="black"/>
                </a:solidFill>
                <a:latin typeface="ＭＳ Ｐゴシック"/>
              </a:rPr>
              <a:t>　</a:t>
            </a:r>
            <a:r>
              <a:rPr lang="ja-JP" altLang="en-US" sz="2000" dirty="0" err="1" smtClean="0">
                <a:solidFill>
                  <a:prstClr val="black"/>
                </a:solidFill>
                <a:latin typeface="ＭＳ Ｐゴシック"/>
              </a:rPr>
              <a:t>ー</a:t>
            </a:r>
            <a:r>
              <a:rPr lang="ja-JP" altLang="en-US" sz="2000" dirty="0" smtClean="0">
                <a:solidFill>
                  <a:prstClr val="black"/>
                </a:solidFill>
                <a:latin typeface="ＭＳ Ｐゴシック"/>
              </a:rPr>
              <a:t>年</a:t>
            </a:r>
            <a:r>
              <a:rPr lang="ja-JP" altLang="en-US" sz="2000" dirty="0">
                <a:solidFill>
                  <a:prstClr val="black"/>
                </a:solidFill>
                <a:latin typeface="ＭＳ Ｐゴシック"/>
              </a:rPr>
              <a:t>平均５％以上の経済</a:t>
            </a:r>
            <a:r>
              <a:rPr lang="ja-JP" altLang="en-US" sz="2000" dirty="0" smtClean="0">
                <a:solidFill>
                  <a:prstClr val="black"/>
                </a:solidFill>
                <a:latin typeface="ＭＳ Ｐゴシック"/>
              </a:rPr>
              <a:t>成長，財政</a:t>
            </a:r>
            <a:r>
              <a:rPr lang="ja-JP" altLang="en-US" sz="2000" dirty="0">
                <a:solidFill>
                  <a:prstClr val="black"/>
                </a:solidFill>
                <a:latin typeface="ＭＳ Ｐゴシック"/>
              </a:rPr>
              <a:t>赤字は２０２１年に対ＧＤＰ比１％を</a:t>
            </a:r>
            <a:r>
              <a:rPr lang="ja-JP" altLang="en-US" sz="2000" dirty="0" smtClean="0">
                <a:solidFill>
                  <a:prstClr val="black"/>
                </a:solidFill>
                <a:latin typeface="ＭＳ Ｐゴシック"/>
              </a:rPr>
              <a:t>目標</a:t>
            </a:r>
            <a:endParaRPr lang="en-US" altLang="ja-JP" sz="2000" dirty="0" smtClean="0">
              <a:solidFill>
                <a:prstClr val="black"/>
              </a:solidFill>
              <a:latin typeface="ＭＳ Ｐゴシック"/>
            </a:endParaRPr>
          </a:p>
          <a:p>
            <a:pPr fontAlgn="base">
              <a:lnSpc>
                <a:spcPts val="2600"/>
              </a:lnSpc>
              <a:spcBef>
                <a:spcPct val="0"/>
              </a:spcBef>
              <a:spcAft>
                <a:spcPct val="0"/>
              </a:spcAft>
              <a:defRPr/>
            </a:pPr>
            <a:r>
              <a:rPr lang="ja-JP" altLang="en-US" sz="2000" dirty="0">
                <a:solidFill>
                  <a:prstClr val="black"/>
                </a:solidFill>
                <a:latin typeface="ＭＳ Ｐゴシック"/>
              </a:rPr>
              <a:t>　</a:t>
            </a:r>
            <a:r>
              <a:rPr lang="ja-JP" altLang="en-US" sz="2000" dirty="0" smtClean="0">
                <a:solidFill>
                  <a:prstClr val="black"/>
                </a:solidFill>
                <a:latin typeface="ＭＳ Ｐゴシック"/>
              </a:rPr>
              <a:t>　　（経済成長率は</a:t>
            </a:r>
            <a:r>
              <a:rPr lang="ja-JP" altLang="en-US" sz="2000" dirty="0" smtClean="0">
                <a:latin typeface="ＭＳ Ｐゴシック"/>
              </a:rPr>
              <a:t>２０１６年が４．０％，２０１７年が４．５％と予想，</a:t>
            </a:r>
            <a:r>
              <a:rPr lang="ja-JP" altLang="en-US" sz="2000" dirty="0" smtClean="0">
                <a:solidFill>
                  <a:prstClr val="black"/>
                </a:solidFill>
                <a:latin typeface="ＭＳ Ｐゴシック"/>
              </a:rPr>
              <a:t>財政赤字（対Ｇ</a:t>
            </a:r>
            <a:endParaRPr lang="en-US" altLang="ja-JP" sz="2000" dirty="0" smtClean="0">
              <a:solidFill>
                <a:prstClr val="black"/>
              </a:solidFill>
              <a:latin typeface="ＭＳ Ｐゴシック"/>
            </a:endParaRPr>
          </a:p>
          <a:p>
            <a:pPr fontAlgn="base">
              <a:lnSpc>
                <a:spcPts val="2600"/>
              </a:lnSpc>
              <a:spcBef>
                <a:spcPct val="0"/>
              </a:spcBef>
              <a:spcAft>
                <a:spcPct val="0"/>
              </a:spcAft>
              <a:defRPr/>
            </a:pPr>
            <a:r>
              <a:rPr lang="ja-JP" altLang="en-US" sz="2000" dirty="0" smtClean="0">
                <a:solidFill>
                  <a:prstClr val="black"/>
                </a:solidFill>
                <a:latin typeface="ＭＳ Ｐゴシック"/>
              </a:rPr>
              <a:t>　　　ＤＰ比）は２０１５年が２．１％</a:t>
            </a:r>
            <a:r>
              <a:rPr lang="ja-JP" altLang="en-US" sz="2000" dirty="0">
                <a:solidFill>
                  <a:prstClr val="black"/>
                </a:solidFill>
                <a:latin typeface="ＭＳ Ｐゴシック"/>
              </a:rPr>
              <a:t>。２０１６年は３．２％と予想</a:t>
            </a:r>
            <a:r>
              <a:rPr lang="ja-JP" altLang="en-US" sz="2000" dirty="0" smtClean="0">
                <a:solidFill>
                  <a:prstClr val="black"/>
                </a:solidFill>
                <a:latin typeface="ＭＳ Ｐゴシック"/>
              </a:rPr>
              <a:t>）</a:t>
            </a:r>
            <a:endParaRPr lang="en-US" altLang="ja-JP" sz="2000" dirty="0">
              <a:solidFill>
                <a:prstClr val="black"/>
              </a:solidFill>
              <a:latin typeface="ＭＳ Ｐゴシック"/>
            </a:endParaRPr>
          </a:p>
          <a:p>
            <a:pPr fontAlgn="base">
              <a:lnSpc>
                <a:spcPts val="2600"/>
              </a:lnSpc>
              <a:spcBef>
                <a:spcPct val="0"/>
              </a:spcBef>
              <a:spcAft>
                <a:spcPct val="0"/>
              </a:spcAft>
              <a:defRPr/>
            </a:pPr>
            <a:r>
              <a:rPr lang="ja-JP" altLang="en-US" sz="2000" dirty="0" smtClean="0">
                <a:solidFill>
                  <a:prstClr val="black"/>
                </a:solidFill>
                <a:latin typeface="ＭＳ Ｐゴシック"/>
              </a:rPr>
              <a:t>　　</a:t>
            </a:r>
            <a:r>
              <a:rPr lang="ja-JP" altLang="en-US" sz="2000" dirty="0" err="1" smtClean="0">
                <a:solidFill>
                  <a:prstClr val="black"/>
                </a:solidFill>
                <a:latin typeface="ＭＳ Ｐゴシック"/>
              </a:rPr>
              <a:t>ー</a:t>
            </a:r>
            <a:r>
              <a:rPr lang="ja-JP" altLang="en-US" sz="2000" dirty="0" smtClean="0">
                <a:solidFill>
                  <a:prstClr val="black"/>
                </a:solidFill>
                <a:latin typeface="ＭＳ Ｐゴシック"/>
              </a:rPr>
              <a:t>税制改革（一般売上税の１％引き下げや課税対象の拡大，中小企業優遇）</a:t>
            </a:r>
            <a:endParaRPr lang="en-US" altLang="ja-JP" sz="2000" dirty="0" smtClean="0">
              <a:solidFill>
                <a:prstClr val="black"/>
              </a:solidFill>
              <a:latin typeface="ＭＳ Ｐゴシック"/>
            </a:endParaRPr>
          </a:p>
          <a:p>
            <a:pPr fontAlgn="base">
              <a:lnSpc>
                <a:spcPts val="2600"/>
              </a:lnSpc>
              <a:spcBef>
                <a:spcPct val="0"/>
              </a:spcBef>
              <a:spcAft>
                <a:spcPct val="0"/>
              </a:spcAft>
              <a:defRPr/>
            </a:pPr>
            <a:r>
              <a:rPr lang="ja-JP" altLang="en-US" sz="2000" b="1" dirty="0">
                <a:solidFill>
                  <a:prstClr val="black"/>
                </a:solidFill>
                <a:latin typeface="ＭＳ Ｐゴシック"/>
              </a:rPr>
              <a:t>　</a:t>
            </a:r>
            <a:r>
              <a:rPr lang="ja-JP" altLang="en-US" sz="2000" b="1" dirty="0" smtClean="0">
                <a:latin typeface="ＭＳ Ｐゴシック"/>
              </a:rPr>
              <a:t>○２０２１年</a:t>
            </a:r>
            <a:r>
              <a:rPr lang="ja-JP" altLang="en-US" sz="2000" b="1" dirty="0">
                <a:latin typeface="ＭＳ Ｐゴシック"/>
              </a:rPr>
              <a:t>までの</a:t>
            </a:r>
            <a:r>
              <a:rPr lang="ja-JP" altLang="en-US" sz="2000" b="1" dirty="0">
                <a:solidFill>
                  <a:prstClr val="black"/>
                </a:solidFill>
                <a:latin typeface="ＭＳ Ｐゴシック"/>
              </a:rPr>
              <a:t>ＯＥＣＤ</a:t>
            </a:r>
            <a:r>
              <a:rPr lang="ja-JP" altLang="en-US" sz="2000" b="1" dirty="0" smtClean="0">
                <a:solidFill>
                  <a:prstClr val="black"/>
                </a:solidFill>
                <a:latin typeface="ＭＳ Ｐゴシック"/>
              </a:rPr>
              <a:t>加盟</a:t>
            </a:r>
            <a:endParaRPr lang="en-US" altLang="ja-JP" sz="2000" b="1" dirty="0" smtClean="0">
              <a:solidFill>
                <a:prstClr val="black"/>
              </a:solidFill>
              <a:latin typeface="ＭＳ Ｐゴシック"/>
            </a:endParaRPr>
          </a:p>
        </p:txBody>
      </p:sp>
      <p:sp>
        <p:nvSpPr>
          <p:cNvPr id="5" name="テキスト ボックス 4"/>
          <p:cNvSpPr txBox="1"/>
          <p:nvPr/>
        </p:nvSpPr>
        <p:spPr>
          <a:xfrm>
            <a:off x="8820472" y="6525344"/>
            <a:ext cx="323528" cy="369332"/>
          </a:xfrm>
          <a:prstGeom prst="rect">
            <a:avLst/>
          </a:prstGeom>
          <a:noFill/>
        </p:spPr>
        <p:txBody>
          <a:bodyPr wrap="square" rtlCol="0" anchor="b">
            <a:spAutoFit/>
          </a:bodyPr>
          <a:lstStyle/>
          <a:p>
            <a:pPr algn="r"/>
            <a:r>
              <a:rPr lang="ja-JP" altLang="en-US" dirty="0" smtClean="0"/>
              <a:t>２</a:t>
            </a:r>
            <a:endParaRPr kumimoji="1" lang="ja-JP" altLang="en-US" dirty="0"/>
          </a:p>
        </p:txBody>
      </p:sp>
    </p:spTree>
    <p:extLst>
      <p:ext uri="{BB962C8B-B14F-4D97-AF65-F5344CB8AC3E}">
        <p14:creationId xmlns:p14="http://schemas.microsoft.com/office/powerpoint/2010/main" val="1430886016"/>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495992" y="188640"/>
            <a:ext cx="8229600" cy="647700"/>
          </a:xfrm>
        </p:spPr>
        <p:style>
          <a:lnRef idx="0">
            <a:schemeClr val="accent1"/>
          </a:lnRef>
          <a:fillRef idx="3">
            <a:schemeClr val="accent1"/>
          </a:fillRef>
          <a:effectRef idx="3">
            <a:schemeClr val="accent1"/>
          </a:effectRef>
          <a:fontRef idx="minor">
            <a:schemeClr val="lt1"/>
          </a:fontRef>
        </p:style>
        <p:txBody>
          <a:bodyPr>
            <a:normAutofit/>
          </a:bodyPr>
          <a:lstStyle/>
          <a:p>
            <a:pPr eaLnBrk="1" hangingPunct="1"/>
            <a:r>
              <a:rPr lang="ja-JP" altLang="en-US" sz="3600" dirty="0" smtClean="0">
                <a:solidFill>
                  <a:schemeClr val="bg1"/>
                </a:solidFill>
                <a:ea typeface="HG丸ｺﾞｼｯｸM-PRO" pitchFamily="50" charset="-128"/>
              </a:rPr>
              <a:t>経済関係促進に向けた当館の基本方針</a:t>
            </a:r>
          </a:p>
        </p:txBody>
      </p:sp>
      <p:sp>
        <p:nvSpPr>
          <p:cNvPr id="9" name="Text Box 4"/>
          <p:cNvSpPr txBox="1">
            <a:spLocks noChangeArrowheads="1"/>
          </p:cNvSpPr>
          <p:nvPr/>
        </p:nvSpPr>
        <p:spPr bwMode="auto">
          <a:xfrm>
            <a:off x="0" y="1057761"/>
            <a:ext cx="9144000" cy="4349909"/>
          </a:xfrm>
          <a:prstGeom prst="rect">
            <a:avLst/>
          </a:prstGeom>
          <a:noFill/>
          <a:ln w="9525">
            <a:noFill/>
            <a:miter lim="800000"/>
            <a:headEnd/>
            <a:tailEnd/>
          </a:ln>
        </p:spPr>
        <p:txBody>
          <a:bodyPr wrap="square">
            <a:spAutoFit/>
          </a:bodyPr>
          <a:lstStyle/>
          <a:p>
            <a:pPr fontAlgn="base">
              <a:lnSpc>
                <a:spcPts val="2600"/>
              </a:lnSpc>
              <a:spcBef>
                <a:spcPct val="0"/>
              </a:spcBef>
              <a:spcAft>
                <a:spcPct val="0"/>
              </a:spcAft>
              <a:defRPr/>
            </a:pPr>
            <a:endParaRPr lang="en-US" altLang="ja-JP" sz="2000" dirty="0" smtClean="0">
              <a:solidFill>
                <a:prstClr val="black"/>
              </a:solidFill>
              <a:latin typeface="ＭＳ Ｐゴシック"/>
            </a:endParaRPr>
          </a:p>
          <a:p>
            <a:pPr fontAlgn="base">
              <a:lnSpc>
                <a:spcPts val="2600"/>
              </a:lnSpc>
              <a:spcBef>
                <a:spcPct val="0"/>
              </a:spcBef>
              <a:spcAft>
                <a:spcPct val="0"/>
              </a:spcAft>
              <a:defRPr/>
            </a:pPr>
            <a:r>
              <a:rPr lang="ja-JP" altLang="en-US" sz="2000" b="1" dirty="0" smtClean="0">
                <a:solidFill>
                  <a:prstClr val="black"/>
                </a:solidFill>
                <a:latin typeface="ＭＳ Ｐゴシック"/>
              </a:rPr>
              <a:t>　○２０１６年の安倍総理公式訪問をはじめとする多数の我が国要人訪問の成果の</a:t>
            </a:r>
            <a:endParaRPr lang="en-US" altLang="ja-JP" sz="2000" b="1" dirty="0" smtClean="0">
              <a:solidFill>
                <a:prstClr val="black"/>
              </a:solidFill>
              <a:latin typeface="ＭＳ Ｐゴシック"/>
            </a:endParaRPr>
          </a:p>
          <a:p>
            <a:pPr fontAlgn="base">
              <a:lnSpc>
                <a:spcPts val="2600"/>
              </a:lnSpc>
              <a:spcBef>
                <a:spcPct val="0"/>
              </a:spcBef>
              <a:spcAft>
                <a:spcPct val="0"/>
              </a:spcAft>
              <a:defRPr/>
            </a:pPr>
            <a:r>
              <a:rPr lang="ja-JP" altLang="en-US" sz="2000" b="1" dirty="0">
                <a:solidFill>
                  <a:prstClr val="black"/>
                </a:solidFill>
                <a:latin typeface="ＭＳ Ｐゴシック"/>
              </a:rPr>
              <a:t>　</a:t>
            </a:r>
            <a:r>
              <a:rPr lang="ja-JP" altLang="en-US" sz="2000" b="1" dirty="0" smtClean="0">
                <a:solidFill>
                  <a:prstClr val="black"/>
                </a:solidFill>
                <a:latin typeface="ＭＳ Ｐゴシック"/>
              </a:rPr>
              <a:t>　上に立って，経済関係の強化，特に日本企業の進出促進に重点を置く。</a:t>
            </a:r>
            <a:endParaRPr lang="en-US" altLang="ja-JP" sz="2000" b="1" dirty="0" smtClean="0">
              <a:solidFill>
                <a:prstClr val="black"/>
              </a:solidFill>
              <a:latin typeface="ＭＳ Ｐゴシック"/>
            </a:endParaRPr>
          </a:p>
          <a:p>
            <a:pPr fontAlgn="base">
              <a:lnSpc>
                <a:spcPts val="2600"/>
              </a:lnSpc>
              <a:spcBef>
                <a:spcPct val="0"/>
              </a:spcBef>
              <a:spcAft>
                <a:spcPct val="0"/>
              </a:spcAft>
              <a:defRPr/>
            </a:pPr>
            <a:r>
              <a:rPr lang="ja-JP" altLang="en-US" sz="2000" b="1" dirty="0" smtClean="0">
                <a:solidFill>
                  <a:prstClr val="black"/>
                </a:solidFill>
                <a:latin typeface="ＭＳ Ｐゴシック"/>
              </a:rPr>
              <a:t>　</a:t>
            </a:r>
            <a:endParaRPr lang="en-US" altLang="ja-JP" sz="2000" b="1" dirty="0" smtClean="0">
              <a:solidFill>
                <a:prstClr val="black"/>
              </a:solidFill>
              <a:latin typeface="ＭＳ Ｐゴシック"/>
            </a:endParaRPr>
          </a:p>
          <a:p>
            <a:pPr fontAlgn="base">
              <a:lnSpc>
                <a:spcPts val="2600"/>
              </a:lnSpc>
              <a:spcBef>
                <a:spcPct val="0"/>
              </a:spcBef>
              <a:spcAft>
                <a:spcPct val="0"/>
              </a:spcAft>
              <a:defRPr/>
            </a:pPr>
            <a:r>
              <a:rPr lang="ja-JP" altLang="en-US" sz="2000" b="1" dirty="0" smtClean="0">
                <a:solidFill>
                  <a:prstClr val="black"/>
                </a:solidFill>
                <a:latin typeface="ＭＳ Ｐゴシック"/>
              </a:rPr>
              <a:t>　○租税条約</a:t>
            </a:r>
            <a:r>
              <a:rPr lang="ja-JP" altLang="en-US" sz="2000" b="1" dirty="0">
                <a:solidFill>
                  <a:prstClr val="black"/>
                </a:solidFill>
                <a:latin typeface="ＭＳ Ｐゴシック"/>
              </a:rPr>
              <a:t>の</a:t>
            </a:r>
            <a:r>
              <a:rPr lang="ja-JP" altLang="en-US" sz="2000" b="1" dirty="0" smtClean="0">
                <a:solidFill>
                  <a:prstClr val="black"/>
                </a:solidFill>
                <a:latin typeface="ＭＳ Ｐゴシック"/>
              </a:rPr>
              <a:t>締結に向けた協議が早期に進展するように努める。</a:t>
            </a:r>
            <a:endParaRPr lang="en-US" altLang="ja-JP" sz="2000" b="1" dirty="0" smtClean="0">
              <a:solidFill>
                <a:prstClr val="black"/>
              </a:solidFill>
              <a:latin typeface="ＭＳ Ｐゴシック"/>
            </a:endParaRPr>
          </a:p>
          <a:p>
            <a:pPr fontAlgn="base">
              <a:lnSpc>
                <a:spcPts val="2600"/>
              </a:lnSpc>
              <a:spcBef>
                <a:spcPct val="0"/>
              </a:spcBef>
              <a:spcAft>
                <a:spcPct val="0"/>
              </a:spcAft>
              <a:defRPr/>
            </a:pPr>
            <a:r>
              <a:rPr lang="ja-JP" altLang="en-US" sz="2000" b="1" dirty="0" smtClean="0">
                <a:solidFill>
                  <a:prstClr val="black"/>
                </a:solidFill>
                <a:latin typeface="ＭＳ Ｐゴシック"/>
              </a:rPr>
              <a:t>　</a:t>
            </a:r>
            <a:endParaRPr lang="en-US" altLang="ja-JP" sz="2000" b="1" dirty="0" smtClean="0">
              <a:solidFill>
                <a:prstClr val="black"/>
              </a:solidFill>
              <a:latin typeface="ＭＳ Ｐゴシック"/>
            </a:endParaRPr>
          </a:p>
          <a:p>
            <a:pPr fontAlgn="base">
              <a:lnSpc>
                <a:spcPts val="2600"/>
              </a:lnSpc>
              <a:spcBef>
                <a:spcPct val="0"/>
              </a:spcBef>
              <a:spcAft>
                <a:spcPct val="0"/>
              </a:spcAft>
              <a:defRPr/>
            </a:pPr>
            <a:r>
              <a:rPr lang="ja-JP" altLang="en-US" sz="2000" b="1" dirty="0">
                <a:solidFill>
                  <a:prstClr val="black"/>
                </a:solidFill>
                <a:latin typeface="ＭＳ Ｐゴシック"/>
              </a:rPr>
              <a:t>　</a:t>
            </a:r>
            <a:r>
              <a:rPr lang="ja-JP" altLang="en-US" sz="2000" b="1" dirty="0" smtClean="0">
                <a:solidFill>
                  <a:prstClr val="black"/>
                </a:solidFill>
                <a:latin typeface="ＭＳ Ｐゴシック"/>
              </a:rPr>
              <a:t>○ＯＥＣＤの高いスタンダードを目指すペルー政府の政策改革努力を支援する。</a:t>
            </a:r>
            <a:endParaRPr lang="en-US" altLang="ja-JP" sz="2000" b="1" dirty="0" smtClean="0">
              <a:solidFill>
                <a:prstClr val="black"/>
              </a:solidFill>
              <a:latin typeface="ＭＳ Ｐゴシック"/>
            </a:endParaRPr>
          </a:p>
          <a:p>
            <a:r>
              <a:rPr lang="ja-JP" altLang="en-US" sz="2000" b="1" dirty="0" smtClean="0">
                <a:solidFill>
                  <a:prstClr val="black"/>
                </a:solidFill>
                <a:latin typeface="ＭＳ Ｐゴシック"/>
              </a:rPr>
              <a:t>　</a:t>
            </a:r>
            <a:endParaRPr lang="en-US" altLang="ja-JP" sz="2000" b="1" dirty="0" smtClean="0">
              <a:solidFill>
                <a:prstClr val="black"/>
              </a:solidFill>
              <a:latin typeface="ＭＳ Ｐゴシック"/>
            </a:endParaRPr>
          </a:p>
          <a:p>
            <a:r>
              <a:rPr lang="ja-JP" altLang="en-US" sz="2000" b="1" dirty="0">
                <a:solidFill>
                  <a:prstClr val="black"/>
                </a:solidFill>
                <a:latin typeface="ＭＳ Ｐゴシック"/>
              </a:rPr>
              <a:t>　</a:t>
            </a:r>
            <a:r>
              <a:rPr lang="ja-JP" altLang="en-US" sz="2000" b="1" dirty="0" smtClean="0">
                <a:solidFill>
                  <a:prstClr val="black"/>
                </a:solidFill>
                <a:latin typeface="ＭＳ Ｐゴシック"/>
              </a:rPr>
              <a:t>○日本からペルーへ，およびペルーから日本への新規輸出品目が増えるよう努め</a:t>
            </a:r>
            <a:endParaRPr lang="en-US" altLang="ja-JP" sz="2000" b="1" dirty="0" smtClean="0">
              <a:solidFill>
                <a:prstClr val="black"/>
              </a:solidFill>
              <a:latin typeface="ＭＳ Ｐゴシック"/>
            </a:endParaRPr>
          </a:p>
          <a:p>
            <a:r>
              <a:rPr lang="ja-JP" altLang="en-US" sz="2000" b="1" dirty="0">
                <a:solidFill>
                  <a:prstClr val="black"/>
                </a:solidFill>
                <a:latin typeface="ＭＳ Ｐゴシック"/>
              </a:rPr>
              <a:t>　</a:t>
            </a:r>
            <a:r>
              <a:rPr lang="ja-JP" altLang="en-US" sz="2000" b="1" dirty="0" smtClean="0">
                <a:solidFill>
                  <a:prstClr val="black"/>
                </a:solidFill>
                <a:latin typeface="ＭＳ Ｐゴシック"/>
              </a:rPr>
              <a:t>　る。</a:t>
            </a:r>
            <a:endParaRPr lang="en-US" altLang="ja-JP" sz="2000" b="1" dirty="0" smtClean="0">
              <a:solidFill>
                <a:prstClr val="black"/>
              </a:solidFill>
              <a:latin typeface="ＭＳ Ｐゴシック"/>
            </a:endParaRPr>
          </a:p>
          <a:p>
            <a:pPr fontAlgn="base">
              <a:lnSpc>
                <a:spcPts val="2600"/>
              </a:lnSpc>
              <a:spcBef>
                <a:spcPct val="0"/>
              </a:spcBef>
              <a:spcAft>
                <a:spcPct val="0"/>
              </a:spcAft>
              <a:defRPr/>
            </a:pPr>
            <a:r>
              <a:rPr lang="ja-JP" altLang="en-US" sz="2000" b="1" dirty="0" smtClean="0">
                <a:solidFill>
                  <a:prstClr val="black"/>
                </a:solidFill>
                <a:latin typeface="ＭＳ Ｐゴシック"/>
              </a:rPr>
              <a:t>　</a:t>
            </a:r>
            <a:endParaRPr lang="en-US" altLang="ja-JP" sz="2000" b="1" dirty="0" smtClean="0">
              <a:solidFill>
                <a:prstClr val="black"/>
              </a:solidFill>
              <a:latin typeface="ＭＳ Ｐゴシック"/>
            </a:endParaRPr>
          </a:p>
          <a:p>
            <a:pPr fontAlgn="base">
              <a:lnSpc>
                <a:spcPts val="2600"/>
              </a:lnSpc>
              <a:spcBef>
                <a:spcPct val="0"/>
              </a:spcBef>
              <a:spcAft>
                <a:spcPct val="0"/>
              </a:spcAft>
              <a:defRPr/>
            </a:pPr>
            <a:r>
              <a:rPr lang="ja-JP" altLang="en-US" sz="2000" b="1" dirty="0">
                <a:solidFill>
                  <a:prstClr val="black"/>
                </a:solidFill>
                <a:latin typeface="ＭＳ Ｐゴシック"/>
              </a:rPr>
              <a:t>　</a:t>
            </a:r>
            <a:r>
              <a:rPr lang="ja-JP" altLang="en-US" sz="2000" b="1" dirty="0" smtClean="0">
                <a:solidFill>
                  <a:prstClr val="black"/>
                </a:solidFill>
                <a:latin typeface="ＭＳ Ｐゴシック"/>
              </a:rPr>
              <a:t>○日本企業への積極的な情報提供を行う。</a:t>
            </a:r>
            <a:endParaRPr lang="en-US" altLang="ja-JP" sz="2000" b="1" dirty="0" smtClean="0">
              <a:solidFill>
                <a:prstClr val="black"/>
              </a:solidFill>
              <a:latin typeface="ＭＳ Ｐゴシック"/>
            </a:endParaRPr>
          </a:p>
          <a:p>
            <a:pPr fontAlgn="base">
              <a:lnSpc>
                <a:spcPts val="2600"/>
              </a:lnSpc>
              <a:spcBef>
                <a:spcPct val="0"/>
              </a:spcBef>
              <a:spcAft>
                <a:spcPct val="0"/>
              </a:spcAft>
              <a:defRPr/>
            </a:pPr>
            <a:r>
              <a:rPr lang="ja-JP" altLang="en-US" sz="2000" dirty="0" smtClean="0">
                <a:solidFill>
                  <a:prstClr val="black"/>
                </a:solidFill>
                <a:latin typeface="ＭＳ Ｐゴシック"/>
              </a:rPr>
              <a:t>　　</a:t>
            </a:r>
            <a:endParaRPr lang="ja-JP" altLang="en-US" sz="2000" dirty="0">
              <a:solidFill>
                <a:prstClr val="black"/>
              </a:solidFill>
              <a:latin typeface="ＭＳ Ｐゴシック"/>
            </a:endParaRPr>
          </a:p>
        </p:txBody>
      </p:sp>
      <p:sp>
        <p:nvSpPr>
          <p:cNvPr id="5" name="テキスト ボックス 4"/>
          <p:cNvSpPr txBox="1"/>
          <p:nvPr/>
        </p:nvSpPr>
        <p:spPr>
          <a:xfrm>
            <a:off x="8820472" y="6525344"/>
            <a:ext cx="323528" cy="369332"/>
          </a:xfrm>
          <a:prstGeom prst="rect">
            <a:avLst/>
          </a:prstGeom>
          <a:noFill/>
        </p:spPr>
        <p:txBody>
          <a:bodyPr wrap="square" rtlCol="0" anchor="b">
            <a:spAutoFit/>
          </a:bodyPr>
          <a:lstStyle/>
          <a:p>
            <a:pPr algn="r"/>
            <a:r>
              <a:rPr lang="ja-JP" altLang="en-US" dirty="0"/>
              <a:t>３</a:t>
            </a:r>
            <a:endParaRPr kumimoji="1" lang="ja-JP" altLang="en-US" dirty="0"/>
          </a:p>
        </p:txBody>
      </p:sp>
    </p:spTree>
    <p:extLst>
      <p:ext uri="{BB962C8B-B14F-4D97-AF65-F5344CB8AC3E}">
        <p14:creationId xmlns:p14="http://schemas.microsoft.com/office/powerpoint/2010/main" val="2195319019"/>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588</TotalTime>
  <Words>64</Words>
  <Application>Microsoft Office PowerPoint</Application>
  <PresentationFormat>Presentación en pantalla (4:3)</PresentationFormat>
  <Paragraphs>53</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Office テーマ</vt:lpstr>
      <vt:lpstr>ペルー経済の特徴</vt:lpstr>
      <vt:lpstr>クチンスキー政権の主な方針</vt:lpstr>
      <vt:lpstr>経済関係促進に向けた当館の基本方針</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情報通信課</dc:creator>
  <cp:lastModifiedBy>KOHATSU TENGAN DANIEL KIOSHI</cp:lastModifiedBy>
  <cp:revision>326</cp:revision>
  <cp:lastPrinted>2016-12-14T22:42:52Z</cp:lastPrinted>
  <dcterms:created xsi:type="dcterms:W3CDTF">2015-09-14T23:59:16Z</dcterms:created>
  <dcterms:modified xsi:type="dcterms:W3CDTF">2016-12-15T21:23:51Z</dcterms:modified>
</cp:coreProperties>
</file>