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3.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43"/>
  </p:notesMasterIdLst>
  <p:handoutMasterIdLst>
    <p:handoutMasterId r:id="rId44"/>
  </p:handoutMasterIdLst>
  <p:sldIdLst>
    <p:sldId id="341" r:id="rId3"/>
    <p:sldId id="496" r:id="rId4"/>
    <p:sldId id="491" r:id="rId5"/>
    <p:sldId id="505" r:id="rId6"/>
    <p:sldId id="549" r:id="rId7"/>
    <p:sldId id="551" r:id="rId8"/>
    <p:sldId id="553" r:id="rId9"/>
    <p:sldId id="543" r:id="rId10"/>
    <p:sldId id="555" r:id="rId11"/>
    <p:sldId id="525" r:id="rId12"/>
    <p:sldId id="526" r:id="rId13"/>
    <p:sldId id="527" r:id="rId14"/>
    <p:sldId id="530" r:id="rId15"/>
    <p:sldId id="531" r:id="rId16"/>
    <p:sldId id="459" r:id="rId17"/>
    <p:sldId id="534" r:id="rId18"/>
    <p:sldId id="535" r:id="rId19"/>
    <p:sldId id="464" r:id="rId20"/>
    <p:sldId id="463" r:id="rId21"/>
    <p:sldId id="486" r:id="rId22"/>
    <p:sldId id="536" r:id="rId23"/>
    <p:sldId id="537" r:id="rId24"/>
    <p:sldId id="467" r:id="rId25"/>
    <p:sldId id="466" r:id="rId26"/>
    <p:sldId id="538" r:id="rId27"/>
    <p:sldId id="488" r:id="rId28"/>
    <p:sldId id="539" r:id="rId29"/>
    <p:sldId id="469" r:id="rId30"/>
    <p:sldId id="470" r:id="rId31"/>
    <p:sldId id="489" r:id="rId32"/>
    <p:sldId id="468" r:id="rId33"/>
    <p:sldId id="475" r:id="rId34"/>
    <p:sldId id="474" r:id="rId35"/>
    <p:sldId id="485" r:id="rId36"/>
    <p:sldId id="472" r:id="rId37"/>
    <p:sldId id="478" r:id="rId38"/>
    <p:sldId id="444" r:id="rId39"/>
    <p:sldId id="457" r:id="rId40"/>
    <p:sldId id="532" r:id="rId41"/>
    <p:sldId id="533" r:id="rId42"/>
  </p:sldIdLst>
  <p:sldSz cx="9144000" cy="6858000" type="screen4x3"/>
  <p:notesSz cx="6735763" cy="9866313"/>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2EBDA"/>
    <a:srgbClr val="FFD5AB"/>
    <a:srgbClr val="FFFFCC"/>
    <a:srgbClr val="D6D1B8"/>
    <a:srgbClr val="D62C10"/>
    <a:srgbClr val="EEB500"/>
    <a:srgbClr val="FF3399"/>
    <a:srgbClr val="6D3391"/>
    <a:srgbClr val="16A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050" autoAdjust="0"/>
    <p:restoredTop sz="97547" autoAdjust="0"/>
  </p:normalViewPr>
  <p:slideViewPr>
    <p:cSldViewPr>
      <p:cViewPr varScale="1">
        <p:scale>
          <a:sx n="97" d="100"/>
          <a:sy n="97" d="100"/>
        </p:scale>
        <p:origin x="-114" y="-282"/>
      </p:cViewPr>
      <p:guideLst>
        <p:guide orient="horz" pos="2160"/>
        <p:guide pos="2880"/>
      </p:guideLst>
    </p:cSldViewPr>
  </p:slideViewPr>
  <p:notesTextViewPr>
    <p:cViewPr>
      <p:scale>
        <a:sx n="1" d="1"/>
        <a:sy n="1" d="1"/>
      </p:scale>
      <p:origin x="0" y="0"/>
    </p:cViewPr>
  </p:notesTextViewPr>
  <p:sorterViewPr>
    <p:cViewPr>
      <p:scale>
        <a:sx n="100" d="100"/>
        <a:sy n="100" d="100"/>
      </p:scale>
      <p:origin x="0" y="83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oleObject" Target="Microsoft%20PowerPoint%20&#20869;&#12398;&#12464;&#12521;&#1250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410072178477691E-2"/>
          <c:y val="2.5628196781234333E-2"/>
          <c:w val="0.93142585301837266"/>
          <c:h val="0.81675217986781157"/>
        </c:manualLayout>
      </c:layout>
      <c:lineChart>
        <c:grouping val="standard"/>
        <c:varyColors val="0"/>
        <c:ser>
          <c:idx val="0"/>
          <c:order val="0"/>
          <c:tx>
            <c:strRef>
              <c:f>Hoja1!$B$5</c:f>
              <c:strCache>
                <c:ptCount val="1"/>
                <c:pt idx="0">
                  <c:v>Aprobación</c:v>
                </c:pt>
              </c:strCache>
            </c:strRef>
          </c:tx>
          <c:dLbls>
            <c:dLbl>
              <c:idx val="0"/>
              <c:layout>
                <c:manualLayout>
                  <c:x val="-2.5000000000000001E-2"/>
                  <c:y val="-1.9505863416681066E-2"/>
                </c:manualLayout>
              </c:layout>
              <c:showLegendKey val="0"/>
              <c:showVal val="1"/>
              <c:showCatName val="0"/>
              <c:showSerName val="0"/>
              <c:showPercent val="0"/>
              <c:showBubbleSize val="0"/>
            </c:dLbl>
            <c:dLbl>
              <c:idx val="1"/>
              <c:layout>
                <c:manualLayout>
                  <c:x val="-6.9444444444444441E-3"/>
                  <c:y val="-1.0846317362107295E-2"/>
                </c:manualLayout>
              </c:layout>
              <c:showLegendKey val="0"/>
              <c:showVal val="1"/>
              <c:showCatName val="0"/>
              <c:showSerName val="0"/>
              <c:showPercent val="0"/>
              <c:showBubbleSize val="0"/>
            </c:dLbl>
            <c:dLbl>
              <c:idx val="2"/>
              <c:layout>
                <c:manualLayout>
                  <c:x val="-1.1111111111111112E-2"/>
                  <c:y val="-2.169263472421459E-2"/>
                </c:manualLayout>
              </c:layout>
              <c:showLegendKey val="0"/>
              <c:showVal val="1"/>
              <c:showCatName val="0"/>
              <c:showSerName val="0"/>
              <c:showPercent val="0"/>
              <c:showBubbleSize val="0"/>
            </c:dLbl>
            <c:dLbl>
              <c:idx val="3"/>
              <c:layout>
                <c:manualLayout>
                  <c:x val="-6.9444444444444441E-3"/>
                  <c:y val="-1.8077195603512158E-2"/>
                </c:manualLayout>
              </c:layout>
              <c:showLegendKey val="0"/>
              <c:showVal val="1"/>
              <c:showCatName val="0"/>
              <c:showSerName val="0"/>
              <c:showPercent val="0"/>
              <c:showBubbleSize val="0"/>
            </c:dLbl>
            <c:dLbl>
              <c:idx val="4"/>
              <c:layout>
                <c:manualLayout>
                  <c:x val="-2.361111111111111E-2"/>
                  <c:y val="-3.0731232525970684E-2"/>
                </c:manualLayout>
              </c:layout>
              <c:showLegendKey val="0"/>
              <c:showVal val="1"/>
              <c:showCatName val="0"/>
              <c:showSerName val="0"/>
              <c:showPercent val="0"/>
              <c:showBubbleSize val="0"/>
            </c:dLbl>
            <c:dLbl>
              <c:idx val="5"/>
              <c:layout>
                <c:manualLayout>
                  <c:x val="-1.6666666666666691E-2"/>
                  <c:y val="-1.9884915163863405E-2"/>
                </c:manualLayout>
              </c:layout>
              <c:showLegendKey val="0"/>
              <c:showVal val="1"/>
              <c:showCatName val="0"/>
              <c:showSerName val="0"/>
              <c:showPercent val="0"/>
              <c:showBubbleSize val="0"/>
            </c:dLbl>
            <c:dLbl>
              <c:idx val="6"/>
              <c:layout>
                <c:manualLayout>
                  <c:x val="-3.3333333333333333E-2"/>
                  <c:y val="2.892351296561942E-2"/>
                </c:manualLayout>
              </c:layout>
              <c:showLegendKey val="0"/>
              <c:showVal val="1"/>
              <c:showCatName val="0"/>
              <c:showSerName val="0"/>
              <c:showPercent val="0"/>
              <c:showBubbleSize val="0"/>
            </c:dLbl>
            <c:dLbl>
              <c:idx val="11"/>
              <c:layout>
                <c:manualLayout>
                  <c:x val="-5.5555555555555558E-3"/>
                  <c:y val="-9.0385978017560129E-3"/>
                </c:manualLayout>
              </c:layout>
              <c:showLegendKey val="0"/>
              <c:showVal val="1"/>
              <c:showCatName val="0"/>
              <c:showSerName val="0"/>
              <c:showPercent val="0"/>
              <c:showBubbleSize val="0"/>
            </c:dLbl>
            <c:dLbl>
              <c:idx val="12"/>
              <c:layout>
                <c:manualLayout>
                  <c:x val="-3.7500109361329831E-2"/>
                  <c:y val="3.0731232525970667E-2"/>
                </c:manualLayout>
              </c:layout>
              <c:showLegendKey val="0"/>
              <c:showVal val="1"/>
              <c:showCatName val="0"/>
              <c:showSerName val="0"/>
              <c:showPercent val="0"/>
              <c:showBubbleSize val="0"/>
            </c:dLbl>
            <c:dLbl>
              <c:idx val="13"/>
              <c:layout>
                <c:manualLayout>
                  <c:x val="-2.2222222222222223E-2"/>
                  <c:y val="2.8923512965619451E-2"/>
                </c:manualLayout>
              </c:layout>
              <c:showLegendKey val="0"/>
              <c:showVal val="1"/>
              <c:showCatName val="0"/>
              <c:showSerName val="0"/>
              <c:showPercent val="0"/>
              <c:showBubbleSize val="0"/>
            </c:dLbl>
            <c:dLbl>
              <c:idx val="14"/>
              <c:layout>
                <c:manualLayout>
                  <c:x val="-3.3333442694663068E-2"/>
                  <c:y val="-3.0731232525970667E-2"/>
                </c:manualLayout>
              </c:layout>
              <c:showLegendKey val="0"/>
              <c:showVal val="1"/>
              <c:showCatName val="0"/>
              <c:showSerName val="0"/>
              <c:showPercent val="0"/>
              <c:showBubbleSize val="0"/>
            </c:dLbl>
            <c:dLbl>
              <c:idx val="15"/>
              <c:layout>
                <c:manualLayout>
                  <c:x val="-5.5555555555555558E-3"/>
                  <c:y val="-2.1692634724214524E-2"/>
                </c:manualLayout>
              </c:layout>
              <c:showLegendKey val="0"/>
              <c:showVal val="1"/>
              <c:showCatName val="0"/>
              <c:showSerName val="0"/>
              <c:showPercent val="0"/>
              <c:showBubbleSize val="0"/>
            </c:dLbl>
            <c:dLbl>
              <c:idx val="16"/>
              <c:layout>
                <c:manualLayout>
                  <c:x val="-1.4755468066491688E-2"/>
                  <c:y val="2.3280154114497825E-2"/>
                </c:manualLayout>
              </c:layout>
              <c:showLegendKey val="0"/>
              <c:showVal val="1"/>
              <c:showCatName val="0"/>
              <c:showSerName val="0"/>
              <c:showPercent val="0"/>
              <c:showBubbleSize val="0"/>
            </c:dLbl>
            <c:dLbl>
              <c:idx val="17"/>
              <c:layout>
                <c:manualLayout>
                  <c:x val="-1.3888888888888888E-2"/>
                  <c:y val="2.7115793405268235E-2"/>
                </c:manualLayout>
              </c:layout>
              <c:showLegendKey val="0"/>
              <c:showVal val="1"/>
              <c:showCatName val="0"/>
              <c:showSerName val="0"/>
              <c:showPercent val="0"/>
              <c:showBubbleSize val="0"/>
            </c:dLbl>
            <c:dLbl>
              <c:idx val="18"/>
              <c:layout>
                <c:manualLayout>
                  <c:x val="-2.361111111111111E-2"/>
                  <c:y val="1.9884915163863374E-2"/>
                </c:manualLayout>
              </c:layout>
              <c:showLegendKey val="0"/>
              <c:showVal val="1"/>
              <c:showCatName val="0"/>
              <c:showSerName val="0"/>
              <c:showPercent val="0"/>
              <c:showBubbleSize val="0"/>
            </c:dLbl>
            <c:dLbl>
              <c:idx val="19"/>
              <c:layout>
                <c:manualLayout>
                  <c:x val="0"/>
                  <c:y val="1.0846317362107295E-2"/>
                </c:manualLayout>
              </c:layout>
              <c:showLegendKey val="0"/>
              <c:showVal val="1"/>
              <c:showCatName val="0"/>
              <c:showSerName val="0"/>
              <c:showPercent val="0"/>
              <c:showBubbleSize val="0"/>
            </c:dLbl>
            <c:dLbl>
              <c:idx val="20"/>
              <c:layout>
                <c:manualLayout>
                  <c:x val="-5.5555555555555657E-2"/>
                  <c:y val="3.6154391207024314E-3"/>
                </c:manualLayout>
              </c:layout>
              <c:showLegendKey val="0"/>
              <c:showVal val="1"/>
              <c:showCatName val="0"/>
              <c:showSerName val="0"/>
              <c:showPercent val="0"/>
              <c:showBubbleSize val="0"/>
            </c:dLbl>
            <c:dLbl>
              <c:idx val="22"/>
              <c:layout>
                <c:manualLayout>
                  <c:x val="-3.0555555555555659E-2"/>
                  <c:y val="-2.7115793405268301E-2"/>
                </c:manualLayout>
              </c:layout>
              <c:showLegendKey val="0"/>
              <c:showVal val="1"/>
              <c:showCatName val="0"/>
              <c:showSerName val="0"/>
              <c:showPercent val="0"/>
              <c:showBubbleSize val="0"/>
            </c:dLbl>
            <c:dLbl>
              <c:idx val="23"/>
              <c:layout>
                <c:manualLayout>
                  <c:x val="-1.1202865266841543E-2"/>
                  <c:y val="-5.1129995533366942E-3"/>
                </c:manualLayout>
              </c:layout>
              <c:showLegendKey val="0"/>
              <c:showVal val="1"/>
              <c:showCatName val="0"/>
              <c:showSerName val="0"/>
              <c:showPercent val="0"/>
              <c:showBubbleSize val="0"/>
            </c:dLbl>
            <c:dLbl>
              <c:idx val="24"/>
              <c:layout>
                <c:manualLayout>
                  <c:x val="-8.7051618547783391E-5"/>
                  <c:y val="-2.0415274461648304E-2"/>
                </c:manualLayout>
              </c:layout>
              <c:showLegendKey val="0"/>
              <c:showVal val="1"/>
              <c:showCatName val="0"/>
              <c:showSerName val="0"/>
              <c:showPercent val="0"/>
              <c:showBubbleSize val="0"/>
            </c:dLbl>
            <c:dLbl>
              <c:idx val="25"/>
              <c:layout>
                <c:manualLayout>
                  <c:x val="-1.2500000000000101E-2"/>
                  <c:y val="-1.8077195603512158E-2"/>
                </c:manualLayout>
              </c:layout>
              <c:showLegendKey val="0"/>
              <c:showVal val="1"/>
              <c:showCatName val="0"/>
              <c:showSerName val="0"/>
              <c:showPercent val="0"/>
              <c:showBubbleSize val="0"/>
            </c:dLbl>
            <c:dLbl>
              <c:idx val="26"/>
              <c:layout>
                <c:manualLayout>
                  <c:x val="-2.361111111111111E-2"/>
                  <c:y val="2.4937051943028327E-2"/>
                </c:manualLayout>
              </c:layout>
              <c:showLegendKey val="0"/>
              <c:showVal val="1"/>
              <c:showCatName val="0"/>
              <c:showSerName val="0"/>
              <c:showPercent val="0"/>
              <c:showBubbleSize val="0"/>
            </c:dLbl>
            <c:dLbl>
              <c:idx val="28"/>
              <c:layout>
                <c:manualLayout>
                  <c:x val="-2.3611111111111315E-2"/>
                  <c:y val="3.8699432603802246E-3"/>
                </c:manualLayout>
              </c:layout>
              <c:showLegendKey val="0"/>
              <c:showVal val="1"/>
              <c:showCatName val="0"/>
              <c:showSerName val="0"/>
              <c:showPercent val="0"/>
              <c:showBubbleSize val="0"/>
            </c:dLbl>
            <c:txPr>
              <a:bodyPr/>
              <a:lstStyle/>
              <a:p>
                <a:pPr>
                  <a:defRPr sz="1200" baseline="0"/>
                </a:pPr>
                <a:endParaRPr lang="ja-JP"/>
              </a:p>
            </c:txPr>
            <c:showLegendKey val="0"/>
            <c:showVal val="1"/>
            <c:showCatName val="0"/>
            <c:showSerName val="0"/>
            <c:showPercent val="0"/>
            <c:showBubbleSize val="0"/>
            <c:showLeaderLines val="0"/>
          </c:dLbls>
          <c:cat>
            <c:strRef>
              <c:f>Hoja1!$C$4:$T$4</c:f>
              <c:strCache>
                <c:ptCount val="18"/>
                <c:pt idx="0">
                  <c:v>2016 Ago - G</c:v>
                </c:pt>
                <c:pt idx="1">
                  <c:v>Set - G</c:v>
                </c:pt>
                <c:pt idx="2">
                  <c:v>Oct - G</c:v>
                </c:pt>
                <c:pt idx="3">
                  <c:v>Nov - G</c:v>
                </c:pt>
                <c:pt idx="4">
                  <c:v>Dic - G</c:v>
                </c:pt>
                <c:pt idx="5">
                  <c:v>2017 Ene - G</c:v>
                </c:pt>
                <c:pt idx="6">
                  <c:v>Feb - G</c:v>
                </c:pt>
                <c:pt idx="7">
                  <c:v>Mar - G</c:v>
                </c:pt>
                <c:pt idx="8">
                  <c:v>Abr - G</c:v>
                </c:pt>
                <c:pt idx="9">
                  <c:v>May - G</c:v>
                </c:pt>
                <c:pt idx="10">
                  <c:v>Jun - G</c:v>
                </c:pt>
                <c:pt idx="11">
                  <c:v>Jul - G</c:v>
                </c:pt>
                <c:pt idx="12">
                  <c:v>Ago - G</c:v>
                </c:pt>
                <c:pt idx="13">
                  <c:v>Set - G</c:v>
                </c:pt>
                <c:pt idx="14">
                  <c:v>Oct - G</c:v>
                </c:pt>
                <c:pt idx="15">
                  <c:v>Nov -G</c:v>
                </c:pt>
                <c:pt idx="16">
                  <c:v>Dic - G</c:v>
                </c:pt>
                <c:pt idx="17">
                  <c:v>2018 Ene - G</c:v>
                </c:pt>
              </c:strCache>
            </c:strRef>
          </c:cat>
          <c:val>
            <c:numRef>
              <c:f>Hoja1!$C$5:$T$5</c:f>
              <c:numCache>
                <c:formatCode>0%</c:formatCode>
                <c:ptCount val="18"/>
                <c:pt idx="0">
                  <c:v>0.6</c:v>
                </c:pt>
                <c:pt idx="1">
                  <c:v>0.62</c:v>
                </c:pt>
                <c:pt idx="2">
                  <c:v>0.52</c:v>
                </c:pt>
                <c:pt idx="3">
                  <c:v>0.51</c:v>
                </c:pt>
                <c:pt idx="4">
                  <c:v>0.46</c:v>
                </c:pt>
                <c:pt idx="5">
                  <c:v>0.35</c:v>
                </c:pt>
                <c:pt idx="6">
                  <c:v>0.28999999999999998</c:v>
                </c:pt>
                <c:pt idx="7">
                  <c:v>0.31</c:v>
                </c:pt>
                <c:pt idx="8">
                  <c:v>0.42</c:v>
                </c:pt>
                <c:pt idx="9">
                  <c:v>0.36</c:v>
                </c:pt>
                <c:pt idx="10">
                  <c:v>0.38</c:v>
                </c:pt>
                <c:pt idx="11">
                  <c:v>0.32</c:v>
                </c:pt>
                <c:pt idx="12">
                  <c:v>0.19</c:v>
                </c:pt>
                <c:pt idx="13">
                  <c:v>0.22</c:v>
                </c:pt>
                <c:pt idx="14">
                  <c:v>0.25</c:v>
                </c:pt>
                <c:pt idx="15">
                  <c:v>0.26</c:v>
                </c:pt>
                <c:pt idx="16">
                  <c:v>0.22</c:v>
                </c:pt>
                <c:pt idx="17">
                  <c:v>0.19</c:v>
                </c:pt>
              </c:numCache>
            </c:numRef>
          </c:val>
          <c:smooth val="0"/>
        </c:ser>
        <c:ser>
          <c:idx val="1"/>
          <c:order val="1"/>
          <c:tx>
            <c:strRef>
              <c:f>Hoja1!$B$6</c:f>
              <c:strCache>
                <c:ptCount val="1"/>
                <c:pt idx="0">
                  <c:v>Desaprobación</c:v>
                </c:pt>
              </c:strCache>
            </c:strRef>
          </c:tx>
          <c:spPr>
            <a:ln w="76200">
              <a:solidFill>
                <a:srgbClr val="FF0000"/>
              </a:solidFill>
            </a:ln>
          </c:spPr>
          <c:dLbls>
            <c:dLbl>
              <c:idx val="0"/>
              <c:layout>
                <c:manualLayout>
                  <c:x val="-2.6388888888888889E-2"/>
                  <c:y val="-3.3311574273218451E-2"/>
                </c:manualLayout>
              </c:layout>
              <c:showLegendKey val="0"/>
              <c:showVal val="1"/>
              <c:showCatName val="0"/>
              <c:showSerName val="0"/>
              <c:showPercent val="0"/>
              <c:showBubbleSize val="0"/>
            </c:dLbl>
            <c:dLbl>
              <c:idx val="1"/>
              <c:layout>
                <c:manualLayout>
                  <c:x val="-3.7500000000000012E-2"/>
                  <c:y val="2.185290970255754E-2"/>
                </c:manualLayout>
              </c:layout>
              <c:showLegendKey val="0"/>
              <c:showVal val="1"/>
              <c:showCatName val="0"/>
              <c:showSerName val="0"/>
              <c:showPercent val="0"/>
              <c:showBubbleSize val="0"/>
            </c:dLbl>
            <c:dLbl>
              <c:idx val="2"/>
              <c:layout>
                <c:manualLayout>
                  <c:x val="-4.583333333333333E-2"/>
                  <c:y val="-1.9724497845397693E-2"/>
                </c:manualLayout>
              </c:layout>
              <c:showLegendKey val="0"/>
              <c:showVal val="1"/>
              <c:showCatName val="0"/>
              <c:showSerName val="0"/>
              <c:showPercent val="0"/>
              <c:showBubbleSize val="0"/>
            </c:dLbl>
            <c:dLbl>
              <c:idx val="3"/>
              <c:layout>
                <c:manualLayout>
                  <c:x val="-4.7222331583552053E-2"/>
                  <c:y val="2.169263472421459E-2"/>
                </c:manualLayout>
              </c:layout>
              <c:showLegendKey val="0"/>
              <c:showVal val="1"/>
              <c:showCatName val="0"/>
              <c:showSerName val="0"/>
              <c:showPercent val="0"/>
              <c:showBubbleSize val="0"/>
            </c:dLbl>
            <c:dLbl>
              <c:idx val="4"/>
              <c:layout>
                <c:manualLayout>
                  <c:x val="-2.361111111111111E-2"/>
                  <c:y val="3.0731232525970667E-2"/>
                </c:manualLayout>
              </c:layout>
              <c:showLegendKey val="0"/>
              <c:showVal val="1"/>
              <c:showCatName val="0"/>
              <c:showSerName val="0"/>
              <c:showPercent val="0"/>
              <c:showBubbleSize val="0"/>
            </c:dLbl>
            <c:dLbl>
              <c:idx val="5"/>
              <c:layout>
                <c:manualLayout>
                  <c:x val="-1.6666666666666691E-2"/>
                  <c:y val="3.0731232525970667E-2"/>
                </c:manualLayout>
              </c:layout>
              <c:showLegendKey val="0"/>
              <c:showVal val="1"/>
              <c:showCatName val="0"/>
              <c:showSerName val="0"/>
              <c:showPercent val="0"/>
              <c:showBubbleSize val="0"/>
            </c:dLbl>
            <c:dLbl>
              <c:idx val="9"/>
              <c:layout>
                <c:manualLayout>
                  <c:x val="-3.4722222222222272E-2"/>
                  <c:y val="-1.988491516386344E-2"/>
                </c:manualLayout>
              </c:layout>
              <c:showLegendKey val="0"/>
              <c:showVal val="1"/>
              <c:showCatName val="0"/>
              <c:showSerName val="0"/>
              <c:showPercent val="0"/>
              <c:showBubbleSize val="0"/>
            </c:dLbl>
            <c:dLbl>
              <c:idx val="11"/>
              <c:layout>
                <c:manualLayout>
                  <c:x val="-2.9166666666666667E-2"/>
                  <c:y val="-2.7115793405268235E-2"/>
                </c:manualLayout>
              </c:layout>
              <c:showLegendKey val="0"/>
              <c:showVal val="1"/>
              <c:showCatName val="0"/>
              <c:showSerName val="0"/>
              <c:showPercent val="0"/>
              <c:showBubbleSize val="0"/>
            </c:dLbl>
            <c:dLbl>
              <c:idx val="12"/>
              <c:layout>
                <c:manualLayout>
                  <c:x val="-7.5000218722659662E-2"/>
                  <c:y val="0"/>
                </c:manualLayout>
              </c:layout>
              <c:showLegendKey val="0"/>
              <c:showVal val="1"/>
              <c:showCatName val="0"/>
              <c:showSerName val="0"/>
              <c:showPercent val="0"/>
              <c:showBubbleSize val="0"/>
            </c:dLbl>
            <c:dLbl>
              <c:idx val="13"/>
              <c:layout>
                <c:manualLayout>
                  <c:x val="-1.8055555555555554E-2"/>
                  <c:y val="-2.8923512965619434E-2"/>
                </c:manualLayout>
              </c:layout>
              <c:showLegendKey val="0"/>
              <c:showVal val="1"/>
              <c:showCatName val="0"/>
              <c:showSerName val="0"/>
              <c:showPercent val="0"/>
              <c:showBubbleSize val="0"/>
            </c:dLbl>
            <c:dLbl>
              <c:idx val="14"/>
              <c:layout>
                <c:manualLayout>
                  <c:x val="-2.2222222222222223E-2"/>
                  <c:y val="3.8315683632565482E-2"/>
                </c:manualLayout>
              </c:layout>
              <c:showLegendKey val="0"/>
              <c:showVal val="1"/>
              <c:showCatName val="0"/>
              <c:showSerName val="0"/>
              <c:showPercent val="0"/>
              <c:showBubbleSize val="0"/>
            </c:dLbl>
            <c:dLbl>
              <c:idx val="15"/>
              <c:layout>
                <c:manualLayout>
                  <c:x val="-3.6111111111111212E-2"/>
                  <c:y val="-5.0616147689834037E-2"/>
                </c:manualLayout>
              </c:layout>
              <c:showLegendKey val="0"/>
              <c:showVal val="1"/>
              <c:showCatName val="0"/>
              <c:showSerName val="0"/>
              <c:showPercent val="0"/>
              <c:showBubbleSize val="0"/>
            </c:dLbl>
            <c:dLbl>
              <c:idx val="16"/>
              <c:layout>
                <c:manualLayout>
                  <c:x val="-3.0555555555555555E-2"/>
                  <c:y val="3.6154391207024315E-2"/>
                </c:manualLayout>
              </c:layout>
              <c:showLegendKey val="0"/>
              <c:showVal val="1"/>
              <c:showCatName val="0"/>
              <c:showSerName val="0"/>
              <c:showPercent val="0"/>
              <c:showBubbleSize val="0"/>
            </c:dLbl>
            <c:dLbl>
              <c:idx val="17"/>
              <c:layout>
                <c:manualLayout>
                  <c:x val="-2.2222222222222223E-2"/>
                  <c:y val="-3.4346671646673099E-2"/>
                </c:manualLayout>
              </c:layout>
              <c:showLegendKey val="0"/>
              <c:showVal val="1"/>
              <c:showCatName val="0"/>
              <c:showSerName val="0"/>
              <c:showPercent val="0"/>
              <c:showBubbleSize val="0"/>
            </c:dLbl>
            <c:dLbl>
              <c:idx val="18"/>
              <c:layout>
                <c:manualLayout>
                  <c:x val="-2.3611220472440946E-2"/>
                  <c:y val="-3.9769830327726782E-2"/>
                </c:manualLayout>
              </c:layout>
              <c:showLegendKey val="0"/>
              <c:showVal val="1"/>
              <c:showCatName val="0"/>
              <c:showSerName val="0"/>
              <c:showPercent val="0"/>
              <c:showBubbleSize val="0"/>
            </c:dLbl>
            <c:dLbl>
              <c:idx val="21"/>
              <c:layout>
                <c:manualLayout>
                  <c:x val="-8.8558847702955492E-3"/>
                  <c:y val="-3.3069242306410396E-2"/>
                </c:manualLayout>
              </c:layout>
              <c:showLegendKey val="0"/>
              <c:showVal val="1"/>
              <c:showCatName val="0"/>
              <c:showSerName val="0"/>
              <c:showPercent val="0"/>
              <c:showBubbleSize val="0"/>
            </c:dLbl>
            <c:dLbl>
              <c:idx val="22"/>
              <c:layout>
                <c:manualLayout>
                  <c:x val="-2.0663731130689506E-2"/>
                  <c:y val="3.9683090767692476E-2"/>
                </c:manualLayout>
              </c:layout>
              <c:showLegendKey val="0"/>
              <c:showVal val="1"/>
              <c:showCatName val="0"/>
              <c:showSerName val="0"/>
              <c:showPercent val="0"/>
              <c:showBubbleSize val="0"/>
            </c:dLbl>
            <c:dLbl>
              <c:idx val="23"/>
              <c:layout>
                <c:manualLayout>
                  <c:x val="-1.08237341269943E-16"/>
                  <c:y val="2.6455393845128319E-2"/>
                </c:manualLayout>
              </c:layout>
              <c:showLegendKey val="0"/>
              <c:showVal val="1"/>
              <c:showCatName val="0"/>
              <c:showSerName val="0"/>
              <c:showPercent val="0"/>
              <c:showBubbleSize val="0"/>
            </c:dLbl>
            <c:dLbl>
              <c:idx val="24"/>
              <c:layout>
                <c:manualLayout>
                  <c:x val="-1.7711769540591206E-2"/>
                  <c:y val="-3.3069242306410396E-2"/>
                </c:manualLayout>
              </c:layout>
              <c:showLegendKey val="0"/>
              <c:showVal val="1"/>
              <c:showCatName val="0"/>
              <c:showSerName val="0"/>
              <c:showPercent val="0"/>
              <c:showBubbleSize val="0"/>
            </c:dLbl>
            <c:dLbl>
              <c:idx val="25"/>
              <c:layout>
                <c:manualLayout>
                  <c:x val="-1.9444553805774277E-2"/>
                  <c:y val="2.9093182392071346E-2"/>
                </c:manualLayout>
              </c:layout>
              <c:showLegendKey val="0"/>
              <c:showVal val="1"/>
              <c:showCatName val="0"/>
              <c:showSerName val="0"/>
              <c:showPercent val="0"/>
              <c:showBubbleSize val="0"/>
            </c:dLbl>
            <c:dLbl>
              <c:idx val="26"/>
              <c:layout>
                <c:manualLayout>
                  <c:x val="-2.9166666666666667E-2"/>
                  <c:y val="-3.0715432772332917E-2"/>
                </c:manualLayout>
              </c:layout>
              <c:showLegendKey val="0"/>
              <c:showVal val="1"/>
              <c:showCatName val="0"/>
              <c:showSerName val="0"/>
              <c:showPercent val="0"/>
              <c:showBubbleSize val="0"/>
            </c:dLbl>
            <c:dLbl>
              <c:idx val="28"/>
              <c:layout>
                <c:manualLayout>
                  <c:x val="-3.1944444444444442E-2"/>
                  <c:y val="1.2468525971514164E-2"/>
                </c:manualLayout>
              </c:layout>
              <c:showLegendKey val="0"/>
              <c:showVal val="1"/>
              <c:showCatName val="0"/>
              <c:showSerName val="0"/>
              <c:showPercent val="0"/>
              <c:showBubbleSize val="0"/>
            </c:dLbl>
            <c:txPr>
              <a:bodyPr/>
              <a:lstStyle/>
              <a:p>
                <a:pPr>
                  <a:defRPr sz="1200" baseline="0"/>
                </a:pPr>
                <a:endParaRPr lang="ja-JP"/>
              </a:p>
            </c:txPr>
            <c:showLegendKey val="0"/>
            <c:showVal val="1"/>
            <c:showCatName val="0"/>
            <c:showSerName val="0"/>
            <c:showPercent val="0"/>
            <c:showBubbleSize val="0"/>
            <c:showLeaderLines val="0"/>
          </c:dLbls>
          <c:cat>
            <c:strRef>
              <c:f>Hoja1!$C$4:$T$4</c:f>
              <c:strCache>
                <c:ptCount val="18"/>
                <c:pt idx="0">
                  <c:v>2016 Ago - G</c:v>
                </c:pt>
                <c:pt idx="1">
                  <c:v>Set - G</c:v>
                </c:pt>
                <c:pt idx="2">
                  <c:v>Oct - G</c:v>
                </c:pt>
                <c:pt idx="3">
                  <c:v>Nov - G</c:v>
                </c:pt>
                <c:pt idx="4">
                  <c:v>Dic - G</c:v>
                </c:pt>
                <c:pt idx="5">
                  <c:v>2017 Ene - G</c:v>
                </c:pt>
                <c:pt idx="6">
                  <c:v>Feb - G</c:v>
                </c:pt>
                <c:pt idx="7">
                  <c:v>Mar - G</c:v>
                </c:pt>
                <c:pt idx="8">
                  <c:v>Abr - G</c:v>
                </c:pt>
                <c:pt idx="9">
                  <c:v>May - G</c:v>
                </c:pt>
                <c:pt idx="10">
                  <c:v>Jun - G</c:v>
                </c:pt>
                <c:pt idx="11">
                  <c:v>Jul - G</c:v>
                </c:pt>
                <c:pt idx="12">
                  <c:v>Ago - G</c:v>
                </c:pt>
                <c:pt idx="13">
                  <c:v>Set - G</c:v>
                </c:pt>
                <c:pt idx="14">
                  <c:v>Oct - G</c:v>
                </c:pt>
                <c:pt idx="15">
                  <c:v>Nov -G</c:v>
                </c:pt>
                <c:pt idx="16">
                  <c:v>Dic - G</c:v>
                </c:pt>
                <c:pt idx="17">
                  <c:v>2018 Ene - G</c:v>
                </c:pt>
              </c:strCache>
            </c:strRef>
          </c:cat>
          <c:val>
            <c:numRef>
              <c:f>Hoja1!$C$6:$T$6</c:f>
              <c:numCache>
                <c:formatCode>0%</c:formatCode>
                <c:ptCount val="18"/>
                <c:pt idx="0">
                  <c:v>0.14000000000000001</c:v>
                </c:pt>
                <c:pt idx="1">
                  <c:v>0.17</c:v>
                </c:pt>
                <c:pt idx="2">
                  <c:v>0.32</c:v>
                </c:pt>
                <c:pt idx="3">
                  <c:v>0.37</c:v>
                </c:pt>
                <c:pt idx="4">
                  <c:v>0.44</c:v>
                </c:pt>
                <c:pt idx="5">
                  <c:v>0.52</c:v>
                </c:pt>
                <c:pt idx="6">
                  <c:v>0.57999999999999996</c:v>
                </c:pt>
                <c:pt idx="7">
                  <c:v>0.6</c:v>
                </c:pt>
                <c:pt idx="8">
                  <c:v>0.47</c:v>
                </c:pt>
                <c:pt idx="9">
                  <c:v>0.54</c:v>
                </c:pt>
                <c:pt idx="10">
                  <c:v>0.54</c:v>
                </c:pt>
                <c:pt idx="11">
                  <c:v>0.57999999999999996</c:v>
                </c:pt>
                <c:pt idx="12">
                  <c:v>0.77</c:v>
                </c:pt>
                <c:pt idx="13">
                  <c:v>0.75</c:v>
                </c:pt>
                <c:pt idx="14">
                  <c:v>0.71</c:v>
                </c:pt>
                <c:pt idx="15">
                  <c:v>0.69</c:v>
                </c:pt>
                <c:pt idx="16">
                  <c:v>0.72</c:v>
                </c:pt>
                <c:pt idx="17">
                  <c:v>0.79</c:v>
                </c:pt>
              </c:numCache>
            </c:numRef>
          </c:val>
          <c:smooth val="0"/>
        </c:ser>
        <c:ser>
          <c:idx val="2"/>
          <c:order val="2"/>
          <c:tx>
            <c:strRef>
              <c:f>Hoja1!$B$7</c:f>
              <c:strCache>
                <c:ptCount val="1"/>
                <c:pt idx="0">
                  <c:v>NS/NR</c:v>
                </c:pt>
              </c:strCache>
            </c:strRef>
          </c:tx>
          <c:dLbls>
            <c:dLbl>
              <c:idx val="0"/>
              <c:layout>
                <c:manualLayout>
                  <c:x val="-2.6388888888888889E-2"/>
                  <c:y val="1.9833957399878668E-2"/>
                </c:manualLayout>
              </c:layout>
              <c:showLegendKey val="0"/>
              <c:showVal val="1"/>
              <c:showCatName val="0"/>
              <c:showSerName val="0"/>
              <c:showPercent val="0"/>
              <c:showBubbleSize val="0"/>
            </c:dLbl>
            <c:dLbl>
              <c:idx val="1"/>
              <c:layout>
                <c:manualLayout>
                  <c:x val="-3.3333333333333333E-2"/>
                  <c:y val="-3.0286561982148841E-2"/>
                </c:manualLayout>
              </c:layout>
              <c:showLegendKey val="0"/>
              <c:showVal val="1"/>
              <c:showCatName val="0"/>
              <c:showSerName val="0"/>
              <c:showPercent val="0"/>
              <c:showBubbleSize val="0"/>
            </c:dLbl>
            <c:dLbl>
              <c:idx val="2"/>
              <c:layout>
                <c:manualLayout>
                  <c:x val="-3.055566491688539E-2"/>
                  <c:y val="-3.1766472239548177E-2"/>
                </c:manualLayout>
              </c:layout>
              <c:showLegendKey val="0"/>
              <c:showVal val="1"/>
              <c:showCatName val="0"/>
              <c:showSerName val="0"/>
              <c:showPercent val="0"/>
              <c:showBubbleSize val="0"/>
            </c:dLbl>
            <c:dLbl>
              <c:idx val="3"/>
              <c:layout>
                <c:manualLayout>
                  <c:x val="-3.888888888888889E-2"/>
                  <c:y val="-2.3500354284565803E-2"/>
                </c:manualLayout>
              </c:layout>
              <c:showLegendKey val="0"/>
              <c:showVal val="1"/>
              <c:showCatName val="0"/>
              <c:showSerName val="0"/>
              <c:showPercent val="0"/>
              <c:showBubbleSize val="0"/>
            </c:dLbl>
            <c:dLbl>
              <c:idx val="4"/>
              <c:layout>
                <c:manualLayout>
                  <c:x val="-3.6111111111111108E-2"/>
                  <c:y val="-2.3500354284565803E-2"/>
                </c:manualLayout>
              </c:layout>
              <c:showLegendKey val="0"/>
              <c:showVal val="1"/>
              <c:showCatName val="0"/>
              <c:showSerName val="0"/>
              <c:showPercent val="0"/>
              <c:showBubbleSize val="0"/>
            </c:dLbl>
            <c:dLbl>
              <c:idx val="5"/>
              <c:layout>
                <c:manualLayout>
                  <c:x val="-4.1666666666666692E-2"/>
                  <c:y val="-2.8923655305742247E-2"/>
                </c:manualLayout>
              </c:layout>
              <c:showLegendKey val="0"/>
              <c:showVal val="1"/>
              <c:showCatName val="0"/>
              <c:showSerName val="0"/>
              <c:showPercent val="0"/>
              <c:showBubbleSize val="0"/>
            </c:dLbl>
            <c:dLbl>
              <c:idx val="6"/>
              <c:layout>
                <c:manualLayout>
                  <c:x val="-3.3333333333333333E-2"/>
                  <c:y val="-2.8923512965619451E-2"/>
                </c:manualLayout>
              </c:layout>
              <c:showLegendKey val="0"/>
              <c:showVal val="1"/>
              <c:showCatName val="0"/>
              <c:showSerName val="0"/>
              <c:showPercent val="0"/>
              <c:showBubbleSize val="0"/>
            </c:dLbl>
            <c:dLbl>
              <c:idx val="8"/>
              <c:layout>
                <c:manualLayout>
                  <c:x val="-1.9444444444444445E-2"/>
                  <c:y val="-1.9884915163863374E-2"/>
                </c:manualLayout>
              </c:layout>
              <c:showLegendKey val="0"/>
              <c:showVal val="1"/>
              <c:showCatName val="0"/>
              <c:showSerName val="0"/>
              <c:showPercent val="0"/>
              <c:showBubbleSize val="0"/>
            </c:dLbl>
            <c:dLbl>
              <c:idx val="9"/>
              <c:layout>
                <c:manualLayout>
                  <c:x val="-2.0833333333333332E-2"/>
                  <c:y val="-1.8077195603512158E-2"/>
                </c:manualLayout>
              </c:layout>
              <c:showLegendKey val="0"/>
              <c:showVal val="1"/>
              <c:showCatName val="0"/>
              <c:showSerName val="0"/>
              <c:showPercent val="0"/>
              <c:showBubbleSize val="0"/>
            </c:dLbl>
            <c:dLbl>
              <c:idx val="10"/>
              <c:layout>
                <c:manualLayout>
                  <c:x val="-1.2500000000000051E-2"/>
                  <c:y val="-1.8077195603512158E-2"/>
                </c:manualLayout>
              </c:layout>
              <c:showLegendKey val="0"/>
              <c:showVal val="1"/>
              <c:showCatName val="0"/>
              <c:showSerName val="0"/>
              <c:showPercent val="0"/>
              <c:showBubbleSize val="0"/>
            </c:dLbl>
            <c:dLbl>
              <c:idx val="15"/>
              <c:layout>
                <c:manualLayout>
                  <c:x val="-1.6666666666666666E-2"/>
                  <c:y val="2.3500354284565803E-2"/>
                </c:manualLayout>
              </c:layout>
              <c:showLegendKey val="0"/>
              <c:showVal val="1"/>
              <c:showCatName val="0"/>
              <c:showSerName val="0"/>
              <c:showPercent val="0"/>
              <c:showBubbleSize val="0"/>
            </c:dLbl>
            <c:dLbl>
              <c:idx val="16"/>
              <c:layout>
                <c:manualLayout>
                  <c:x val="-1.3888888888889093E-2"/>
                  <c:y val="-2.7115793405268235E-2"/>
                </c:manualLayout>
              </c:layout>
              <c:showLegendKey val="0"/>
              <c:showVal val="1"/>
              <c:showCatName val="0"/>
              <c:showSerName val="0"/>
              <c:showPercent val="0"/>
              <c:showBubbleSize val="0"/>
            </c:dLbl>
            <c:dLbl>
              <c:idx val="19"/>
              <c:layout>
                <c:manualLayout>
                  <c:x val="-1.1111111111111112E-2"/>
                  <c:y val="1.9884915163863374E-2"/>
                </c:manualLayout>
              </c:layout>
              <c:showLegendKey val="0"/>
              <c:showVal val="1"/>
              <c:showCatName val="0"/>
              <c:showSerName val="0"/>
              <c:showPercent val="0"/>
              <c:showBubbleSize val="0"/>
            </c:dLbl>
            <c:dLbl>
              <c:idx val="22"/>
              <c:layout>
                <c:manualLayout>
                  <c:x val="-2.50916735158375E-2"/>
                  <c:y val="4.1887706921453174E-2"/>
                </c:manualLayout>
              </c:layout>
              <c:showLegendKey val="0"/>
              <c:showVal val="1"/>
              <c:showCatName val="0"/>
              <c:showSerName val="0"/>
              <c:showPercent val="0"/>
              <c:showBubbleSize val="0"/>
            </c:dLbl>
            <c:dLbl>
              <c:idx val="23"/>
              <c:layout>
                <c:manualLayout>
                  <c:x val="-3.7330380577427824E-2"/>
                  <c:y val="-3.5906573105814917E-2"/>
                </c:manualLayout>
              </c:layout>
              <c:showLegendKey val="0"/>
              <c:showVal val="1"/>
              <c:showCatName val="0"/>
              <c:showSerName val="0"/>
              <c:showPercent val="0"/>
              <c:showBubbleSize val="0"/>
            </c:dLbl>
            <c:dLbl>
              <c:idx val="24"/>
              <c:layout>
                <c:manualLayout>
                  <c:x val="-2.2483705161854665E-2"/>
                  <c:y val="-2.4611103075111579E-2"/>
                </c:manualLayout>
              </c:layout>
              <c:showLegendKey val="0"/>
              <c:showVal val="1"/>
              <c:showCatName val="0"/>
              <c:showSerName val="0"/>
              <c:showPercent val="0"/>
              <c:showBubbleSize val="0"/>
            </c:dLbl>
            <c:dLbl>
              <c:idx val="26"/>
              <c:layout>
                <c:manualLayout>
                  <c:x val="-2.361111111111111E-2"/>
                  <c:y val="-3.1171314928785408E-2"/>
                </c:manualLayout>
              </c:layout>
              <c:showLegendKey val="0"/>
              <c:showVal val="1"/>
              <c:showCatName val="0"/>
              <c:showSerName val="0"/>
              <c:showPercent val="0"/>
              <c:showBubbleSize val="0"/>
            </c:dLbl>
            <c:dLbl>
              <c:idx val="28"/>
              <c:layout>
                <c:manualLayout>
                  <c:x val="0"/>
                  <c:y val="2.2858964281109149E-2"/>
                </c:manualLayout>
              </c:layout>
              <c:showLegendKey val="0"/>
              <c:showVal val="1"/>
              <c:showCatName val="0"/>
              <c:showSerName val="0"/>
              <c:showPercent val="0"/>
              <c:showBubbleSize val="0"/>
            </c:dLbl>
            <c:txPr>
              <a:bodyPr/>
              <a:lstStyle/>
              <a:p>
                <a:pPr>
                  <a:defRPr sz="1200" baseline="0"/>
                </a:pPr>
                <a:endParaRPr lang="ja-JP"/>
              </a:p>
            </c:txPr>
            <c:showLegendKey val="0"/>
            <c:showVal val="1"/>
            <c:showCatName val="0"/>
            <c:showSerName val="0"/>
            <c:showPercent val="0"/>
            <c:showBubbleSize val="0"/>
            <c:showLeaderLines val="0"/>
          </c:dLbls>
          <c:cat>
            <c:strRef>
              <c:f>Hoja1!$C$4:$T$4</c:f>
              <c:strCache>
                <c:ptCount val="18"/>
                <c:pt idx="0">
                  <c:v>2016 Ago - G</c:v>
                </c:pt>
                <c:pt idx="1">
                  <c:v>Set - G</c:v>
                </c:pt>
                <c:pt idx="2">
                  <c:v>Oct - G</c:v>
                </c:pt>
                <c:pt idx="3">
                  <c:v>Nov - G</c:v>
                </c:pt>
                <c:pt idx="4">
                  <c:v>Dic - G</c:v>
                </c:pt>
                <c:pt idx="5">
                  <c:v>2017 Ene - G</c:v>
                </c:pt>
                <c:pt idx="6">
                  <c:v>Feb - G</c:v>
                </c:pt>
                <c:pt idx="7">
                  <c:v>Mar - G</c:v>
                </c:pt>
                <c:pt idx="8">
                  <c:v>Abr - G</c:v>
                </c:pt>
                <c:pt idx="9">
                  <c:v>May - G</c:v>
                </c:pt>
                <c:pt idx="10">
                  <c:v>Jun - G</c:v>
                </c:pt>
                <c:pt idx="11">
                  <c:v>Jul - G</c:v>
                </c:pt>
                <c:pt idx="12">
                  <c:v>Ago - G</c:v>
                </c:pt>
                <c:pt idx="13">
                  <c:v>Set - G</c:v>
                </c:pt>
                <c:pt idx="14">
                  <c:v>Oct - G</c:v>
                </c:pt>
                <c:pt idx="15">
                  <c:v>Nov -G</c:v>
                </c:pt>
                <c:pt idx="16">
                  <c:v>Dic - G</c:v>
                </c:pt>
                <c:pt idx="17">
                  <c:v>2018 Ene - G</c:v>
                </c:pt>
              </c:strCache>
            </c:strRef>
          </c:cat>
          <c:val>
            <c:numRef>
              <c:f>Hoja1!$C$7:$T$7</c:f>
              <c:numCache>
                <c:formatCode>0%</c:formatCode>
                <c:ptCount val="18"/>
                <c:pt idx="0">
                  <c:v>0.26</c:v>
                </c:pt>
                <c:pt idx="1">
                  <c:v>0.21</c:v>
                </c:pt>
                <c:pt idx="2">
                  <c:v>0.16</c:v>
                </c:pt>
                <c:pt idx="3">
                  <c:v>0.12</c:v>
                </c:pt>
                <c:pt idx="4">
                  <c:v>0.1</c:v>
                </c:pt>
                <c:pt idx="5">
                  <c:v>0.13</c:v>
                </c:pt>
                <c:pt idx="6">
                  <c:v>0.13</c:v>
                </c:pt>
                <c:pt idx="7">
                  <c:v>0.09</c:v>
                </c:pt>
                <c:pt idx="8">
                  <c:v>0.11</c:v>
                </c:pt>
                <c:pt idx="9">
                  <c:v>0.1</c:v>
                </c:pt>
                <c:pt idx="10">
                  <c:v>0.08</c:v>
                </c:pt>
                <c:pt idx="11">
                  <c:v>0.1</c:v>
                </c:pt>
                <c:pt idx="12">
                  <c:v>0.04</c:v>
                </c:pt>
                <c:pt idx="13">
                  <c:v>0.03</c:v>
                </c:pt>
                <c:pt idx="14">
                  <c:v>0.04</c:v>
                </c:pt>
                <c:pt idx="15">
                  <c:v>0.05</c:v>
                </c:pt>
                <c:pt idx="16">
                  <c:v>0.06</c:v>
                </c:pt>
                <c:pt idx="17">
                  <c:v>0.02</c:v>
                </c:pt>
              </c:numCache>
            </c:numRef>
          </c:val>
          <c:smooth val="0"/>
        </c:ser>
        <c:ser>
          <c:idx val="3"/>
          <c:order val="3"/>
          <c:tx>
            <c:strRef>
              <c:f>Hoja1!$B$8</c:f>
              <c:strCache>
                <c:ptCount val="1"/>
                <c:pt idx="0">
                  <c:v>Línea 50%</c:v>
                </c:pt>
              </c:strCache>
            </c:strRef>
          </c:tx>
          <c:spPr>
            <a:ln w="63500">
              <a:solidFill>
                <a:srgbClr val="FFC000"/>
              </a:solidFill>
              <a:prstDash val="sysDot"/>
            </a:ln>
          </c:spPr>
          <c:marker>
            <c:symbol val="none"/>
          </c:marker>
          <c:cat>
            <c:strRef>
              <c:f>Hoja1!$C$4:$T$4</c:f>
              <c:strCache>
                <c:ptCount val="18"/>
                <c:pt idx="0">
                  <c:v>2016 Ago - G</c:v>
                </c:pt>
                <c:pt idx="1">
                  <c:v>Set - G</c:v>
                </c:pt>
                <c:pt idx="2">
                  <c:v>Oct - G</c:v>
                </c:pt>
                <c:pt idx="3">
                  <c:v>Nov - G</c:v>
                </c:pt>
                <c:pt idx="4">
                  <c:v>Dic - G</c:v>
                </c:pt>
                <c:pt idx="5">
                  <c:v>2017 Ene - G</c:v>
                </c:pt>
                <c:pt idx="6">
                  <c:v>Feb - G</c:v>
                </c:pt>
                <c:pt idx="7">
                  <c:v>Mar - G</c:v>
                </c:pt>
                <c:pt idx="8">
                  <c:v>Abr - G</c:v>
                </c:pt>
                <c:pt idx="9">
                  <c:v>May - G</c:v>
                </c:pt>
                <c:pt idx="10">
                  <c:v>Jun - G</c:v>
                </c:pt>
                <c:pt idx="11">
                  <c:v>Jul - G</c:v>
                </c:pt>
                <c:pt idx="12">
                  <c:v>Ago - G</c:v>
                </c:pt>
                <c:pt idx="13">
                  <c:v>Set - G</c:v>
                </c:pt>
                <c:pt idx="14">
                  <c:v>Oct - G</c:v>
                </c:pt>
                <c:pt idx="15">
                  <c:v>Nov -G</c:v>
                </c:pt>
                <c:pt idx="16">
                  <c:v>Dic - G</c:v>
                </c:pt>
                <c:pt idx="17">
                  <c:v>2018 Ene - G</c:v>
                </c:pt>
              </c:strCache>
            </c:strRef>
          </c:cat>
          <c:val>
            <c:numRef>
              <c:f>Hoja1!$C$8:$T$8</c:f>
              <c:numCache>
                <c:formatCode>0%</c:formatCode>
                <c:ptCount val="18"/>
                <c:pt idx="0">
                  <c:v>0.5</c:v>
                </c:pt>
                <c:pt idx="1">
                  <c:v>0.5</c:v>
                </c:pt>
                <c:pt idx="2">
                  <c:v>0.5</c:v>
                </c:pt>
                <c:pt idx="3">
                  <c:v>0.5</c:v>
                </c:pt>
                <c:pt idx="4">
                  <c:v>0.5</c:v>
                </c:pt>
                <c:pt idx="5">
                  <c:v>0.5</c:v>
                </c:pt>
                <c:pt idx="6">
                  <c:v>0.5</c:v>
                </c:pt>
                <c:pt idx="7">
                  <c:v>0.5</c:v>
                </c:pt>
                <c:pt idx="8">
                  <c:v>0.5</c:v>
                </c:pt>
                <c:pt idx="9">
                  <c:v>0.5</c:v>
                </c:pt>
                <c:pt idx="10">
                  <c:v>0.5</c:v>
                </c:pt>
                <c:pt idx="11">
                  <c:v>0.5</c:v>
                </c:pt>
                <c:pt idx="12">
                  <c:v>0.5</c:v>
                </c:pt>
                <c:pt idx="13">
                  <c:v>0.5</c:v>
                </c:pt>
                <c:pt idx="14">
                  <c:v>0.5</c:v>
                </c:pt>
                <c:pt idx="15">
                  <c:v>0.5</c:v>
                </c:pt>
                <c:pt idx="16">
                  <c:v>0.5</c:v>
                </c:pt>
                <c:pt idx="17">
                  <c:v>0.5</c:v>
                </c:pt>
              </c:numCache>
            </c:numRef>
          </c:val>
          <c:smooth val="0"/>
        </c:ser>
        <c:dLbls>
          <c:showLegendKey val="0"/>
          <c:showVal val="0"/>
          <c:showCatName val="0"/>
          <c:showSerName val="0"/>
          <c:showPercent val="0"/>
          <c:showBubbleSize val="0"/>
        </c:dLbls>
        <c:marker val="1"/>
        <c:smooth val="0"/>
        <c:axId val="146167296"/>
        <c:axId val="146168832"/>
      </c:lineChart>
      <c:catAx>
        <c:axId val="146167296"/>
        <c:scaling>
          <c:orientation val="minMax"/>
        </c:scaling>
        <c:delete val="0"/>
        <c:axPos val="b"/>
        <c:majorGridlines/>
        <c:minorGridlines/>
        <c:majorTickMark val="none"/>
        <c:minorTickMark val="none"/>
        <c:tickLblPos val="nextTo"/>
        <c:txPr>
          <a:bodyPr/>
          <a:lstStyle/>
          <a:p>
            <a:pPr>
              <a:defRPr sz="1200" baseline="0"/>
            </a:pPr>
            <a:endParaRPr lang="ja-JP"/>
          </a:p>
        </c:txPr>
        <c:crossAx val="146168832"/>
        <c:crosses val="autoZero"/>
        <c:auto val="1"/>
        <c:lblAlgn val="ctr"/>
        <c:lblOffset val="100"/>
        <c:tickLblSkip val="1"/>
        <c:tickMarkSkip val="5"/>
        <c:noMultiLvlLbl val="0"/>
      </c:catAx>
      <c:valAx>
        <c:axId val="146168832"/>
        <c:scaling>
          <c:orientation val="minMax"/>
        </c:scaling>
        <c:delete val="0"/>
        <c:axPos val="l"/>
        <c:majorGridlines/>
        <c:numFmt formatCode="0%" sourceLinked="1"/>
        <c:majorTickMark val="none"/>
        <c:minorTickMark val="none"/>
        <c:tickLblPos val="nextTo"/>
        <c:txPr>
          <a:bodyPr/>
          <a:lstStyle/>
          <a:p>
            <a:pPr>
              <a:defRPr sz="1100"/>
            </a:pPr>
            <a:endParaRPr lang="ja-JP"/>
          </a:p>
        </c:txPr>
        <c:crossAx val="146167296"/>
        <c:crossesAt val="1"/>
        <c:crossBetween val="between"/>
      </c:valAx>
    </c:plotArea>
    <c:legend>
      <c:legendPos val="t"/>
      <c:legendEntry>
        <c:idx val="3"/>
        <c:delete val="1"/>
      </c:legendEntry>
      <c:layout>
        <c:manualLayout>
          <c:xMode val="edge"/>
          <c:yMode val="edge"/>
          <c:x val="5.7176837270341209E-2"/>
          <c:y val="0.7960472382147451"/>
          <c:w val="0.41371288431285774"/>
          <c:h val="4.3568619550973589E-2"/>
        </c:manualLayout>
      </c:layout>
      <c:overlay val="0"/>
    </c:legend>
    <c:plotVisOnly val="1"/>
    <c:dispBlanksAs val="gap"/>
    <c:showDLblsOverMax val="0"/>
  </c:chart>
  <c:txPr>
    <a:bodyPr/>
    <a:lstStyle/>
    <a:p>
      <a:pPr>
        <a:defRPr sz="1200" baseline="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2669181977252842E-2"/>
          <c:y val="2.4792944940278356E-2"/>
          <c:w val="0.93142585301837266"/>
          <c:h val="0.81675217986781157"/>
        </c:manualLayout>
      </c:layout>
      <c:lineChart>
        <c:grouping val="standard"/>
        <c:varyColors val="0"/>
        <c:ser>
          <c:idx val="0"/>
          <c:order val="0"/>
          <c:tx>
            <c:strRef>
              <c:f>Hoja1!$B$5</c:f>
              <c:strCache>
                <c:ptCount val="1"/>
                <c:pt idx="0">
                  <c:v>Aprobación</c:v>
                </c:pt>
              </c:strCache>
            </c:strRef>
          </c:tx>
          <c:dLbls>
            <c:dLbl>
              <c:idx val="0"/>
              <c:layout>
                <c:manualLayout>
                  <c:x val="-2.2222222222222223E-2"/>
                  <c:y val="-3.5775339459842008E-2"/>
                </c:manualLayout>
              </c:layout>
              <c:showLegendKey val="0"/>
              <c:showVal val="1"/>
              <c:showCatName val="0"/>
              <c:showSerName val="0"/>
              <c:showPercent val="0"/>
              <c:showBubbleSize val="0"/>
            </c:dLbl>
            <c:dLbl>
              <c:idx val="1"/>
              <c:layout>
                <c:manualLayout>
                  <c:x val="-3.4722222222222238E-2"/>
                  <c:y val="-3.0731232525970667E-2"/>
                </c:manualLayout>
              </c:layout>
              <c:showLegendKey val="0"/>
              <c:showVal val="1"/>
              <c:showCatName val="0"/>
              <c:showSerName val="0"/>
              <c:showPercent val="0"/>
              <c:showBubbleSize val="0"/>
            </c:dLbl>
            <c:dLbl>
              <c:idx val="2"/>
              <c:layout>
                <c:manualLayout>
                  <c:x val="-2.361111111111111E-2"/>
                  <c:y val="-1.9884915163863374E-2"/>
                </c:manualLayout>
              </c:layout>
              <c:showLegendKey val="0"/>
              <c:showVal val="1"/>
              <c:showCatName val="0"/>
              <c:showSerName val="0"/>
              <c:showPercent val="0"/>
              <c:showBubbleSize val="0"/>
            </c:dLbl>
            <c:dLbl>
              <c:idx val="3"/>
              <c:layout>
                <c:manualLayout>
                  <c:x val="-2.0833333333333332E-2"/>
                  <c:y val="2.3500354284565803E-2"/>
                </c:manualLayout>
              </c:layout>
              <c:showLegendKey val="0"/>
              <c:showVal val="1"/>
              <c:showCatName val="0"/>
              <c:showSerName val="0"/>
              <c:showPercent val="0"/>
              <c:showBubbleSize val="0"/>
            </c:dLbl>
            <c:dLbl>
              <c:idx val="4"/>
              <c:layout>
                <c:manualLayout>
                  <c:x val="-2.361111111111111E-2"/>
                  <c:y val="-3.0731232525970684E-2"/>
                </c:manualLayout>
              </c:layout>
              <c:showLegendKey val="0"/>
              <c:showVal val="1"/>
              <c:showCatName val="0"/>
              <c:showSerName val="0"/>
              <c:showPercent val="0"/>
              <c:showBubbleSize val="0"/>
            </c:dLbl>
            <c:dLbl>
              <c:idx val="5"/>
              <c:layout>
                <c:manualLayout>
                  <c:x val="4.1665573053368326E-3"/>
                  <c:y val="9.0385978017560788E-3"/>
                </c:manualLayout>
              </c:layout>
              <c:showLegendKey val="0"/>
              <c:showVal val="1"/>
              <c:showCatName val="0"/>
              <c:showSerName val="0"/>
              <c:showPercent val="0"/>
              <c:showBubbleSize val="0"/>
            </c:dLbl>
            <c:dLbl>
              <c:idx val="6"/>
              <c:layout>
                <c:manualLayout>
                  <c:x val="-2.6388888888888889E-2"/>
                  <c:y val="2.3500354284565771E-2"/>
                </c:manualLayout>
              </c:layout>
              <c:showLegendKey val="0"/>
              <c:showVal val="1"/>
              <c:showCatName val="0"/>
              <c:showSerName val="0"/>
              <c:showPercent val="0"/>
              <c:showBubbleSize val="0"/>
            </c:dLbl>
            <c:dLbl>
              <c:idx val="7"/>
              <c:layout>
                <c:manualLayout>
                  <c:x val="-1.6666666666666666E-2"/>
                  <c:y val="-2.169263472421459E-2"/>
                </c:manualLayout>
              </c:layout>
              <c:showLegendKey val="0"/>
              <c:showVal val="1"/>
              <c:showCatName val="0"/>
              <c:showSerName val="0"/>
              <c:showPercent val="0"/>
              <c:showBubbleSize val="0"/>
            </c:dLbl>
            <c:dLbl>
              <c:idx val="8"/>
              <c:layout>
                <c:manualLayout>
                  <c:x val="-1.6666666666666666E-2"/>
                  <c:y val="-2.7115793405268217E-2"/>
                </c:manualLayout>
              </c:layout>
              <c:showLegendKey val="0"/>
              <c:showVal val="1"/>
              <c:showCatName val="0"/>
              <c:showSerName val="0"/>
              <c:showPercent val="0"/>
              <c:showBubbleSize val="0"/>
            </c:dLbl>
            <c:dLbl>
              <c:idx val="10"/>
              <c:layout>
                <c:manualLayout>
                  <c:x val="1.3888888888888889E-3"/>
                  <c:y val="1.4461756482809725E-2"/>
                </c:manualLayout>
              </c:layout>
              <c:showLegendKey val="0"/>
              <c:showVal val="1"/>
              <c:showCatName val="0"/>
              <c:showSerName val="0"/>
              <c:showPercent val="0"/>
              <c:showBubbleSize val="0"/>
            </c:dLbl>
            <c:dLbl>
              <c:idx val="11"/>
              <c:layout>
                <c:manualLayout>
                  <c:x val="-2.0833333333333332E-2"/>
                  <c:y val="-3.2538952086321897E-2"/>
                </c:manualLayout>
              </c:layout>
              <c:showLegendKey val="0"/>
              <c:showVal val="1"/>
              <c:showCatName val="0"/>
              <c:showSerName val="0"/>
              <c:showPercent val="0"/>
              <c:showBubbleSize val="0"/>
            </c:dLbl>
            <c:dLbl>
              <c:idx val="12"/>
              <c:layout>
                <c:manualLayout>
                  <c:x val="-1.6666776027996398E-2"/>
                  <c:y val="-3.2538952086321897E-2"/>
                </c:manualLayout>
              </c:layout>
              <c:showLegendKey val="0"/>
              <c:showVal val="1"/>
              <c:showCatName val="0"/>
              <c:showSerName val="0"/>
              <c:showPercent val="0"/>
              <c:showBubbleSize val="0"/>
            </c:dLbl>
            <c:dLbl>
              <c:idx val="13"/>
              <c:layout>
                <c:manualLayout>
                  <c:x val="-2.9166776027996499E-2"/>
                  <c:y val="-2.7115793405268235E-2"/>
                </c:manualLayout>
              </c:layout>
              <c:showLegendKey val="0"/>
              <c:showVal val="1"/>
              <c:showCatName val="0"/>
              <c:showSerName val="0"/>
              <c:showPercent val="0"/>
              <c:showBubbleSize val="0"/>
            </c:dLbl>
            <c:dLbl>
              <c:idx val="14"/>
              <c:layout>
                <c:manualLayout>
                  <c:x val="-2.3611111111111215E-2"/>
                  <c:y val="-2.7115793405268269E-2"/>
                </c:manualLayout>
              </c:layout>
              <c:showLegendKey val="0"/>
              <c:showVal val="1"/>
              <c:showCatName val="0"/>
              <c:showSerName val="0"/>
              <c:showPercent val="0"/>
              <c:showBubbleSize val="0"/>
            </c:dLbl>
            <c:dLbl>
              <c:idx val="15"/>
              <c:layout>
                <c:manualLayout>
                  <c:x val="-1.3888888888888888E-2"/>
                  <c:y val="-4.1577549888077964E-2"/>
                </c:manualLayout>
              </c:layout>
              <c:showLegendKey val="0"/>
              <c:showVal val="1"/>
              <c:showCatName val="0"/>
              <c:showSerName val="0"/>
              <c:showPercent val="0"/>
              <c:showBubbleSize val="0"/>
            </c:dLbl>
            <c:dLbl>
              <c:idx val="16"/>
              <c:layout>
                <c:manualLayout>
                  <c:x val="-3.0033136482939631E-2"/>
                  <c:y val="-3.6374591377092293E-2"/>
                </c:manualLayout>
              </c:layout>
              <c:showLegendKey val="0"/>
              <c:showVal val="1"/>
              <c:showCatName val="0"/>
              <c:showSerName val="0"/>
              <c:showPercent val="0"/>
              <c:showBubbleSize val="0"/>
            </c:dLbl>
            <c:dLbl>
              <c:idx val="17"/>
              <c:layout>
                <c:manualLayout>
                  <c:x val="-2.2222222222222223E-2"/>
                  <c:y val="-2.7115793405268235E-2"/>
                </c:manualLayout>
              </c:layout>
              <c:showLegendKey val="0"/>
              <c:showVal val="1"/>
              <c:showCatName val="0"/>
              <c:showSerName val="0"/>
              <c:showPercent val="0"/>
              <c:showBubbleSize val="0"/>
            </c:dLbl>
            <c:dLbl>
              <c:idx val="18"/>
              <c:layout>
                <c:manualLayout>
                  <c:x val="-2.361111111111111E-2"/>
                  <c:y val="1.9884915163863374E-2"/>
                </c:manualLayout>
              </c:layout>
              <c:showLegendKey val="0"/>
              <c:showVal val="1"/>
              <c:showCatName val="0"/>
              <c:showSerName val="0"/>
              <c:showPercent val="0"/>
              <c:showBubbleSize val="0"/>
            </c:dLbl>
            <c:dLbl>
              <c:idx val="19"/>
              <c:layout>
                <c:manualLayout>
                  <c:x val="0"/>
                  <c:y val="1.0846317362107295E-2"/>
                </c:manualLayout>
              </c:layout>
              <c:showLegendKey val="0"/>
              <c:showVal val="1"/>
              <c:showCatName val="0"/>
              <c:showSerName val="0"/>
              <c:showPercent val="0"/>
              <c:showBubbleSize val="0"/>
            </c:dLbl>
            <c:dLbl>
              <c:idx val="20"/>
              <c:layout>
                <c:manualLayout>
                  <c:x val="-5.5555555555555657E-2"/>
                  <c:y val="3.6154391207024314E-3"/>
                </c:manualLayout>
              </c:layout>
              <c:showLegendKey val="0"/>
              <c:showVal val="1"/>
              <c:showCatName val="0"/>
              <c:showSerName val="0"/>
              <c:showPercent val="0"/>
              <c:showBubbleSize val="0"/>
            </c:dLbl>
            <c:dLbl>
              <c:idx val="22"/>
              <c:layout>
                <c:manualLayout>
                  <c:x val="-3.0555555555555659E-2"/>
                  <c:y val="-2.7115793405268301E-2"/>
                </c:manualLayout>
              </c:layout>
              <c:showLegendKey val="0"/>
              <c:showVal val="1"/>
              <c:showCatName val="0"/>
              <c:showSerName val="0"/>
              <c:showPercent val="0"/>
              <c:showBubbleSize val="0"/>
            </c:dLbl>
            <c:dLbl>
              <c:idx val="23"/>
              <c:layout>
                <c:manualLayout>
                  <c:x val="-1.1202865266841543E-2"/>
                  <c:y val="-5.1129995533366942E-3"/>
                </c:manualLayout>
              </c:layout>
              <c:showLegendKey val="0"/>
              <c:showVal val="1"/>
              <c:showCatName val="0"/>
              <c:showSerName val="0"/>
              <c:showPercent val="0"/>
              <c:showBubbleSize val="0"/>
            </c:dLbl>
            <c:dLbl>
              <c:idx val="24"/>
              <c:layout>
                <c:manualLayout>
                  <c:x val="-8.7051618547783391E-5"/>
                  <c:y val="-2.0415274461648304E-2"/>
                </c:manualLayout>
              </c:layout>
              <c:showLegendKey val="0"/>
              <c:showVal val="1"/>
              <c:showCatName val="0"/>
              <c:showSerName val="0"/>
              <c:showPercent val="0"/>
              <c:showBubbleSize val="0"/>
            </c:dLbl>
            <c:dLbl>
              <c:idx val="25"/>
              <c:layout>
                <c:manualLayout>
                  <c:x val="-1.2500000000000101E-2"/>
                  <c:y val="-1.8077195603512158E-2"/>
                </c:manualLayout>
              </c:layout>
              <c:showLegendKey val="0"/>
              <c:showVal val="1"/>
              <c:showCatName val="0"/>
              <c:showSerName val="0"/>
              <c:showPercent val="0"/>
              <c:showBubbleSize val="0"/>
            </c:dLbl>
            <c:dLbl>
              <c:idx val="26"/>
              <c:layout>
                <c:manualLayout>
                  <c:x val="-2.361111111111111E-2"/>
                  <c:y val="2.4937051943028327E-2"/>
                </c:manualLayout>
              </c:layout>
              <c:showLegendKey val="0"/>
              <c:showVal val="1"/>
              <c:showCatName val="0"/>
              <c:showSerName val="0"/>
              <c:showPercent val="0"/>
              <c:showBubbleSize val="0"/>
            </c:dLbl>
            <c:dLbl>
              <c:idx val="28"/>
              <c:layout>
                <c:manualLayout>
                  <c:x val="-5.1388888888888887E-2"/>
                  <c:y val="-8.7840936620782861E-3"/>
                </c:manualLayout>
              </c:layout>
              <c:showLegendKey val="0"/>
              <c:showVal val="1"/>
              <c:showCatName val="0"/>
              <c:showSerName val="0"/>
              <c:showPercent val="0"/>
              <c:showBubbleSize val="0"/>
            </c:dLbl>
            <c:dLbl>
              <c:idx val="29"/>
              <c:layout>
                <c:manualLayout>
                  <c:x val="-3.0555555555555555E-2"/>
                  <c:y val="2.5307931504794157E-2"/>
                </c:manualLayout>
              </c:layout>
              <c:showLegendKey val="0"/>
              <c:showVal val="1"/>
              <c:showCatName val="0"/>
              <c:showSerName val="0"/>
              <c:showPercent val="0"/>
              <c:showBubbleSize val="0"/>
            </c:dLbl>
            <c:dLbl>
              <c:idx val="30"/>
              <c:layout>
                <c:manualLayout>
                  <c:x val="-3.0555664916885491E-2"/>
                  <c:y val="-1.8077195603512158E-2"/>
                </c:manualLayout>
              </c:layout>
              <c:showLegendKey val="0"/>
              <c:showVal val="1"/>
              <c:showCatName val="0"/>
              <c:showSerName val="0"/>
              <c:showPercent val="0"/>
              <c:showBubbleSize val="0"/>
            </c:dLbl>
            <c:dLbl>
              <c:idx val="31"/>
              <c:layout>
                <c:manualLayout>
                  <c:x val="-4.0277887139107613E-2"/>
                  <c:y val="4.3384984768183456E-2"/>
                </c:manualLayout>
              </c:layout>
              <c:showLegendKey val="0"/>
              <c:showVal val="1"/>
              <c:showCatName val="0"/>
              <c:showSerName val="0"/>
              <c:showPercent val="0"/>
              <c:showBubbleSize val="0"/>
            </c:dLbl>
            <c:dLbl>
              <c:idx val="32"/>
              <c:layout>
                <c:manualLayout>
                  <c:x val="-1.8055555555555554E-2"/>
                  <c:y val="3.0731232525970667E-2"/>
                </c:manualLayout>
              </c:layout>
              <c:showLegendKey val="0"/>
              <c:showVal val="1"/>
              <c:showCatName val="0"/>
              <c:showSerName val="0"/>
              <c:showPercent val="0"/>
              <c:showBubbleSize val="0"/>
            </c:dLbl>
            <c:dLbl>
              <c:idx val="34"/>
              <c:layout>
                <c:manualLayout>
                  <c:x val="-1.3888888888889093E-2"/>
                  <c:y val="-1.8077195603512158E-2"/>
                </c:manualLayout>
              </c:layout>
              <c:showLegendKey val="0"/>
              <c:showVal val="1"/>
              <c:showCatName val="0"/>
              <c:showSerName val="0"/>
              <c:showPercent val="0"/>
              <c:showBubbleSize val="0"/>
            </c:dLbl>
            <c:dLbl>
              <c:idx val="36"/>
              <c:layout>
                <c:manualLayout>
                  <c:x val="0"/>
                  <c:y val="-1.8077195603512224E-2"/>
                </c:manualLayout>
              </c:layout>
              <c:showLegendKey val="0"/>
              <c:showVal val="1"/>
              <c:showCatName val="0"/>
              <c:showSerName val="0"/>
              <c:showPercent val="0"/>
              <c:showBubbleSize val="0"/>
            </c:dLbl>
            <c:dLbl>
              <c:idx val="37"/>
              <c:layout>
                <c:manualLayout>
                  <c:x val="-4.1666666666666664E-2"/>
                  <c:y val="-1.807719560351282E-3"/>
                </c:manualLayout>
              </c:layout>
              <c:showLegendKey val="0"/>
              <c:showVal val="1"/>
              <c:showCatName val="0"/>
              <c:showSerName val="0"/>
              <c:showPercent val="0"/>
              <c:showBubbleSize val="0"/>
            </c:dLbl>
            <c:dLbl>
              <c:idx val="38"/>
              <c:layout>
                <c:manualLayout>
                  <c:x val="1.1111111111111112E-2"/>
                  <c:y val="-1.9885057503986236E-2"/>
                </c:manualLayout>
              </c:layout>
              <c:showLegendKey val="0"/>
              <c:showVal val="1"/>
              <c:showCatName val="0"/>
              <c:showSerName val="0"/>
              <c:showPercent val="0"/>
              <c:showBubbleSize val="0"/>
            </c:dLbl>
            <c:dLbl>
              <c:idx val="39"/>
              <c:layout>
                <c:manualLayout>
                  <c:x val="-4.7222222222222117E-2"/>
                  <c:y val="-3.2538952086321883E-2"/>
                </c:manualLayout>
              </c:layout>
              <c:showLegendKey val="0"/>
              <c:showVal val="1"/>
              <c:showCatName val="0"/>
              <c:showSerName val="0"/>
              <c:showPercent val="0"/>
              <c:showBubbleSize val="0"/>
            </c:dLbl>
            <c:dLbl>
              <c:idx val="40"/>
              <c:layout>
                <c:manualLayout>
                  <c:x val="-1.1111220472440946E-2"/>
                  <c:y val="-1.8077195603512158E-2"/>
                </c:manualLayout>
              </c:layout>
              <c:showLegendKey val="0"/>
              <c:showVal val="1"/>
              <c:showCatName val="0"/>
              <c:showSerName val="0"/>
              <c:showPercent val="0"/>
              <c:showBubbleSize val="0"/>
            </c:dLbl>
            <c:dLbl>
              <c:idx val="41"/>
              <c:layout>
                <c:manualLayout>
                  <c:x val="-4.7222222222222221E-2"/>
                  <c:y val="7.2308782414048627E-3"/>
                </c:manualLayout>
              </c:layout>
              <c:showLegendKey val="0"/>
              <c:showVal val="1"/>
              <c:showCatName val="0"/>
              <c:showSerName val="0"/>
              <c:showPercent val="0"/>
              <c:showBubbleSize val="0"/>
            </c:dLbl>
            <c:dLbl>
              <c:idx val="42"/>
              <c:layout>
                <c:manualLayout>
                  <c:x val="-2.9166666666666667E-2"/>
                  <c:y val="2.5308073844916887E-2"/>
                </c:manualLayout>
              </c:layout>
              <c:showLegendKey val="0"/>
              <c:showVal val="1"/>
              <c:showCatName val="0"/>
              <c:showSerName val="0"/>
              <c:showPercent val="0"/>
              <c:showBubbleSize val="0"/>
            </c:dLbl>
            <c:dLbl>
              <c:idx val="43"/>
              <c:layout>
                <c:manualLayout>
                  <c:x val="-1.8055555555555554E-2"/>
                  <c:y val="-1.8077195603512158E-2"/>
                </c:manualLayout>
              </c:layout>
              <c:showLegendKey val="0"/>
              <c:showVal val="1"/>
              <c:showCatName val="0"/>
              <c:showSerName val="0"/>
              <c:showPercent val="0"/>
              <c:showBubbleSize val="0"/>
            </c:dLbl>
            <c:dLbl>
              <c:idx val="44"/>
              <c:layout>
                <c:manualLayout>
                  <c:x val="0"/>
                  <c:y val="-1.9884915163863374E-2"/>
                </c:manualLayout>
              </c:layout>
              <c:showLegendKey val="0"/>
              <c:showVal val="1"/>
              <c:showCatName val="0"/>
              <c:showSerName val="0"/>
              <c:showPercent val="0"/>
              <c:showBubbleSize val="0"/>
            </c:dLbl>
            <c:dLbl>
              <c:idx val="45"/>
              <c:layout>
                <c:manualLayout>
                  <c:x val="-3.7499999999999999E-2"/>
                  <c:y val="1.0846317362107295E-2"/>
                </c:manualLayout>
              </c:layout>
              <c:showLegendKey val="0"/>
              <c:showVal val="1"/>
              <c:showCatName val="0"/>
              <c:showSerName val="0"/>
              <c:showPercent val="0"/>
              <c:showBubbleSize val="0"/>
            </c:dLbl>
            <c:dLbl>
              <c:idx val="46"/>
              <c:layout>
                <c:manualLayout>
                  <c:x val="-2.5000000000000001E-2"/>
                  <c:y val="-2.169263472421459E-2"/>
                </c:manualLayout>
              </c:layout>
              <c:showLegendKey val="0"/>
              <c:showVal val="1"/>
              <c:showCatName val="0"/>
              <c:showSerName val="0"/>
              <c:showPercent val="0"/>
              <c:showBubbleSize val="0"/>
            </c:dLbl>
            <c:dLbl>
              <c:idx val="47"/>
              <c:layout>
                <c:manualLayout>
                  <c:x val="-1.9444444444444445E-2"/>
                  <c:y val="2.7115793405268235E-2"/>
                </c:manualLayout>
              </c:layout>
              <c:showLegendKey val="0"/>
              <c:showVal val="1"/>
              <c:showCatName val="0"/>
              <c:showSerName val="0"/>
              <c:showPercent val="0"/>
              <c:showBubbleSize val="0"/>
            </c:dLbl>
            <c:dLbl>
              <c:idx val="49"/>
              <c:layout>
                <c:manualLayout>
                  <c:x val="-4.4444444444444342E-2"/>
                  <c:y val="-2.3500354284565872E-2"/>
                </c:manualLayout>
              </c:layout>
              <c:showLegendKey val="0"/>
              <c:showVal val="1"/>
              <c:showCatName val="0"/>
              <c:showSerName val="0"/>
              <c:showPercent val="0"/>
              <c:showBubbleSize val="0"/>
            </c:dLbl>
            <c:dLbl>
              <c:idx val="50"/>
              <c:layout>
                <c:manualLayout>
                  <c:x val="-1.6666776027996502E-2"/>
                  <c:y val="-2.1692777064337518E-2"/>
                </c:manualLayout>
              </c:layout>
              <c:showLegendKey val="0"/>
              <c:showVal val="1"/>
              <c:showCatName val="0"/>
              <c:showSerName val="0"/>
              <c:showPercent val="0"/>
              <c:showBubbleSize val="0"/>
            </c:dLbl>
            <c:dLbl>
              <c:idx val="51"/>
              <c:layout>
                <c:manualLayout>
                  <c:x val="-2.7777777777778798E-3"/>
                  <c:y val="-9.0387401418790068E-3"/>
                </c:manualLayout>
              </c:layout>
              <c:showLegendKey val="0"/>
              <c:showVal val="1"/>
              <c:showCatName val="0"/>
              <c:showSerName val="0"/>
              <c:showPercent val="0"/>
              <c:showBubbleSize val="0"/>
            </c:dLbl>
            <c:dLbl>
              <c:idx val="52"/>
              <c:layout>
                <c:manualLayout>
                  <c:x val="-4.9999999999999899E-2"/>
                  <c:y val="3.6154391207024977E-3"/>
                </c:manualLayout>
              </c:layout>
              <c:showLegendKey val="0"/>
              <c:showVal val="1"/>
              <c:showCatName val="0"/>
              <c:showSerName val="0"/>
              <c:showPercent val="0"/>
              <c:showBubbleSize val="0"/>
            </c:dLbl>
            <c:dLbl>
              <c:idx val="53"/>
              <c:layout>
                <c:manualLayout>
                  <c:x val="-2.361111111111101E-2"/>
                  <c:y val="2.3500354284565803E-2"/>
                </c:manualLayout>
              </c:layout>
              <c:showLegendKey val="0"/>
              <c:showVal val="1"/>
              <c:showCatName val="0"/>
              <c:showSerName val="0"/>
              <c:showPercent val="0"/>
              <c:showBubbleSize val="0"/>
            </c:dLbl>
            <c:dLbl>
              <c:idx val="54"/>
              <c:layout>
                <c:manualLayout>
                  <c:x val="-1.3888888888888888E-2"/>
                  <c:y val="-1.8077195603512224E-2"/>
                </c:manualLayout>
              </c:layout>
              <c:showLegendKey val="0"/>
              <c:showVal val="1"/>
              <c:showCatName val="0"/>
              <c:showSerName val="0"/>
              <c:showPercent val="0"/>
              <c:showBubbleSize val="0"/>
            </c:dLbl>
            <c:dLbl>
              <c:idx val="55"/>
              <c:layout>
                <c:manualLayout>
                  <c:x val="-2.361111111111111E-2"/>
                  <c:y val="2.169263472421459E-2"/>
                </c:manualLayout>
              </c:layout>
              <c:showLegendKey val="0"/>
              <c:showVal val="1"/>
              <c:showCatName val="0"/>
              <c:showSerName val="0"/>
              <c:showPercent val="0"/>
              <c:showBubbleSize val="0"/>
            </c:dLbl>
            <c:dLbl>
              <c:idx val="56"/>
              <c:layout>
                <c:manualLayout>
                  <c:x val="-1.2500109361329833E-2"/>
                  <c:y val="-1.2654179262581439E-2"/>
                </c:manualLayout>
              </c:layout>
              <c:showLegendKey val="0"/>
              <c:showVal val="1"/>
              <c:showCatName val="0"/>
              <c:showSerName val="0"/>
              <c:showPercent val="0"/>
              <c:showBubbleSize val="0"/>
            </c:dLbl>
            <c:dLbl>
              <c:idx val="57"/>
              <c:layout>
                <c:manualLayout>
                  <c:x val="-3.7499999999999999E-2"/>
                  <c:y val="2.3500354284565803E-2"/>
                </c:manualLayout>
              </c:layout>
              <c:showLegendKey val="0"/>
              <c:showVal val="1"/>
              <c:showCatName val="0"/>
              <c:showSerName val="0"/>
              <c:showPercent val="0"/>
              <c:showBubbleSize val="0"/>
            </c:dLbl>
            <c:dLbl>
              <c:idx val="58"/>
              <c:layout>
                <c:manualLayout>
                  <c:x val="-3.4722222222222224E-2"/>
                  <c:y val="-1.4461756482809725E-2"/>
                </c:manualLayout>
              </c:layout>
              <c:showLegendKey val="0"/>
              <c:showVal val="1"/>
              <c:showCatName val="0"/>
              <c:showSerName val="0"/>
              <c:showPercent val="0"/>
              <c:showBubbleSize val="0"/>
            </c:dLbl>
            <c:dLbl>
              <c:idx val="59"/>
              <c:layout>
                <c:manualLayout>
                  <c:x val="-2.0833333333333332E-2"/>
                  <c:y val="-1.9885057503986302E-2"/>
                </c:manualLayout>
              </c:layout>
              <c:showLegendKey val="0"/>
              <c:showVal val="1"/>
              <c:showCatName val="0"/>
              <c:showSerName val="0"/>
              <c:showPercent val="0"/>
              <c:showBubbleSize val="0"/>
            </c:dLbl>
            <c:dLbl>
              <c:idx val="60"/>
              <c:layout>
                <c:manualLayout>
                  <c:x val="-2.9166666666666667E-2"/>
                  <c:y val="1.8077053263389296E-2"/>
                </c:manualLayout>
              </c:layout>
              <c:showLegendKey val="0"/>
              <c:showVal val="1"/>
              <c:showCatName val="0"/>
              <c:showSerName val="0"/>
              <c:showPercent val="0"/>
              <c:showBubbleSize val="0"/>
            </c:dLbl>
            <c:dLbl>
              <c:idx val="61"/>
              <c:layout>
                <c:manualLayout>
                  <c:x val="0"/>
                  <c:y val="-1.6269476043161073E-2"/>
                </c:manualLayout>
              </c:layout>
              <c:showLegendKey val="0"/>
              <c:showVal val="1"/>
              <c:showCatName val="0"/>
              <c:showSerName val="0"/>
              <c:showPercent val="0"/>
              <c:showBubbleSize val="0"/>
            </c:dLbl>
            <c:dLbl>
              <c:idx val="62"/>
              <c:layout>
                <c:manualLayout>
                  <c:x val="0"/>
                  <c:y val="1.9884915163863374E-2"/>
                </c:manualLayout>
              </c:layout>
              <c:showLegendKey val="0"/>
              <c:showVal val="1"/>
              <c:showCatName val="0"/>
              <c:showSerName val="0"/>
              <c:showPercent val="0"/>
              <c:showBubbleSize val="0"/>
            </c:dLbl>
            <c:txPr>
              <a:bodyPr/>
              <a:lstStyle/>
              <a:p>
                <a:pPr>
                  <a:defRPr sz="1200" baseline="0"/>
                </a:pPr>
                <a:endParaRPr lang="ja-JP"/>
              </a:p>
            </c:txPr>
            <c:showLegendKey val="0"/>
            <c:showVal val="1"/>
            <c:showCatName val="0"/>
            <c:showSerName val="0"/>
            <c:showPercent val="0"/>
            <c:showBubbleSize val="0"/>
            <c:showLeaderLines val="0"/>
          </c:dLbls>
          <c:cat>
            <c:strRef>
              <c:f>Hoja1!$C$4:$R$4</c:f>
              <c:strCache>
                <c:ptCount val="16"/>
                <c:pt idx="0">
                  <c:v>2015 Set - D</c:v>
                </c:pt>
                <c:pt idx="1">
                  <c:v>2017 May - D</c:v>
                </c:pt>
                <c:pt idx="2">
                  <c:v>May - I</c:v>
                </c:pt>
                <c:pt idx="3">
                  <c:v>Jul - D</c:v>
                </c:pt>
                <c:pt idx="4">
                  <c:v>Jul - I</c:v>
                </c:pt>
                <c:pt idx="5">
                  <c:v>Set - I</c:v>
                </c:pt>
                <c:pt idx="6">
                  <c:v>Oct - D</c:v>
                </c:pt>
                <c:pt idx="7">
                  <c:v>Oct - I</c:v>
                </c:pt>
                <c:pt idx="8">
                  <c:v>Oct - G</c:v>
                </c:pt>
                <c:pt idx="9">
                  <c:v>Nov - D</c:v>
                </c:pt>
                <c:pt idx="10">
                  <c:v>Nov - I</c:v>
                </c:pt>
                <c:pt idx="11">
                  <c:v>Dic - D</c:v>
                </c:pt>
                <c:pt idx="12">
                  <c:v>Dic - I</c:v>
                </c:pt>
                <c:pt idx="13">
                  <c:v>2018  Ene- D</c:v>
                </c:pt>
                <c:pt idx="14">
                  <c:v>Ene - I</c:v>
                </c:pt>
                <c:pt idx="15">
                  <c:v>Ene - G</c:v>
                </c:pt>
              </c:strCache>
            </c:strRef>
          </c:cat>
          <c:val>
            <c:numRef>
              <c:f>Hoja1!$C$5:$R$5</c:f>
              <c:numCache>
                <c:formatCode>0%</c:formatCode>
                <c:ptCount val="16"/>
                <c:pt idx="0">
                  <c:v>0.53</c:v>
                </c:pt>
                <c:pt idx="1">
                  <c:v>0.56999999999999995</c:v>
                </c:pt>
                <c:pt idx="2">
                  <c:v>0.59</c:v>
                </c:pt>
                <c:pt idx="3">
                  <c:v>0.56999999999999995</c:v>
                </c:pt>
                <c:pt idx="4">
                  <c:v>0.6</c:v>
                </c:pt>
                <c:pt idx="5">
                  <c:v>0.65</c:v>
                </c:pt>
                <c:pt idx="6">
                  <c:v>0.56000000000000005</c:v>
                </c:pt>
                <c:pt idx="7">
                  <c:v>0.62</c:v>
                </c:pt>
                <c:pt idx="8">
                  <c:v>0.59</c:v>
                </c:pt>
                <c:pt idx="9">
                  <c:v>0.56000000000000005</c:v>
                </c:pt>
                <c:pt idx="10">
                  <c:v>0.65</c:v>
                </c:pt>
                <c:pt idx="11">
                  <c:v>0.56000000000000005</c:v>
                </c:pt>
                <c:pt idx="12">
                  <c:v>0.56000000000000005</c:v>
                </c:pt>
                <c:pt idx="13">
                  <c:v>0.52</c:v>
                </c:pt>
                <c:pt idx="14">
                  <c:v>0.53</c:v>
                </c:pt>
                <c:pt idx="15">
                  <c:v>0.5</c:v>
                </c:pt>
              </c:numCache>
            </c:numRef>
          </c:val>
          <c:smooth val="0"/>
        </c:ser>
        <c:ser>
          <c:idx val="1"/>
          <c:order val="1"/>
          <c:tx>
            <c:strRef>
              <c:f>Hoja1!$B$6</c:f>
              <c:strCache>
                <c:ptCount val="1"/>
                <c:pt idx="0">
                  <c:v>Desaprobación</c:v>
                </c:pt>
              </c:strCache>
            </c:strRef>
          </c:tx>
          <c:dLbls>
            <c:dLbl>
              <c:idx val="2"/>
              <c:layout>
                <c:manualLayout>
                  <c:x val="-1.8055555555555582E-2"/>
                  <c:y val="-2.7115793405268301E-2"/>
                </c:manualLayout>
              </c:layout>
              <c:showLegendKey val="0"/>
              <c:showVal val="1"/>
              <c:showCatName val="0"/>
              <c:showSerName val="0"/>
              <c:showPercent val="0"/>
              <c:showBubbleSize val="0"/>
            </c:dLbl>
            <c:dLbl>
              <c:idx val="3"/>
              <c:layout>
                <c:manualLayout>
                  <c:x val="-9.7222222222222224E-3"/>
                  <c:y val="-2.7115793405268301E-2"/>
                </c:manualLayout>
              </c:layout>
              <c:showLegendKey val="0"/>
              <c:showVal val="1"/>
              <c:showCatName val="0"/>
              <c:showSerName val="0"/>
              <c:showPercent val="0"/>
              <c:showBubbleSize val="0"/>
            </c:dLbl>
            <c:dLbl>
              <c:idx val="4"/>
              <c:layout>
                <c:manualLayout>
                  <c:x val="-8.3333333333333835E-3"/>
                  <c:y val="-1.988491516386344E-2"/>
                </c:manualLayout>
              </c:layout>
              <c:showLegendKey val="0"/>
              <c:showVal val="1"/>
              <c:showCatName val="0"/>
              <c:showSerName val="0"/>
              <c:showPercent val="0"/>
              <c:showBubbleSize val="0"/>
            </c:dLbl>
            <c:dLbl>
              <c:idx val="9"/>
              <c:layout>
                <c:manualLayout>
                  <c:x val="-3.8888888888888917E-2"/>
                  <c:y val="-1.4461756482809725E-2"/>
                </c:manualLayout>
              </c:layout>
              <c:showLegendKey val="0"/>
              <c:showVal val="1"/>
              <c:showCatName val="0"/>
              <c:showSerName val="0"/>
              <c:showPercent val="0"/>
              <c:showBubbleSize val="0"/>
            </c:dLbl>
            <c:dLbl>
              <c:idx val="11"/>
              <c:layout>
                <c:manualLayout>
                  <c:x val="-2.6388888888888889E-2"/>
                  <c:y val="-3.6154391207024315E-2"/>
                </c:manualLayout>
              </c:layout>
              <c:showLegendKey val="0"/>
              <c:showVal val="1"/>
              <c:showCatName val="0"/>
              <c:showSerName val="0"/>
              <c:showPercent val="0"/>
              <c:showBubbleSize val="0"/>
            </c:dLbl>
            <c:dLbl>
              <c:idx val="12"/>
              <c:layout>
                <c:manualLayout>
                  <c:x val="-3.6111111111111108E-2"/>
                  <c:y val="-3.4346671646673099E-2"/>
                </c:manualLayout>
              </c:layout>
              <c:showLegendKey val="0"/>
              <c:showVal val="1"/>
              <c:showCatName val="0"/>
              <c:showSerName val="0"/>
              <c:showPercent val="0"/>
              <c:showBubbleSize val="0"/>
            </c:dLbl>
            <c:dLbl>
              <c:idx val="13"/>
              <c:layout>
                <c:manualLayout>
                  <c:x val="-2.0833333333333332E-2"/>
                  <c:y val="3.2538952086321883E-2"/>
                </c:manualLayout>
              </c:layout>
              <c:showLegendKey val="0"/>
              <c:showVal val="1"/>
              <c:showCatName val="0"/>
              <c:showSerName val="0"/>
              <c:showPercent val="0"/>
              <c:showBubbleSize val="0"/>
            </c:dLbl>
            <c:dLbl>
              <c:idx val="15"/>
              <c:layout>
                <c:manualLayout>
                  <c:x val="-2.7777777777777779E-3"/>
                  <c:y val="2.8923512965619451E-2"/>
                </c:manualLayout>
              </c:layout>
              <c:showLegendKey val="0"/>
              <c:showVal val="1"/>
              <c:showCatName val="0"/>
              <c:showSerName val="0"/>
              <c:showPercent val="0"/>
              <c:showBubbleSize val="0"/>
            </c:dLbl>
            <c:dLbl>
              <c:idx val="24"/>
              <c:layout>
                <c:manualLayout>
                  <c:x val="-2.7777777777777776E-2"/>
                  <c:y val="-3.4346671646673099E-2"/>
                </c:manualLayout>
              </c:layout>
              <c:showLegendKey val="0"/>
              <c:showVal val="1"/>
              <c:showCatName val="0"/>
              <c:showSerName val="0"/>
              <c:showPercent val="0"/>
              <c:showBubbleSize val="0"/>
            </c:dLbl>
            <c:dLbl>
              <c:idx val="25"/>
              <c:layout>
                <c:manualLayout>
                  <c:x val="-1.5277777777777777E-2"/>
                  <c:y val="1.8077195603512158E-2"/>
                </c:manualLayout>
              </c:layout>
              <c:showLegendKey val="0"/>
              <c:showVal val="1"/>
              <c:showCatName val="0"/>
              <c:showSerName val="0"/>
              <c:showPercent val="0"/>
              <c:showBubbleSize val="0"/>
            </c:dLbl>
            <c:dLbl>
              <c:idx val="27"/>
              <c:layout>
                <c:manualLayout>
                  <c:x val="-1.8055555555555554E-2"/>
                  <c:y val="-2.5308073844917053E-2"/>
                </c:manualLayout>
              </c:layout>
              <c:showLegendKey val="0"/>
              <c:showVal val="1"/>
              <c:showCatName val="0"/>
              <c:showSerName val="0"/>
              <c:showPercent val="0"/>
              <c:showBubbleSize val="0"/>
            </c:dLbl>
            <c:dLbl>
              <c:idx val="28"/>
              <c:layout>
                <c:manualLayout>
                  <c:x val="-4.583333333333333E-2"/>
                  <c:y val="-3.6154391207024314E-3"/>
                </c:manualLayout>
              </c:layout>
              <c:showLegendKey val="0"/>
              <c:showVal val="1"/>
              <c:showCatName val="0"/>
              <c:showSerName val="0"/>
              <c:showPercent val="0"/>
              <c:showBubbleSize val="0"/>
            </c:dLbl>
            <c:dLbl>
              <c:idx val="30"/>
              <c:layout>
                <c:manualLayout>
                  <c:x val="-5.2777777777777778E-2"/>
                  <c:y val="-1.8077195603512157E-3"/>
                </c:manualLayout>
              </c:layout>
              <c:showLegendKey val="0"/>
              <c:showVal val="1"/>
              <c:showCatName val="0"/>
              <c:showSerName val="0"/>
              <c:showPercent val="0"/>
              <c:showBubbleSize val="0"/>
            </c:dLbl>
            <c:dLbl>
              <c:idx val="31"/>
              <c:layout>
                <c:manualLayout>
                  <c:x val="-1.2500000000000101E-2"/>
                  <c:y val="0"/>
                </c:manualLayout>
              </c:layout>
              <c:showLegendKey val="0"/>
              <c:showVal val="1"/>
              <c:showCatName val="0"/>
              <c:showSerName val="0"/>
              <c:showPercent val="0"/>
              <c:showBubbleSize val="0"/>
            </c:dLbl>
            <c:dLbl>
              <c:idx val="39"/>
              <c:layout>
                <c:manualLayout>
                  <c:x val="-4.7222222222222325E-2"/>
                  <c:y val="-2.169263472421459E-2"/>
                </c:manualLayout>
              </c:layout>
              <c:showLegendKey val="0"/>
              <c:showVal val="1"/>
              <c:showCatName val="0"/>
              <c:showSerName val="0"/>
              <c:showPercent val="0"/>
              <c:showBubbleSize val="0"/>
            </c:dLbl>
            <c:dLbl>
              <c:idx val="40"/>
              <c:layout>
                <c:manualLayout>
                  <c:x val="1.8055446194225722E-2"/>
                  <c:y val="1.6269476043160942E-2"/>
                </c:manualLayout>
              </c:layout>
              <c:showLegendKey val="0"/>
              <c:showVal val="1"/>
              <c:showCatName val="0"/>
              <c:showSerName val="0"/>
              <c:showPercent val="0"/>
              <c:showBubbleSize val="0"/>
            </c:dLbl>
            <c:dLbl>
              <c:idx val="41"/>
              <c:layout>
                <c:manualLayout>
                  <c:x val="-4.8611220472440944E-2"/>
                  <c:y val="-3.6154533547147177E-2"/>
                </c:manualLayout>
              </c:layout>
              <c:showLegendKey val="0"/>
              <c:showVal val="1"/>
              <c:showCatName val="0"/>
              <c:showSerName val="0"/>
              <c:showPercent val="0"/>
              <c:showBubbleSize val="0"/>
            </c:dLbl>
            <c:dLbl>
              <c:idx val="42"/>
              <c:layout>
                <c:manualLayout>
                  <c:x val="-3.6111111111111108E-2"/>
                  <c:y val="-3.2538952086321918E-2"/>
                </c:manualLayout>
              </c:layout>
              <c:showLegendKey val="0"/>
              <c:showVal val="1"/>
              <c:showCatName val="0"/>
              <c:showSerName val="0"/>
              <c:showPercent val="0"/>
              <c:showBubbleSize val="0"/>
            </c:dLbl>
            <c:dLbl>
              <c:idx val="43"/>
              <c:layout>
                <c:manualLayout>
                  <c:x val="-1.6666666666666666E-2"/>
                  <c:y val="3.0731232525970667E-2"/>
                </c:manualLayout>
              </c:layout>
              <c:showLegendKey val="0"/>
              <c:showVal val="1"/>
              <c:showCatName val="0"/>
              <c:showSerName val="0"/>
              <c:showPercent val="0"/>
              <c:showBubbleSize val="0"/>
            </c:dLbl>
            <c:dLbl>
              <c:idx val="44"/>
              <c:layout>
                <c:manualLayout>
                  <c:x val="-4.1667760279965006E-3"/>
                  <c:y val="-2.169263472421459E-2"/>
                </c:manualLayout>
              </c:layout>
              <c:showLegendKey val="0"/>
              <c:showVal val="1"/>
              <c:showCatName val="0"/>
              <c:showSerName val="0"/>
              <c:showPercent val="0"/>
              <c:showBubbleSize val="0"/>
            </c:dLbl>
            <c:dLbl>
              <c:idx val="45"/>
              <c:layout>
                <c:manualLayout>
                  <c:x val="-3.7500109361329831E-2"/>
                  <c:y val="-3.2538952086321883E-2"/>
                </c:manualLayout>
              </c:layout>
              <c:showLegendKey val="0"/>
              <c:showVal val="1"/>
              <c:showCatName val="0"/>
              <c:showSerName val="0"/>
              <c:showPercent val="0"/>
              <c:showBubbleSize val="0"/>
            </c:dLbl>
            <c:dLbl>
              <c:idx val="46"/>
              <c:layout>
                <c:manualLayout>
                  <c:x val="-1.6666666666666767E-2"/>
                  <c:y val="-2.3500354284565803E-2"/>
                </c:manualLayout>
              </c:layout>
              <c:showLegendKey val="0"/>
              <c:showVal val="1"/>
              <c:showCatName val="0"/>
              <c:showSerName val="0"/>
              <c:showPercent val="0"/>
              <c:showBubbleSize val="0"/>
            </c:dLbl>
            <c:dLbl>
              <c:idx val="47"/>
              <c:layout>
                <c:manualLayout>
                  <c:x val="-2.6388888888888989E-2"/>
                  <c:y val="1.9884915163863374E-2"/>
                </c:manualLayout>
              </c:layout>
              <c:showLegendKey val="0"/>
              <c:showVal val="1"/>
              <c:showCatName val="0"/>
              <c:showSerName val="0"/>
              <c:showPercent val="0"/>
              <c:showBubbleSize val="0"/>
            </c:dLbl>
            <c:dLbl>
              <c:idx val="48"/>
              <c:layout>
                <c:manualLayout>
                  <c:x val="-5.5555555555555558E-3"/>
                  <c:y val="-2.3500354284565803E-2"/>
                </c:manualLayout>
              </c:layout>
              <c:showLegendKey val="0"/>
              <c:showVal val="1"/>
              <c:showCatName val="0"/>
              <c:showSerName val="0"/>
              <c:showPercent val="0"/>
              <c:showBubbleSize val="0"/>
            </c:dLbl>
            <c:dLbl>
              <c:idx val="49"/>
              <c:layout>
                <c:manualLayout>
                  <c:x val="-5.2777777777777674E-2"/>
                  <c:y val="0"/>
                </c:manualLayout>
              </c:layout>
              <c:showLegendKey val="0"/>
              <c:showVal val="1"/>
              <c:showCatName val="0"/>
              <c:showSerName val="0"/>
              <c:showPercent val="0"/>
              <c:showBubbleSize val="0"/>
            </c:dLbl>
            <c:dLbl>
              <c:idx val="50"/>
              <c:layout>
                <c:manualLayout>
                  <c:x val="-2.9166666666666667E-2"/>
                  <c:y val="3.073109018584784E-2"/>
                </c:manualLayout>
              </c:layout>
              <c:showLegendKey val="0"/>
              <c:showVal val="1"/>
              <c:showCatName val="0"/>
              <c:showSerName val="0"/>
              <c:showPercent val="0"/>
              <c:showBubbleSize val="0"/>
            </c:dLbl>
            <c:dLbl>
              <c:idx val="51"/>
              <c:layout>
                <c:manualLayout>
                  <c:x val="-3.888888888888889E-2"/>
                  <c:y val="-2.7115793405268204E-2"/>
                </c:manualLayout>
              </c:layout>
              <c:showLegendKey val="0"/>
              <c:showVal val="1"/>
              <c:showCatName val="0"/>
              <c:showSerName val="0"/>
              <c:showPercent val="0"/>
              <c:showBubbleSize val="0"/>
            </c:dLbl>
            <c:dLbl>
              <c:idx val="52"/>
              <c:layout>
                <c:manualLayout>
                  <c:x val="-2.7777887139107713E-2"/>
                  <c:y val="-3.0731232525970667E-2"/>
                </c:manualLayout>
              </c:layout>
              <c:showLegendKey val="0"/>
              <c:showVal val="1"/>
              <c:showCatName val="0"/>
              <c:showSerName val="0"/>
              <c:showPercent val="0"/>
              <c:showBubbleSize val="0"/>
            </c:dLbl>
            <c:dLbl>
              <c:idx val="53"/>
              <c:layout>
                <c:manualLayout>
                  <c:x val="-1.9444444444444445E-2"/>
                  <c:y val="-2.5308073844917019E-2"/>
                </c:manualLayout>
              </c:layout>
              <c:showLegendKey val="0"/>
              <c:showVal val="1"/>
              <c:showCatName val="0"/>
              <c:showSerName val="0"/>
              <c:showPercent val="0"/>
              <c:showBubbleSize val="0"/>
            </c:dLbl>
            <c:dLbl>
              <c:idx val="54"/>
              <c:layout>
                <c:manualLayout>
                  <c:x val="-3.7499999999999999E-2"/>
                  <c:y val="2.8923512965619451E-2"/>
                </c:manualLayout>
              </c:layout>
              <c:showLegendKey val="0"/>
              <c:showVal val="1"/>
              <c:showCatName val="0"/>
              <c:showSerName val="0"/>
              <c:showPercent val="0"/>
              <c:showBubbleSize val="0"/>
            </c:dLbl>
            <c:dLbl>
              <c:idx val="55"/>
              <c:layout>
                <c:manualLayout>
                  <c:x val="-2.0833333333333332E-2"/>
                  <c:y val="-2.8923512965619451E-2"/>
                </c:manualLayout>
              </c:layout>
              <c:showLegendKey val="0"/>
              <c:showVal val="1"/>
              <c:showCatName val="0"/>
              <c:showSerName val="0"/>
              <c:showPercent val="0"/>
              <c:showBubbleSize val="0"/>
            </c:dLbl>
            <c:dLbl>
              <c:idx val="56"/>
              <c:layout>
                <c:manualLayout>
                  <c:x val="-2.2222331583552055E-2"/>
                  <c:y val="2.5308073844917053E-2"/>
                </c:manualLayout>
              </c:layout>
              <c:showLegendKey val="0"/>
              <c:showVal val="1"/>
              <c:showCatName val="0"/>
              <c:showSerName val="0"/>
              <c:showPercent val="0"/>
              <c:showBubbleSize val="0"/>
            </c:dLbl>
            <c:dLbl>
              <c:idx val="57"/>
              <c:layout>
                <c:manualLayout>
                  <c:x val="-3.7499999999999999E-2"/>
                  <c:y val="-2.350035428456582E-2"/>
                </c:manualLayout>
              </c:layout>
              <c:showLegendKey val="0"/>
              <c:showVal val="1"/>
              <c:showCatName val="0"/>
              <c:showSerName val="0"/>
              <c:showPercent val="0"/>
              <c:showBubbleSize val="0"/>
            </c:dLbl>
            <c:dLbl>
              <c:idx val="58"/>
              <c:layout>
                <c:manualLayout>
                  <c:x val="-2.0833333333333332E-2"/>
                  <c:y val="-2.169263472421459E-2"/>
                </c:manualLayout>
              </c:layout>
              <c:showLegendKey val="0"/>
              <c:showVal val="1"/>
              <c:showCatName val="0"/>
              <c:showSerName val="0"/>
              <c:showPercent val="0"/>
              <c:showBubbleSize val="0"/>
            </c:dLbl>
            <c:dLbl>
              <c:idx val="59"/>
              <c:layout>
                <c:manualLayout>
                  <c:x val="-2.2222222222222223E-2"/>
                  <c:y val="3.2538809746199021E-2"/>
                </c:manualLayout>
              </c:layout>
              <c:showLegendKey val="0"/>
              <c:showVal val="1"/>
              <c:showCatName val="0"/>
              <c:showSerName val="0"/>
              <c:showPercent val="0"/>
              <c:showBubbleSize val="0"/>
            </c:dLbl>
            <c:dLbl>
              <c:idx val="60"/>
              <c:layout>
                <c:manualLayout>
                  <c:x val="-2.9166666666666667E-2"/>
                  <c:y val="-2.7115793405268235E-2"/>
                </c:manualLayout>
              </c:layout>
              <c:showLegendKey val="0"/>
              <c:showVal val="1"/>
              <c:showCatName val="0"/>
              <c:showSerName val="0"/>
              <c:showPercent val="0"/>
              <c:showBubbleSize val="0"/>
            </c:dLbl>
            <c:dLbl>
              <c:idx val="61"/>
              <c:layout>
                <c:manualLayout>
                  <c:x val="0"/>
                  <c:y val="2.8923370625496558E-2"/>
                </c:manualLayout>
              </c:layout>
              <c:showLegendKey val="0"/>
              <c:showVal val="1"/>
              <c:showCatName val="0"/>
              <c:showSerName val="0"/>
              <c:showPercent val="0"/>
              <c:showBubbleSize val="0"/>
            </c:dLbl>
            <c:dLbl>
              <c:idx val="62"/>
              <c:layout>
                <c:manualLayout>
                  <c:x val="0"/>
                  <c:y val="-3.073123252597066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Hoja1!$C$4:$R$4</c:f>
              <c:strCache>
                <c:ptCount val="16"/>
                <c:pt idx="0">
                  <c:v>2015 Set - D</c:v>
                </c:pt>
                <c:pt idx="1">
                  <c:v>2017 May - D</c:v>
                </c:pt>
                <c:pt idx="2">
                  <c:v>May - I</c:v>
                </c:pt>
                <c:pt idx="3">
                  <c:v>Jul - D</c:v>
                </c:pt>
                <c:pt idx="4">
                  <c:v>Jul - I</c:v>
                </c:pt>
                <c:pt idx="5">
                  <c:v>Set - I</c:v>
                </c:pt>
                <c:pt idx="6">
                  <c:v>Oct - D</c:v>
                </c:pt>
                <c:pt idx="7">
                  <c:v>Oct - I</c:v>
                </c:pt>
                <c:pt idx="8">
                  <c:v>Oct - G</c:v>
                </c:pt>
                <c:pt idx="9">
                  <c:v>Nov - D</c:v>
                </c:pt>
                <c:pt idx="10">
                  <c:v>Nov - I</c:v>
                </c:pt>
                <c:pt idx="11">
                  <c:v>Dic - D</c:v>
                </c:pt>
                <c:pt idx="12">
                  <c:v>Dic - I</c:v>
                </c:pt>
                <c:pt idx="13">
                  <c:v>2018  Ene- D</c:v>
                </c:pt>
                <c:pt idx="14">
                  <c:v>Ene - I</c:v>
                </c:pt>
                <c:pt idx="15">
                  <c:v>Ene - G</c:v>
                </c:pt>
              </c:strCache>
            </c:strRef>
          </c:cat>
          <c:val>
            <c:numRef>
              <c:f>Hoja1!$C$6:$R$6</c:f>
              <c:numCache>
                <c:formatCode>0%</c:formatCode>
                <c:ptCount val="16"/>
                <c:pt idx="0">
                  <c:v>0.42</c:v>
                </c:pt>
                <c:pt idx="1">
                  <c:v>0.37</c:v>
                </c:pt>
                <c:pt idx="2">
                  <c:v>0.38</c:v>
                </c:pt>
                <c:pt idx="3">
                  <c:v>0.38</c:v>
                </c:pt>
                <c:pt idx="4">
                  <c:v>0.36</c:v>
                </c:pt>
                <c:pt idx="5">
                  <c:v>0.34</c:v>
                </c:pt>
                <c:pt idx="6">
                  <c:v>0.41</c:v>
                </c:pt>
                <c:pt idx="7">
                  <c:v>0.36</c:v>
                </c:pt>
                <c:pt idx="8">
                  <c:v>0.38</c:v>
                </c:pt>
                <c:pt idx="9">
                  <c:v>0.41</c:v>
                </c:pt>
                <c:pt idx="10">
                  <c:v>0.31</c:v>
                </c:pt>
                <c:pt idx="11">
                  <c:v>0.39</c:v>
                </c:pt>
                <c:pt idx="12">
                  <c:v>0.4</c:v>
                </c:pt>
                <c:pt idx="13">
                  <c:v>0.45</c:v>
                </c:pt>
                <c:pt idx="14">
                  <c:v>0.43</c:v>
                </c:pt>
                <c:pt idx="15">
                  <c:v>0.49</c:v>
                </c:pt>
              </c:numCache>
            </c:numRef>
          </c:val>
          <c:smooth val="0"/>
        </c:ser>
        <c:ser>
          <c:idx val="2"/>
          <c:order val="2"/>
          <c:tx>
            <c:strRef>
              <c:f>Hoja1!$B$7</c:f>
              <c:strCache>
                <c:ptCount val="1"/>
                <c:pt idx="0">
                  <c:v>NS/NR</c:v>
                </c:pt>
              </c:strCache>
            </c:strRef>
          </c:tx>
          <c:dLbls>
            <c:dLbl>
              <c:idx val="0"/>
              <c:layout>
                <c:manualLayout>
                  <c:x val="-1.5277777777777777E-2"/>
                  <c:y val="-3.2538952086321883E-2"/>
                </c:manualLayout>
              </c:layout>
              <c:showLegendKey val="0"/>
              <c:showVal val="1"/>
              <c:showCatName val="0"/>
              <c:showSerName val="0"/>
              <c:showPercent val="0"/>
              <c:showBubbleSize val="0"/>
            </c:dLbl>
            <c:dLbl>
              <c:idx val="1"/>
              <c:layout>
                <c:manualLayout>
                  <c:x val="-2.5000000000000001E-2"/>
                  <c:y val="-2.3500354284565803E-2"/>
                </c:manualLayout>
              </c:layout>
              <c:showLegendKey val="0"/>
              <c:showVal val="1"/>
              <c:showCatName val="0"/>
              <c:showSerName val="0"/>
              <c:showPercent val="0"/>
              <c:showBubbleSize val="0"/>
            </c:dLbl>
            <c:dLbl>
              <c:idx val="2"/>
              <c:layout>
                <c:manualLayout>
                  <c:x val="-2.0833333333333332E-2"/>
                  <c:y val="-2.5308073844917019E-2"/>
                </c:manualLayout>
              </c:layout>
              <c:showLegendKey val="0"/>
              <c:showVal val="1"/>
              <c:showCatName val="0"/>
              <c:showSerName val="0"/>
              <c:showPercent val="0"/>
              <c:showBubbleSize val="0"/>
            </c:dLbl>
            <c:dLbl>
              <c:idx val="5"/>
              <c:layout>
                <c:manualLayout>
                  <c:x val="-1.3888888888888838E-2"/>
                  <c:y val="-2.8923512965619451E-2"/>
                </c:manualLayout>
              </c:layout>
              <c:showLegendKey val="0"/>
              <c:showVal val="1"/>
              <c:showCatName val="0"/>
              <c:showSerName val="0"/>
              <c:showPercent val="0"/>
              <c:showBubbleSize val="0"/>
            </c:dLbl>
            <c:dLbl>
              <c:idx val="6"/>
              <c:layout>
                <c:manualLayout>
                  <c:x val="-1.5277777777777829E-2"/>
                  <c:y val="-2.5308073844917019E-2"/>
                </c:manualLayout>
              </c:layout>
              <c:showLegendKey val="0"/>
              <c:showVal val="1"/>
              <c:showCatName val="0"/>
              <c:showSerName val="0"/>
              <c:showPercent val="0"/>
              <c:showBubbleSize val="0"/>
            </c:dLbl>
            <c:dLbl>
              <c:idx val="7"/>
              <c:layout>
                <c:manualLayout>
                  <c:x val="-2.0833333333333332E-2"/>
                  <c:y val="-2.7115793405268235E-2"/>
                </c:manualLayout>
              </c:layout>
              <c:showLegendKey val="0"/>
              <c:showVal val="1"/>
              <c:showCatName val="0"/>
              <c:showSerName val="0"/>
              <c:showPercent val="0"/>
              <c:showBubbleSize val="0"/>
            </c:dLbl>
            <c:dLbl>
              <c:idx val="8"/>
              <c:layout>
                <c:manualLayout>
                  <c:x val="-1.3888888888888888E-2"/>
                  <c:y val="-3.6154391207024315E-2"/>
                </c:manualLayout>
              </c:layout>
              <c:showLegendKey val="0"/>
              <c:showVal val="1"/>
              <c:showCatName val="0"/>
              <c:showSerName val="0"/>
              <c:showPercent val="0"/>
              <c:showBubbleSize val="0"/>
            </c:dLbl>
            <c:dLbl>
              <c:idx val="9"/>
              <c:layout>
                <c:manualLayout>
                  <c:x val="-2.361111111111111E-2"/>
                  <c:y val="-2.5308073844917019E-2"/>
                </c:manualLayout>
              </c:layout>
              <c:showLegendKey val="0"/>
              <c:showVal val="1"/>
              <c:showCatName val="0"/>
              <c:showSerName val="0"/>
              <c:showPercent val="0"/>
              <c:showBubbleSize val="0"/>
            </c:dLbl>
            <c:dLbl>
              <c:idx val="10"/>
              <c:layout>
                <c:manualLayout>
                  <c:x val="-1.9444444444444445E-2"/>
                  <c:y val="-2.3500354284565938E-2"/>
                </c:manualLayout>
              </c:layout>
              <c:showLegendKey val="0"/>
              <c:showVal val="1"/>
              <c:showCatName val="0"/>
              <c:showSerName val="0"/>
              <c:showPercent val="0"/>
              <c:showBubbleSize val="0"/>
            </c:dLbl>
            <c:dLbl>
              <c:idx val="11"/>
              <c:layout>
                <c:manualLayout>
                  <c:x val="-2.0833333333333332E-2"/>
                  <c:y val="-2.169263472421459E-2"/>
                </c:manualLayout>
              </c:layout>
              <c:showLegendKey val="0"/>
              <c:showVal val="1"/>
              <c:showCatName val="0"/>
              <c:showSerName val="0"/>
              <c:showPercent val="0"/>
              <c:showBubbleSize val="0"/>
            </c:dLbl>
            <c:dLbl>
              <c:idx val="12"/>
              <c:layout>
                <c:manualLayout>
                  <c:x val="-2.0833333333333332E-2"/>
                  <c:y val="-3.4346671646673099E-2"/>
                </c:manualLayout>
              </c:layout>
              <c:showLegendKey val="0"/>
              <c:showVal val="1"/>
              <c:showCatName val="0"/>
              <c:showSerName val="0"/>
              <c:showPercent val="0"/>
              <c:showBubbleSize val="0"/>
            </c:dLbl>
            <c:dLbl>
              <c:idx val="13"/>
              <c:layout>
                <c:manualLayout>
                  <c:x val="-1.527777777777788E-2"/>
                  <c:y val="-3.6154391207024315E-2"/>
                </c:manualLayout>
              </c:layout>
              <c:showLegendKey val="0"/>
              <c:showVal val="1"/>
              <c:showCatName val="0"/>
              <c:showSerName val="0"/>
              <c:showPercent val="0"/>
              <c:showBubbleSize val="0"/>
            </c:dLbl>
            <c:dLbl>
              <c:idx val="14"/>
              <c:layout>
                <c:manualLayout>
                  <c:x val="-1.8055555555555759E-2"/>
                  <c:y val="-2.3500354284565938E-2"/>
                </c:manualLayout>
              </c:layout>
              <c:showLegendKey val="0"/>
              <c:showVal val="1"/>
              <c:showCatName val="0"/>
              <c:showSerName val="0"/>
              <c:showPercent val="0"/>
              <c:showBubbleSize val="0"/>
            </c:dLbl>
            <c:dLbl>
              <c:idx val="17"/>
              <c:layout>
                <c:manualLayout>
                  <c:x val="-2.3611111111111163E-2"/>
                  <c:y val="-1.807719560351229E-2"/>
                </c:manualLayout>
              </c:layout>
              <c:showLegendKey val="0"/>
              <c:showVal val="1"/>
              <c:showCatName val="0"/>
              <c:showSerName val="0"/>
              <c:showPercent val="0"/>
              <c:showBubbleSize val="0"/>
            </c:dLbl>
            <c:dLbl>
              <c:idx val="19"/>
              <c:layout>
                <c:manualLayout>
                  <c:x val="-2.2222222222222272E-2"/>
                  <c:y val="1.8077195603512158E-2"/>
                </c:manualLayout>
              </c:layout>
              <c:showLegendKey val="0"/>
              <c:showVal val="1"/>
              <c:showCatName val="0"/>
              <c:showSerName val="0"/>
              <c:showPercent val="0"/>
              <c:showBubbleSize val="0"/>
            </c:dLbl>
            <c:dLbl>
              <c:idx val="20"/>
              <c:layout>
                <c:manualLayout>
                  <c:x val="-2.3611111111111163E-2"/>
                  <c:y val="-2.169263472421459E-2"/>
                </c:manualLayout>
              </c:layout>
              <c:showLegendKey val="0"/>
              <c:showVal val="1"/>
              <c:showCatName val="0"/>
              <c:showSerName val="0"/>
              <c:showPercent val="0"/>
              <c:showBubbleSize val="0"/>
            </c:dLbl>
            <c:dLbl>
              <c:idx val="23"/>
              <c:layout>
                <c:manualLayout>
                  <c:x val="-3.8888888888888938E-2"/>
                  <c:y val="0"/>
                </c:manualLayout>
              </c:layout>
              <c:showLegendKey val="0"/>
              <c:showVal val="1"/>
              <c:showCatName val="0"/>
              <c:showSerName val="0"/>
              <c:showPercent val="0"/>
              <c:showBubbleSize val="0"/>
            </c:dLbl>
            <c:dLbl>
              <c:idx val="24"/>
              <c:layout>
                <c:manualLayout>
                  <c:x val="-1.5277777777777777E-2"/>
                  <c:y val="-2.169263472421459E-2"/>
                </c:manualLayout>
              </c:layout>
              <c:showLegendKey val="0"/>
              <c:showVal val="1"/>
              <c:showCatName val="0"/>
              <c:showSerName val="0"/>
              <c:showPercent val="0"/>
              <c:showBubbleSize val="0"/>
            </c:dLbl>
            <c:dLbl>
              <c:idx val="25"/>
              <c:layout>
                <c:manualLayout>
                  <c:x val="-1.1111111111111112E-2"/>
                  <c:y val="2.3500354284565671E-2"/>
                </c:manualLayout>
              </c:layout>
              <c:showLegendKey val="0"/>
              <c:showVal val="1"/>
              <c:showCatName val="0"/>
              <c:showSerName val="0"/>
              <c:showPercent val="0"/>
              <c:showBubbleSize val="0"/>
            </c:dLbl>
            <c:dLbl>
              <c:idx val="26"/>
              <c:layout>
                <c:manualLayout>
                  <c:x val="-2.0833333333333436E-2"/>
                  <c:y val="-9.0385978017560788E-3"/>
                </c:manualLayout>
              </c:layout>
              <c:showLegendKey val="0"/>
              <c:showVal val="1"/>
              <c:showCatName val="0"/>
              <c:showSerName val="0"/>
              <c:showPercent val="0"/>
              <c:showBubbleSize val="0"/>
            </c:dLbl>
            <c:dLbl>
              <c:idx val="28"/>
              <c:layout>
                <c:manualLayout>
                  <c:x val="-1.527777777777788E-2"/>
                  <c:y val="-3.6154391207025641E-3"/>
                </c:manualLayout>
              </c:layout>
              <c:showLegendKey val="0"/>
              <c:showVal val="1"/>
              <c:showCatName val="0"/>
              <c:showSerName val="0"/>
              <c:showPercent val="0"/>
              <c:showBubbleSize val="0"/>
            </c:dLbl>
            <c:dLbl>
              <c:idx val="30"/>
              <c:layout>
                <c:manualLayout>
                  <c:x val="-4.027777777777778E-2"/>
                  <c:y val="-1.807719560351229E-2"/>
                </c:manualLayout>
              </c:layout>
              <c:showLegendKey val="0"/>
              <c:showVal val="1"/>
              <c:showCatName val="0"/>
              <c:showSerName val="0"/>
              <c:showPercent val="0"/>
              <c:showBubbleSize val="0"/>
            </c:dLbl>
            <c:dLbl>
              <c:idx val="31"/>
              <c:layout>
                <c:manualLayout>
                  <c:x val="-2.9166776027996603E-2"/>
                  <c:y val="-1.9884915163863374E-2"/>
                </c:manualLayout>
              </c:layout>
              <c:showLegendKey val="0"/>
              <c:showVal val="1"/>
              <c:showCatName val="0"/>
              <c:showSerName val="0"/>
              <c:showPercent val="0"/>
              <c:showBubbleSize val="0"/>
            </c:dLbl>
            <c:dLbl>
              <c:idx val="32"/>
              <c:layout>
                <c:manualLayout>
                  <c:x val="-2.3611111111111215E-2"/>
                  <c:y val="-2.169263472421459E-2"/>
                </c:manualLayout>
              </c:layout>
              <c:showLegendKey val="0"/>
              <c:showVal val="1"/>
              <c:showCatName val="0"/>
              <c:showSerName val="0"/>
              <c:showPercent val="0"/>
              <c:showBubbleSize val="0"/>
            </c:dLbl>
            <c:dLbl>
              <c:idx val="33"/>
              <c:layout>
                <c:manualLayout>
                  <c:x val="-2.6388888888888989E-2"/>
                  <c:y val="2.169263472421459E-2"/>
                </c:manualLayout>
              </c:layout>
              <c:showLegendKey val="0"/>
              <c:showVal val="1"/>
              <c:showCatName val="0"/>
              <c:showSerName val="0"/>
              <c:showPercent val="0"/>
              <c:showBubbleSize val="0"/>
            </c:dLbl>
            <c:dLbl>
              <c:idx val="34"/>
              <c:layout>
                <c:manualLayout>
                  <c:x val="-2.9166776027996499E-2"/>
                  <c:y val="-1.9884915163863374E-2"/>
                </c:manualLayout>
              </c:layout>
              <c:showLegendKey val="0"/>
              <c:showVal val="1"/>
              <c:showCatName val="0"/>
              <c:showSerName val="0"/>
              <c:showPercent val="0"/>
              <c:showBubbleSize val="0"/>
            </c:dLbl>
            <c:dLbl>
              <c:idx val="35"/>
              <c:layout>
                <c:manualLayout>
                  <c:x val="-1.2500000000000001E-2"/>
                  <c:y val="-2.169263472421459E-2"/>
                </c:manualLayout>
              </c:layout>
              <c:showLegendKey val="0"/>
              <c:showVal val="1"/>
              <c:showCatName val="0"/>
              <c:showSerName val="0"/>
              <c:showPercent val="0"/>
              <c:showBubbleSize val="0"/>
            </c:dLbl>
            <c:dLbl>
              <c:idx val="36"/>
              <c:layout>
                <c:manualLayout>
                  <c:x val="-4.8611111111111112E-2"/>
                  <c:y val="5.4231586810536475E-3"/>
                </c:manualLayout>
              </c:layout>
              <c:showLegendKey val="0"/>
              <c:showVal val="1"/>
              <c:showCatName val="0"/>
              <c:showSerName val="0"/>
              <c:showPercent val="0"/>
              <c:showBubbleSize val="0"/>
            </c:dLbl>
            <c:dLbl>
              <c:idx val="37"/>
              <c:layout>
                <c:manualLayout>
                  <c:x val="-2.2222331583551955E-2"/>
                  <c:y val="-1.8077195603512158E-2"/>
                </c:manualLayout>
              </c:layout>
              <c:showLegendKey val="0"/>
              <c:showVal val="1"/>
              <c:showCatName val="0"/>
              <c:showSerName val="0"/>
              <c:showPercent val="0"/>
              <c:showBubbleSize val="0"/>
            </c:dLbl>
            <c:dLbl>
              <c:idx val="38"/>
              <c:layout>
                <c:manualLayout>
                  <c:x val="-9.7222222222222224E-3"/>
                  <c:y val="-1.6269476043160942E-2"/>
                </c:manualLayout>
              </c:layout>
              <c:showLegendKey val="0"/>
              <c:showVal val="1"/>
              <c:showCatName val="0"/>
              <c:showSerName val="0"/>
              <c:showPercent val="0"/>
              <c:showBubbleSize val="0"/>
            </c:dLbl>
            <c:dLbl>
              <c:idx val="39"/>
              <c:layout>
                <c:manualLayout>
                  <c:x val="-2.0833333333333332E-2"/>
                  <c:y val="2.8923512965619319E-2"/>
                </c:manualLayout>
              </c:layout>
              <c:showLegendKey val="0"/>
              <c:showVal val="1"/>
              <c:showCatName val="0"/>
              <c:showSerName val="0"/>
              <c:showPercent val="0"/>
              <c:showBubbleSize val="0"/>
            </c:dLbl>
            <c:dLbl>
              <c:idx val="41"/>
              <c:layout>
                <c:manualLayout>
                  <c:x val="-2.3611111111111215E-2"/>
                  <c:y val="-1.9884915163863374E-2"/>
                </c:manualLayout>
              </c:layout>
              <c:showLegendKey val="0"/>
              <c:showVal val="1"/>
              <c:showCatName val="0"/>
              <c:showSerName val="0"/>
              <c:showPercent val="0"/>
              <c:showBubbleSize val="0"/>
            </c:dLbl>
            <c:dLbl>
              <c:idx val="42"/>
              <c:layout>
                <c:manualLayout>
                  <c:x val="-4.4444444444444543E-2"/>
                  <c:y val="0"/>
                </c:manualLayout>
              </c:layout>
              <c:showLegendKey val="0"/>
              <c:showVal val="1"/>
              <c:showCatName val="0"/>
              <c:showSerName val="0"/>
              <c:showPercent val="0"/>
              <c:showBubbleSize val="0"/>
            </c:dLbl>
            <c:dLbl>
              <c:idx val="43"/>
              <c:layout>
                <c:manualLayout>
                  <c:x val="-2.5000000000000001E-2"/>
                  <c:y val="2.7115793405268235E-2"/>
                </c:manualLayout>
              </c:layout>
              <c:showLegendKey val="0"/>
              <c:showVal val="1"/>
              <c:showCatName val="0"/>
              <c:showSerName val="0"/>
              <c:showPercent val="0"/>
              <c:showBubbleSize val="0"/>
            </c:dLbl>
            <c:dLbl>
              <c:idx val="44"/>
              <c:layout>
                <c:manualLayout>
                  <c:x val="-4.1666666666664628E-3"/>
                  <c:y val="-1.6269476043160942E-2"/>
                </c:manualLayout>
              </c:layout>
              <c:showLegendKey val="0"/>
              <c:showVal val="1"/>
              <c:showCatName val="0"/>
              <c:showSerName val="0"/>
              <c:showPercent val="0"/>
              <c:showBubbleSize val="0"/>
            </c:dLbl>
            <c:dLbl>
              <c:idx val="45"/>
              <c:layout>
                <c:manualLayout>
                  <c:x val="-2.9166666666666462E-2"/>
                  <c:y val="1.8077195603512158E-2"/>
                </c:manualLayout>
              </c:layout>
              <c:showLegendKey val="0"/>
              <c:showVal val="1"/>
              <c:showCatName val="0"/>
              <c:showSerName val="0"/>
              <c:showPercent val="0"/>
              <c:showBubbleSize val="0"/>
            </c:dLbl>
            <c:dLbl>
              <c:idx val="46"/>
              <c:layout>
                <c:manualLayout>
                  <c:x val="-9.7222222222222224E-3"/>
                  <c:y val="9.0385978017560788E-3"/>
                </c:manualLayout>
              </c:layout>
              <c:showLegendKey val="0"/>
              <c:showVal val="1"/>
              <c:showCatName val="0"/>
              <c:showSerName val="0"/>
              <c:showPercent val="0"/>
              <c:showBubbleSize val="0"/>
            </c:dLbl>
            <c:dLbl>
              <c:idx val="47"/>
              <c:layout>
                <c:manualLayout>
                  <c:x val="-1.9444444444444445E-2"/>
                  <c:y val="-2.3500354284565938E-2"/>
                </c:manualLayout>
              </c:layout>
              <c:showLegendKey val="0"/>
              <c:showVal val="1"/>
              <c:showCatName val="0"/>
              <c:showSerName val="0"/>
              <c:showPercent val="0"/>
              <c:showBubbleSize val="0"/>
            </c:dLbl>
            <c:dLbl>
              <c:idx val="48"/>
              <c:layout>
                <c:manualLayout>
                  <c:x val="-1.3888888888888888E-2"/>
                  <c:y val="9.0385978017560788E-3"/>
                </c:manualLayout>
              </c:layout>
              <c:showLegendKey val="0"/>
              <c:showVal val="1"/>
              <c:showCatName val="0"/>
              <c:showSerName val="0"/>
              <c:showPercent val="0"/>
              <c:showBubbleSize val="0"/>
            </c:dLbl>
            <c:dLbl>
              <c:idx val="49"/>
              <c:layout>
                <c:manualLayout>
                  <c:x val="-2.361111111111111E-2"/>
                  <c:y val="-2.7115793405268235E-2"/>
                </c:manualLayout>
              </c:layout>
              <c:showLegendKey val="0"/>
              <c:showVal val="1"/>
              <c:showCatName val="0"/>
              <c:showSerName val="0"/>
              <c:showPercent val="0"/>
              <c:showBubbleSize val="0"/>
            </c:dLbl>
            <c:dLbl>
              <c:idx val="50"/>
              <c:layout>
                <c:manualLayout>
                  <c:x val="2.7776684164479439E-3"/>
                  <c:y val="-3.0731232525970667E-2"/>
                </c:manualLayout>
              </c:layout>
              <c:showLegendKey val="0"/>
              <c:showVal val="1"/>
              <c:showCatName val="0"/>
              <c:showSerName val="0"/>
              <c:showPercent val="0"/>
              <c:showBubbleSize val="0"/>
            </c:dLbl>
            <c:dLbl>
              <c:idx val="51"/>
              <c:layout>
                <c:manualLayout>
                  <c:x val="-2.3611220472440946E-2"/>
                  <c:y val="-1.2654179262581373E-2"/>
                </c:manualLayout>
              </c:layout>
              <c:showLegendKey val="0"/>
              <c:showVal val="1"/>
              <c:showCatName val="0"/>
              <c:showSerName val="0"/>
              <c:showPercent val="0"/>
              <c:showBubbleSize val="0"/>
            </c:dLbl>
            <c:dLbl>
              <c:idx val="52"/>
              <c:layout>
                <c:manualLayout>
                  <c:x val="-1.3888888888889093E-2"/>
                  <c:y val="1.8077195603512026E-2"/>
                </c:manualLayout>
              </c:layout>
              <c:showLegendKey val="0"/>
              <c:showVal val="1"/>
              <c:showCatName val="0"/>
              <c:showSerName val="0"/>
              <c:showPercent val="0"/>
              <c:showBubbleSize val="0"/>
            </c:dLbl>
            <c:dLbl>
              <c:idx val="53"/>
              <c:layout>
                <c:manualLayout>
                  <c:x val="-3.4722222222222224E-2"/>
                  <c:y val="-1.6269476043160942E-2"/>
                </c:manualLayout>
              </c:layout>
              <c:showLegendKey val="0"/>
              <c:showVal val="1"/>
              <c:showCatName val="0"/>
              <c:showSerName val="0"/>
              <c:showPercent val="0"/>
              <c:showBubbleSize val="0"/>
            </c:dLbl>
            <c:dLbl>
              <c:idx val="54"/>
              <c:layout>
                <c:manualLayout>
                  <c:x val="-1.9444444444444445E-2"/>
                  <c:y val="-2.8923512965619451E-2"/>
                </c:manualLayout>
              </c:layout>
              <c:showLegendKey val="0"/>
              <c:showVal val="1"/>
              <c:showCatName val="0"/>
              <c:showSerName val="0"/>
              <c:showPercent val="0"/>
              <c:showBubbleSize val="0"/>
            </c:dLbl>
            <c:dLbl>
              <c:idx val="55"/>
              <c:layout>
                <c:manualLayout>
                  <c:x val="-2.3611220472441047E-2"/>
                  <c:y val="2.7115793405268235E-2"/>
                </c:manualLayout>
              </c:layout>
              <c:showLegendKey val="0"/>
              <c:showVal val="1"/>
              <c:showCatName val="0"/>
              <c:showSerName val="0"/>
              <c:showPercent val="0"/>
              <c:showBubbleSize val="0"/>
            </c:dLbl>
            <c:dLbl>
              <c:idx val="56"/>
              <c:layout>
                <c:manualLayout>
                  <c:x val="-3.055566491688539E-2"/>
                  <c:y val="-1.6269476043160942E-2"/>
                </c:manualLayout>
              </c:layout>
              <c:showLegendKey val="0"/>
              <c:showVal val="1"/>
              <c:showCatName val="0"/>
              <c:showSerName val="0"/>
              <c:showPercent val="0"/>
              <c:showBubbleSize val="0"/>
            </c:dLbl>
            <c:dLbl>
              <c:idx val="57"/>
              <c:layout>
                <c:manualLayout>
                  <c:x val="1.1111111111111112E-2"/>
                  <c:y val="-2.5308073844917019E-2"/>
                </c:manualLayout>
              </c:layout>
              <c:showLegendKey val="0"/>
              <c:showVal val="1"/>
              <c:showCatName val="0"/>
              <c:showSerName val="0"/>
              <c:showPercent val="0"/>
              <c:showBubbleSize val="0"/>
            </c:dLbl>
            <c:dLbl>
              <c:idx val="58"/>
              <c:layout>
                <c:manualLayout>
                  <c:x val="-3.0555555555555659E-2"/>
                  <c:y val="2.5308073844917019E-2"/>
                </c:manualLayout>
              </c:layout>
              <c:showLegendKey val="0"/>
              <c:showVal val="1"/>
              <c:showCatName val="0"/>
              <c:showSerName val="0"/>
              <c:showPercent val="0"/>
              <c:showBubbleSize val="0"/>
            </c:dLbl>
            <c:dLbl>
              <c:idx val="59"/>
              <c:layout>
                <c:manualLayout>
                  <c:x val="-4.583333333333333E-2"/>
                  <c:y val="-2.7115793405268235E-2"/>
                </c:manualLayout>
              </c:layout>
              <c:showLegendKey val="0"/>
              <c:showVal val="1"/>
              <c:showCatName val="0"/>
              <c:showSerName val="0"/>
              <c:showPercent val="0"/>
              <c:showBubbleSize val="0"/>
            </c:dLbl>
            <c:dLbl>
              <c:idx val="60"/>
              <c:layout>
                <c:manualLayout>
                  <c:x val="-2.7777887139107612E-2"/>
                  <c:y val="2.3500354284565803E-2"/>
                </c:manualLayout>
              </c:layout>
              <c:showLegendKey val="0"/>
              <c:showVal val="1"/>
              <c:showCatName val="0"/>
              <c:showSerName val="0"/>
              <c:showPercent val="0"/>
              <c:showBubbleSize val="0"/>
            </c:dLbl>
            <c:dLbl>
              <c:idx val="61"/>
              <c:layout>
                <c:manualLayout>
                  <c:x val="0"/>
                  <c:y val="-1.8077195603512158E-2"/>
                </c:manualLayout>
              </c:layout>
              <c:showLegendKey val="0"/>
              <c:showVal val="1"/>
              <c:showCatName val="0"/>
              <c:showSerName val="0"/>
              <c:showPercent val="0"/>
              <c:showBubbleSize val="0"/>
            </c:dLbl>
            <c:dLbl>
              <c:idx val="62"/>
              <c:layout>
                <c:manualLayout>
                  <c:x val="-5.5557742782152229E-3"/>
                  <c:y val="-2.16926347242145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Hoja1!$C$4:$R$4</c:f>
              <c:strCache>
                <c:ptCount val="16"/>
                <c:pt idx="0">
                  <c:v>2015 Set - D</c:v>
                </c:pt>
                <c:pt idx="1">
                  <c:v>2017 May - D</c:v>
                </c:pt>
                <c:pt idx="2">
                  <c:v>May - I</c:v>
                </c:pt>
                <c:pt idx="3">
                  <c:v>Jul - D</c:v>
                </c:pt>
                <c:pt idx="4">
                  <c:v>Jul - I</c:v>
                </c:pt>
                <c:pt idx="5">
                  <c:v>Set - I</c:v>
                </c:pt>
                <c:pt idx="6">
                  <c:v>Oct - D</c:v>
                </c:pt>
                <c:pt idx="7">
                  <c:v>Oct - I</c:v>
                </c:pt>
                <c:pt idx="8">
                  <c:v>Oct - G</c:v>
                </c:pt>
                <c:pt idx="9">
                  <c:v>Nov - D</c:v>
                </c:pt>
                <c:pt idx="10">
                  <c:v>Nov - I</c:v>
                </c:pt>
                <c:pt idx="11">
                  <c:v>Dic - D</c:v>
                </c:pt>
                <c:pt idx="12">
                  <c:v>Dic - I</c:v>
                </c:pt>
                <c:pt idx="13">
                  <c:v>2018  Ene- D</c:v>
                </c:pt>
                <c:pt idx="14">
                  <c:v>Ene - I</c:v>
                </c:pt>
                <c:pt idx="15">
                  <c:v>Ene - G</c:v>
                </c:pt>
              </c:strCache>
            </c:strRef>
          </c:cat>
          <c:val>
            <c:numRef>
              <c:f>Hoja1!$C$7:$R$7</c:f>
              <c:numCache>
                <c:formatCode>0%</c:formatCode>
                <c:ptCount val="16"/>
                <c:pt idx="0">
                  <c:v>0.05</c:v>
                </c:pt>
                <c:pt idx="1">
                  <c:v>0.06</c:v>
                </c:pt>
                <c:pt idx="2">
                  <c:v>0.03</c:v>
                </c:pt>
                <c:pt idx="3">
                  <c:v>0.05</c:v>
                </c:pt>
                <c:pt idx="4">
                  <c:v>0.04</c:v>
                </c:pt>
                <c:pt idx="5">
                  <c:v>0.01</c:v>
                </c:pt>
                <c:pt idx="6">
                  <c:v>0.03</c:v>
                </c:pt>
                <c:pt idx="7">
                  <c:v>0.02</c:v>
                </c:pt>
                <c:pt idx="8">
                  <c:v>0.03</c:v>
                </c:pt>
                <c:pt idx="9">
                  <c:v>0.03</c:v>
                </c:pt>
                <c:pt idx="10">
                  <c:v>0.04</c:v>
                </c:pt>
                <c:pt idx="11">
                  <c:v>0.05</c:v>
                </c:pt>
                <c:pt idx="12">
                  <c:v>0.04</c:v>
                </c:pt>
                <c:pt idx="13">
                  <c:v>0.03</c:v>
                </c:pt>
                <c:pt idx="14">
                  <c:v>0.04</c:v>
                </c:pt>
                <c:pt idx="15">
                  <c:v>0.01</c:v>
                </c:pt>
              </c:numCache>
            </c:numRef>
          </c:val>
          <c:smooth val="0"/>
        </c:ser>
        <c:ser>
          <c:idx val="3"/>
          <c:order val="3"/>
          <c:tx>
            <c:strRef>
              <c:f>Hoja1!$B$8</c:f>
              <c:strCache>
                <c:ptCount val="1"/>
                <c:pt idx="0">
                  <c:v>Línea 50%</c:v>
                </c:pt>
              </c:strCache>
            </c:strRef>
          </c:tx>
          <c:cat>
            <c:strRef>
              <c:f>Hoja1!$C$4:$R$4</c:f>
              <c:strCache>
                <c:ptCount val="16"/>
                <c:pt idx="0">
                  <c:v>2015 Set - D</c:v>
                </c:pt>
                <c:pt idx="1">
                  <c:v>2017 May - D</c:v>
                </c:pt>
                <c:pt idx="2">
                  <c:v>May - I</c:v>
                </c:pt>
                <c:pt idx="3">
                  <c:v>Jul - D</c:v>
                </c:pt>
                <c:pt idx="4">
                  <c:v>Jul - I</c:v>
                </c:pt>
                <c:pt idx="5">
                  <c:v>Set - I</c:v>
                </c:pt>
                <c:pt idx="6">
                  <c:v>Oct - D</c:v>
                </c:pt>
                <c:pt idx="7">
                  <c:v>Oct - I</c:v>
                </c:pt>
                <c:pt idx="8">
                  <c:v>Oct - G</c:v>
                </c:pt>
                <c:pt idx="9">
                  <c:v>Nov - D</c:v>
                </c:pt>
                <c:pt idx="10">
                  <c:v>Nov - I</c:v>
                </c:pt>
                <c:pt idx="11">
                  <c:v>Dic - D</c:v>
                </c:pt>
                <c:pt idx="12">
                  <c:v>Dic - I</c:v>
                </c:pt>
                <c:pt idx="13">
                  <c:v>2018  Ene- D</c:v>
                </c:pt>
                <c:pt idx="14">
                  <c:v>Ene - I</c:v>
                </c:pt>
                <c:pt idx="15">
                  <c:v>Ene - G</c:v>
                </c:pt>
              </c:strCache>
            </c:strRef>
          </c:cat>
          <c:val>
            <c:numRef>
              <c:f>Hoja1!$C$8:$R$8</c:f>
              <c:numCache>
                <c:formatCode>0%</c:formatCode>
                <c:ptCount val="16"/>
                <c:pt idx="0">
                  <c:v>0.5</c:v>
                </c:pt>
                <c:pt idx="1">
                  <c:v>0.5</c:v>
                </c:pt>
                <c:pt idx="2">
                  <c:v>0.5</c:v>
                </c:pt>
                <c:pt idx="3">
                  <c:v>0.5</c:v>
                </c:pt>
                <c:pt idx="4">
                  <c:v>0.5</c:v>
                </c:pt>
                <c:pt idx="5">
                  <c:v>0.5</c:v>
                </c:pt>
                <c:pt idx="6">
                  <c:v>0.5</c:v>
                </c:pt>
                <c:pt idx="7">
                  <c:v>0.5</c:v>
                </c:pt>
                <c:pt idx="8">
                  <c:v>0.5</c:v>
                </c:pt>
                <c:pt idx="9">
                  <c:v>0.5</c:v>
                </c:pt>
                <c:pt idx="10">
                  <c:v>0.5</c:v>
                </c:pt>
                <c:pt idx="11">
                  <c:v>0.5</c:v>
                </c:pt>
                <c:pt idx="12">
                  <c:v>0.5</c:v>
                </c:pt>
                <c:pt idx="13">
                  <c:v>0.5</c:v>
                </c:pt>
                <c:pt idx="14">
                  <c:v>0.5</c:v>
                </c:pt>
                <c:pt idx="15">
                  <c:v>0.5</c:v>
                </c:pt>
              </c:numCache>
            </c:numRef>
          </c:val>
          <c:smooth val="0"/>
        </c:ser>
        <c:dLbls>
          <c:showLegendKey val="0"/>
          <c:showVal val="0"/>
          <c:showCatName val="0"/>
          <c:showSerName val="0"/>
          <c:showPercent val="0"/>
          <c:showBubbleSize val="0"/>
        </c:dLbls>
        <c:marker val="1"/>
        <c:smooth val="0"/>
        <c:axId val="145056512"/>
        <c:axId val="145058048"/>
      </c:lineChart>
      <c:catAx>
        <c:axId val="145056512"/>
        <c:scaling>
          <c:orientation val="minMax"/>
        </c:scaling>
        <c:delete val="0"/>
        <c:axPos val="b"/>
        <c:majorGridlines/>
        <c:majorTickMark val="none"/>
        <c:minorTickMark val="none"/>
        <c:tickLblPos val="nextTo"/>
        <c:txPr>
          <a:bodyPr/>
          <a:lstStyle/>
          <a:p>
            <a:pPr>
              <a:defRPr sz="1200" baseline="0"/>
            </a:pPr>
            <a:endParaRPr lang="ja-JP"/>
          </a:p>
        </c:txPr>
        <c:crossAx val="145058048"/>
        <c:crosses val="autoZero"/>
        <c:auto val="1"/>
        <c:lblAlgn val="ctr"/>
        <c:lblOffset val="100"/>
        <c:tickLblSkip val="1"/>
        <c:tickMarkSkip val="5"/>
        <c:noMultiLvlLbl val="0"/>
      </c:catAx>
      <c:valAx>
        <c:axId val="145058048"/>
        <c:scaling>
          <c:orientation val="minMax"/>
        </c:scaling>
        <c:delete val="0"/>
        <c:axPos val="l"/>
        <c:majorGridlines/>
        <c:numFmt formatCode="0%" sourceLinked="1"/>
        <c:majorTickMark val="none"/>
        <c:minorTickMark val="none"/>
        <c:tickLblPos val="nextTo"/>
        <c:txPr>
          <a:bodyPr/>
          <a:lstStyle/>
          <a:p>
            <a:pPr>
              <a:defRPr sz="1100"/>
            </a:pPr>
            <a:endParaRPr lang="ja-JP"/>
          </a:p>
        </c:txPr>
        <c:crossAx val="145056512"/>
        <c:crossesAt val="1"/>
        <c:crossBetween val="between"/>
      </c:valAx>
    </c:plotArea>
    <c:legend>
      <c:legendPos val="t"/>
      <c:layout>
        <c:manualLayout>
          <c:xMode val="edge"/>
          <c:yMode val="edge"/>
          <c:x val="0.27384350393700785"/>
          <c:y val="0.92801077116177721"/>
          <c:w val="0.51143482064741908"/>
          <c:h val="3.7064656292728725E-2"/>
        </c:manualLayout>
      </c:layout>
      <c:overlay val="0"/>
    </c:legend>
    <c:plotVisOnly val="1"/>
    <c:dispBlanksAs val="gap"/>
    <c:showDLblsOverMax val="0"/>
  </c:chart>
  <c:txPr>
    <a:bodyPr/>
    <a:lstStyle/>
    <a:p>
      <a:pPr>
        <a:defRPr sz="1200" baseline="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'GDP成長率10-17'!$A$7</c:f>
              <c:strCache>
                <c:ptCount val="1"/>
                <c:pt idx="0">
                  <c:v>ペルー</c:v>
                </c:pt>
              </c:strCache>
            </c:strRef>
          </c:tx>
          <c:spPr>
            <a:ln w="63500">
              <a:solidFill>
                <a:srgbClr val="FF0000"/>
              </a:solidFill>
            </a:ln>
          </c:spPr>
          <c:marker>
            <c:symbol val="none"/>
          </c:marker>
          <c:cat>
            <c:strRef>
              <c:f>'GDP成長率10-17'!$B$6:$P$6</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2017（予測）</c:v>
                </c:pt>
                <c:pt idx="14">
                  <c:v>2018（予測）</c:v>
                </c:pt>
              </c:strCache>
            </c:strRef>
          </c:cat>
          <c:val>
            <c:numRef>
              <c:f>'GDP成長率10-17'!$B$7:$P$7</c:f>
              <c:numCache>
                <c:formatCode>General</c:formatCode>
                <c:ptCount val="15"/>
                <c:pt idx="0">
                  <c:v>4.9589999999999996</c:v>
                </c:pt>
                <c:pt idx="1">
                  <c:v>6.2850000000000001</c:v>
                </c:pt>
                <c:pt idx="2">
                  <c:v>7.5279999999999996</c:v>
                </c:pt>
                <c:pt idx="3">
                  <c:v>8.5180000000000007</c:v>
                </c:pt>
                <c:pt idx="4">
                  <c:v>9.1440000000000001</c:v>
                </c:pt>
                <c:pt idx="5">
                  <c:v>1.0489999999999999</c:v>
                </c:pt>
                <c:pt idx="6">
                  <c:v>8.4510000000000005</c:v>
                </c:pt>
                <c:pt idx="7">
                  <c:v>6.4509999999999996</c:v>
                </c:pt>
                <c:pt idx="8">
                  <c:v>5.9509999999999996</c:v>
                </c:pt>
                <c:pt idx="9">
                  <c:v>5.8380000000000001</c:v>
                </c:pt>
                <c:pt idx="10">
                  <c:v>2.4060000000000001</c:v>
                </c:pt>
                <c:pt idx="11" formatCode="0.0_ ">
                  <c:v>3.2959999999999998</c:v>
                </c:pt>
                <c:pt idx="12" formatCode="0.0_ ">
                  <c:v>3.9990000000000001</c:v>
                </c:pt>
                <c:pt idx="13">
                  <c:v>2.6680000000000001</c:v>
                </c:pt>
                <c:pt idx="14">
                  <c:v>3.7589999999999999</c:v>
                </c:pt>
              </c:numCache>
            </c:numRef>
          </c:val>
          <c:smooth val="0"/>
        </c:ser>
        <c:ser>
          <c:idx val="1"/>
          <c:order val="1"/>
          <c:tx>
            <c:strRef>
              <c:f>'GDP成長率10-17'!$A$8</c:f>
              <c:strCache>
                <c:ptCount val="1"/>
                <c:pt idx="0">
                  <c:v>ブラジル</c:v>
                </c:pt>
              </c:strCache>
            </c:strRef>
          </c:tx>
          <c:marker>
            <c:symbol val="none"/>
          </c:marker>
          <c:cat>
            <c:strRef>
              <c:f>'GDP成長率10-17'!$B$6:$P$6</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2017（予測）</c:v>
                </c:pt>
                <c:pt idx="14">
                  <c:v>2018（予測）</c:v>
                </c:pt>
              </c:strCache>
            </c:strRef>
          </c:cat>
          <c:val>
            <c:numRef>
              <c:f>'GDP成長率10-17'!$B$8:$P$8</c:f>
              <c:numCache>
                <c:formatCode>General</c:formatCode>
                <c:ptCount val="15"/>
                <c:pt idx="0">
                  <c:v>5.76</c:v>
                </c:pt>
                <c:pt idx="1">
                  <c:v>3.202</c:v>
                </c:pt>
                <c:pt idx="2">
                  <c:v>3.9620000000000002</c:v>
                </c:pt>
                <c:pt idx="3">
                  <c:v>6.07</c:v>
                </c:pt>
                <c:pt idx="4">
                  <c:v>5.0940000000000003</c:v>
                </c:pt>
                <c:pt idx="5">
                  <c:v>-0.126</c:v>
                </c:pt>
                <c:pt idx="6">
                  <c:v>7.5279999999999996</c:v>
                </c:pt>
                <c:pt idx="7">
                  <c:v>3.9740000000000002</c:v>
                </c:pt>
                <c:pt idx="8">
                  <c:v>1.921</c:v>
                </c:pt>
                <c:pt idx="9">
                  <c:v>3.0049999999999999</c:v>
                </c:pt>
                <c:pt idx="10">
                  <c:v>0.504</c:v>
                </c:pt>
                <c:pt idx="11" formatCode="0.0_ ">
                  <c:v>-3.7690000000000001</c:v>
                </c:pt>
                <c:pt idx="12" formatCode="0.0_ ">
                  <c:v>-3.5950000000000002</c:v>
                </c:pt>
                <c:pt idx="13">
                  <c:v>0.748</c:v>
                </c:pt>
                <c:pt idx="14">
                  <c:v>1.4890000000000001</c:v>
                </c:pt>
              </c:numCache>
            </c:numRef>
          </c:val>
          <c:smooth val="0"/>
        </c:ser>
        <c:ser>
          <c:idx val="2"/>
          <c:order val="2"/>
          <c:tx>
            <c:strRef>
              <c:f>'GDP成長率10-17'!$A$9</c:f>
              <c:strCache>
                <c:ptCount val="1"/>
                <c:pt idx="0">
                  <c:v>チリ</c:v>
                </c:pt>
              </c:strCache>
            </c:strRef>
          </c:tx>
          <c:marker>
            <c:symbol val="none"/>
          </c:marker>
          <c:cat>
            <c:strRef>
              <c:f>'GDP成長率10-17'!$B$6:$P$6</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2017（予測）</c:v>
                </c:pt>
                <c:pt idx="14">
                  <c:v>2018（予測）</c:v>
                </c:pt>
              </c:strCache>
            </c:strRef>
          </c:cat>
          <c:val>
            <c:numRef>
              <c:f>'GDP成長率10-17'!$B$9:$P$9</c:f>
              <c:numCache>
                <c:formatCode>General</c:formatCode>
                <c:ptCount val="15"/>
                <c:pt idx="0">
                  <c:v>7.181</c:v>
                </c:pt>
                <c:pt idx="1">
                  <c:v>5.7469999999999999</c:v>
                </c:pt>
                <c:pt idx="2">
                  <c:v>6.3419999999999996</c:v>
                </c:pt>
                <c:pt idx="3">
                  <c:v>4.9349999999999996</c:v>
                </c:pt>
                <c:pt idx="4">
                  <c:v>3.504</c:v>
                </c:pt>
                <c:pt idx="5">
                  <c:v>-1.554</c:v>
                </c:pt>
                <c:pt idx="6">
                  <c:v>5.843</c:v>
                </c:pt>
                <c:pt idx="7">
                  <c:v>6.0549999999999997</c:v>
                </c:pt>
                <c:pt idx="8">
                  <c:v>5.3319999999999999</c:v>
                </c:pt>
                <c:pt idx="9">
                  <c:v>4.0460000000000003</c:v>
                </c:pt>
                <c:pt idx="10">
                  <c:v>2.0169999999999999</c:v>
                </c:pt>
                <c:pt idx="11" formatCode="0.0_ ">
                  <c:v>2.2509999999999999</c:v>
                </c:pt>
                <c:pt idx="12" formatCode="0.0_ ">
                  <c:v>1.5549999999999999</c:v>
                </c:pt>
                <c:pt idx="13">
                  <c:v>1.6719999999999999</c:v>
                </c:pt>
                <c:pt idx="14">
                  <c:v>2.3159999999999998</c:v>
                </c:pt>
              </c:numCache>
            </c:numRef>
          </c:val>
          <c:smooth val="0"/>
        </c:ser>
        <c:ser>
          <c:idx val="3"/>
          <c:order val="3"/>
          <c:tx>
            <c:strRef>
              <c:f>'GDP成長率10-17'!$A$10</c:f>
              <c:strCache>
                <c:ptCount val="1"/>
                <c:pt idx="0">
                  <c:v>コロンビア</c:v>
                </c:pt>
              </c:strCache>
            </c:strRef>
          </c:tx>
          <c:marker>
            <c:symbol val="none"/>
          </c:marker>
          <c:cat>
            <c:strRef>
              <c:f>'GDP成長率10-17'!$B$6:$P$6</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2017（予測）</c:v>
                </c:pt>
                <c:pt idx="14">
                  <c:v>2018（予測）</c:v>
                </c:pt>
              </c:strCache>
            </c:strRef>
          </c:cat>
          <c:val>
            <c:numRef>
              <c:f>'GDP成長率10-17'!$B$10:$P$10</c:f>
              <c:numCache>
                <c:formatCode>General</c:formatCode>
                <c:ptCount val="15"/>
                <c:pt idx="0">
                  <c:v>5.3330000000000002</c:v>
                </c:pt>
                <c:pt idx="1">
                  <c:v>4.7069999999999999</c:v>
                </c:pt>
                <c:pt idx="2">
                  <c:v>6.6980000000000004</c:v>
                </c:pt>
                <c:pt idx="3">
                  <c:v>6.9009999999999998</c:v>
                </c:pt>
                <c:pt idx="4">
                  <c:v>3.5470000000000002</c:v>
                </c:pt>
                <c:pt idx="5">
                  <c:v>1.6519999999999999</c:v>
                </c:pt>
                <c:pt idx="6">
                  <c:v>3.972</c:v>
                </c:pt>
                <c:pt idx="7">
                  <c:v>6.59</c:v>
                </c:pt>
                <c:pt idx="8">
                  <c:v>4.0439999999999996</c:v>
                </c:pt>
                <c:pt idx="9">
                  <c:v>4.8739999999999997</c:v>
                </c:pt>
                <c:pt idx="10">
                  <c:v>4.3940000000000001</c:v>
                </c:pt>
                <c:pt idx="11" formatCode="0.0_ ">
                  <c:v>3.052</c:v>
                </c:pt>
                <c:pt idx="12" formatCode="0.0_ ">
                  <c:v>1.96</c:v>
                </c:pt>
                <c:pt idx="13">
                  <c:v>1.7</c:v>
                </c:pt>
                <c:pt idx="14">
                  <c:v>2.843</c:v>
                </c:pt>
              </c:numCache>
            </c:numRef>
          </c:val>
          <c:smooth val="0"/>
        </c:ser>
        <c:ser>
          <c:idx val="4"/>
          <c:order val="4"/>
          <c:tx>
            <c:strRef>
              <c:f>'GDP成長率10-17'!$A$11</c:f>
              <c:strCache>
                <c:ptCount val="1"/>
                <c:pt idx="0">
                  <c:v>メキシコ</c:v>
                </c:pt>
              </c:strCache>
            </c:strRef>
          </c:tx>
          <c:marker>
            <c:symbol val="none"/>
          </c:marker>
          <c:cat>
            <c:strRef>
              <c:f>'GDP成長率10-17'!$B$6:$P$6</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2017（予測）</c:v>
                </c:pt>
                <c:pt idx="14">
                  <c:v>2018（予測）</c:v>
                </c:pt>
              </c:strCache>
            </c:strRef>
          </c:cat>
          <c:val>
            <c:numRef>
              <c:f>'GDP成長率10-17'!$B$11:$P$11</c:f>
              <c:numCache>
                <c:formatCode>General</c:formatCode>
                <c:ptCount val="15"/>
                <c:pt idx="0">
                  <c:v>4.2960000000000003</c:v>
                </c:pt>
                <c:pt idx="1">
                  <c:v>3.0329999999999999</c:v>
                </c:pt>
                <c:pt idx="2">
                  <c:v>5.0010000000000003</c:v>
                </c:pt>
                <c:pt idx="3">
                  <c:v>3.1480000000000001</c:v>
                </c:pt>
                <c:pt idx="4">
                  <c:v>1.4</c:v>
                </c:pt>
                <c:pt idx="5">
                  <c:v>-4.7</c:v>
                </c:pt>
                <c:pt idx="6">
                  <c:v>5.1100000000000003</c:v>
                </c:pt>
                <c:pt idx="7">
                  <c:v>4.0449999999999999</c:v>
                </c:pt>
                <c:pt idx="8">
                  <c:v>4.0179999999999998</c:v>
                </c:pt>
                <c:pt idx="9">
                  <c:v>1.36</c:v>
                </c:pt>
                <c:pt idx="10">
                  <c:v>2.27</c:v>
                </c:pt>
                <c:pt idx="11" formatCode="0.0_ ">
                  <c:v>2.65</c:v>
                </c:pt>
                <c:pt idx="12" formatCode="0.0_ ">
                  <c:v>2.286</c:v>
                </c:pt>
                <c:pt idx="13">
                  <c:v>2.145</c:v>
                </c:pt>
                <c:pt idx="14">
                  <c:v>1.8520000000000001</c:v>
                </c:pt>
              </c:numCache>
            </c:numRef>
          </c:val>
          <c:smooth val="0"/>
        </c:ser>
        <c:dLbls>
          <c:showLegendKey val="0"/>
          <c:showVal val="0"/>
          <c:showCatName val="0"/>
          <c:showSerName val="0"/>
          <c:showPercent val="0"/>
          <c:showBubbleSize val="0"/>
        </c:dLbls>
        <c:marker val="1"/>
        <c:smooth val="0"/>
        <c:axId val="27587712"/>
        <c:axId val="27589248"/>
      </c:lineChart>
      <c:catAx>
        <c:axId val="27587712"/>
        <c:scaling>
          <c:orientation val="minMax"/>
        </c:scaling>
        <c:delete val="0"/>
        <c:axPos val="b"/>
        <c:numFmt formatCode="General" sourceLinked="1"/>
        <c:majorTickMark val="out"/>
        <c:minorTickMark val="none"/>
        <c:tickLblPos val="nextTo"/>
        <c:crossAx val="27589248"/>
        <c:crosses val="autoZero"/>
        <c:auto val="1"/>
        <c:lblAlgn val="ctr"/>
        <c:lblOffset val="100"/>
        <c:noMultiLvlLbl val="0"/>
      </c:catAx>
      <c:valAx>
        <c:axId val="27589248"/>
        <c:scaling>
          <c:orientation val="minMax"/>
        </c:scaling>
        <c:delete val="0"/>
        <c:axPos val="l"/>
        <c:majorGridlines/>
        <c:numFmt formatCode="General" sourceLinked="1"/>
        <c:majorTickMark val="out"/>
        <c:minorTickMark val="none"/>
        <c:tickLblPos val="nextTo"/>
        <c:crossAx val="275877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4"/>
          <c:order val="0"/>
          <c:tx>
            <c:strRef>
              <c:f>'インフレ率（ペルーと中南米主要国との比較）10-17'!$A$9</c:f>
              <c:strCache>
                <c:ptCount val="1"/>
                <c:pt idx="0">
                  <c:v>ブラジル</c:v>
                </c:pt>
              </c:strCache>
            </c:strRef>
          </c:tx>
          <c:spPr>
            <a:ln w="31750">
              <a:solidFill>
                <a:schemeClr val="accent1"/>
              </a:solidFill>
            </a:ln>
          </c:spPr>
          <c:marker>
            <c:symbol val="none"/>
          </c:marker>
          <c:cat>
            <c:strRef>
              <c:f>'インフレ率（ペルーと中南米主要国との比較）10-17'!$B$4:$P$4</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2017（予測）</c:v>
                </c:pt>
                <c:pt idx="14">
                  <c:v>2018（予測）</c:v>
                </c:pt>
              </c:strCache>
            </c:strRef>
          </c:cat>
          <c:val>
            <c:numRef>
              <c:f>'インフレ率（ペルーと中南米主要国との比較）10-17'!$B$9:$P$9</c:f>
              <c:numCache>
                <c:formatCode>General</c:formatCode>
                <c:ptCount val="15"/>
                <c:pt idx="0">
                  <c:v>6.5979999999999999</c:v>
                </c:pt>
                <c:pt idx="1">
                  <c:v>6.87</c:v>
                </c:pt>
                <c:pt idx="2">
                  <c:v>4.1840000000000002</c:v>
                </c:pt>
                <c:pt idx="3">
                  <c:v>3.641</c:v>
                </c:pt>
                <c:pt idx="4">
                  <c:v>5.6779999999999999</c:v>
                </c:pt>
                <c:pt idx="5">
                  <c:v>4.8879999999999999</c:v>
                </c:pt>
                <c:pt idx="6">
                  <c:v>5.0389999999999997</c:v>
                </c:pt>
                <c:pt idx="7">
                  <c:v>6.6360000000000001</c:v>
                </c:pt>
                <c:pt idx="8">
                  <c:v>5.4039999999999999</c:v>
                </c:pt>
                <c:pt idx="9">
                  <c:v>6.2039999999999997</c:v>
                </c:pt>
                <c:pt idx="10">
                  <c:v>6.3289999999999997</c:v>
                </c:pt>
                <c:pt idx="11">
                  <c:v>9.0299999999999994</c:v>
                </c:pt>
                <c:pt idx="12">
                  <c:v>8.74</c:v>
                </c:pt>
                <c:pt idx="13">
                  <c:v>3.6589999999999998</c:v>
                </c:pt>
                <c:pt idx="14">
                  <c:v>4.04</c:v>
                </c:pt>
              </c:numCache>
            </c:numRef>
          </c:val>
          <c:smooth val="0"/>
        </c:ser>
        <c:ser>
          <c:idx val="3"/>
          <c:order val="1"/>
          <c:tx>
            <c:strRef>
              <c:f>'インフレ率（ペルーと中南米主要国との比較）10-17'!$A$7</c:f>
              <c:strCache>
                <c:ptCount val="1"/>
                <c:pt idx="0">
                  <c:v>チリ</c:v>
                </c:pt>
              </c:strCache>
            </c:strRef>
          </c:tx>
          <c:spPr>
            <a:ln w="31750">
              <a:solidFill>
                <a:schemeClr val="accent3"/>
              </a:solidFill>
            </a:ln>
          </c:spPr>
          <c:marker>
            <c:symbol val="none"/>
          </c:marker>
          <c:cat>
            <c:strRef>
              <c:f>'インフレ率（ペルーと中南米主要国との比較）10-17'!$B$4:$P$4</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2017（予測）</c:v>
                </c:pt>
                <c:pt idx="14">
                  <c:v>2018（予測）</c:v>
                </c:pt>
              </c:strCache>
            </c:strRef>
          </c:cat>
          <c:val>
            <c:numRef>
              <c:f>'インフレ率（ペルーと中南米主要国との比較）10-17'!$B$7:$P$7</c:f>
              <c:numCache>
                <c:formatCode>General</c:formatCode>
                <c:ptCount val="15"/>
                <c:pt idx="0">
                  <c:v>1.0529999999999999</c:v>
                </c:pt>
                <c:pt idx="1">
                  <c:v>3.0529999999999999</c:v>
                </c:pt>
                <c:pt idx="2">
                  <c:v>3.4020000000000001</c:v>
                </c:pt>
                <c:pt idx="3">
                  <c:v>4.4130000000000003</c:v>
                </c:pt>
                <c:pt idx="4">
                  <c:v>8.7230000000000008</c:v>
                </c:pt>
                <c:pt idx="5">
                  <c:v>1.498</c:v>
                </c:pt>
                <c:pt idx="6">
                  <c:v>1.4079999999999999</c:v>
                </c:pt>
                <c:pt idx="7">
                  <c:v>3.3340000000000001</c:v>
                </c:pt>
                <c:pt idx="8">
                  <c:v>2.9990000000000001</c:v>
                </c:pt>
                <c:pt idx="9">
                  <c:v>1.9219999999999999</c:v>
                </c:pt>
                <c:pt idx="10">
                  <c:v>4.3920000000000003</c:v>
                </c:pt>
                <c:pt idx="11">
                  <c:v>4.3490000000000002</c:v>
                </c:pt>
                <c:pt idx="12">
                  <c:v>3.79</c:v>
                </c:pt>
                <c:pt idx="13">
                  <c:v>2.2799999999999998</c:v>
                </c:pt>
                <c:pt idx="14">
                  <c:v>2.714</c:v>
                </c:pt>
              </c:numCache>
            </c:numRef>
          </c:val>
          <c:smooth val="0"/>
        </c:ser>
        <c:ser>
          <c:idx val="2"/>
          <c:order val="2"/>
          <c:tx>
            <c:strRef>
              <c:f>'インフレ率（ペルーと中南米主要国との比較）10-17'!$A$6</c:f>
              <c:strCache>
                <c:ptCount val="1"/>
                <c:pt idx="0">
                  <c:v>コロンビア</c:v>
                </c:pt>
              </c:strCache>
            </c:strRef>
          </c:tx>
          <c:spPr>
            <a:ln w="31750">
              <a:solidFill>
                <a:schemeClr val="accent4"/>
              </a:solidFill>
            </a:ln>
          </c:spPr>
          <c:marker>
            <c:symbol val="none"/>
          </c:marker>
          <c:cat>
            <c:strRef>
              <c:f>'インフレ率（ペルーと中南米主要国との比較）10-17'!$B$4:$P$4</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2017（予測）</c:v>
                </c:pt>
                <c:pt idx="14">
                  <c:v>2018（予測）</c:v>
                </c:pt>
              </c:strCache>
            </c:strRef>
          </c:cat>
          <c:val>
            <c:numRef>
              <c:f>'インフレ率（ペルーと中南米主要国との比較）10-17'!$B$6:$P$6</c:f>
              <c:numCache>
                <c:formatCode>General</c:formatCode>
                <c:ptCount val="15"/>
                <c:pt idx="0">
                  <c:v>5.9039999999999999</c:v>
                </c:pt>
                <c:pt idx="1">
                  <c:v>5.0510000000000002</c:v>
                </c:pt>
                <c:pt idx="2">
                  <c:v>4.2930000000000001</c:v>
                </c:pt>
                <c:pt idx="3">
                  <c:v>5.5439999999999996</c:v>
                </c:pt>
                <c:pt idx="4">
                  <c:v>6.9969999999999999</c:v>
                </c:pt>
                <c:pt idx="5">
                  <c:v>4.2030000000000003</c:v>
                </c:pt>
                <c:pt idx="6">
                  <c:v>2.2719999999999998</c:v>
                </c:pt>
                <c:pt idx="7">
                  <c:v>3.415</c:v>
                </c:pt>
                <c:pt idx="8">
                  <c:v>3.169</c:v>
                </c:pt>
                <c:pt idx="9">
                  <c:v>2.0169999999999999</c:v>
                </c:pt>
                <c:pt idx="10">
                  <c:v>2.899</c:v>
                </c:pt>
                <c:pt idx="11">
                  <c:v>4.99</c:v>
                </c:pt>
                <c:pt idx="12">
                  <c:v>7.5129999999999999</c:v>
                </c:pt>
                <c:pt idx="13">
                  <c:v>4.3259999999999996</c:v>
                </c:pt>
                <c:pt idx="14">
                  <c:v>3.2930000000000001</c:v>
                </c:pt>
              </c:numCache>
            </c:numRef>
          </c:val>
          <c:smooth val="0"/>
        </c:ser>
        <c:ser>
          <c:idx val="1"/>
          <c:order val="3"/>
          <c:tx>
            <c:strRef>
              <c:f>'インフレ率（ペルーと中南米主要国との比較）10-17'!$A$5</c:f>
              <c:strCache>
                <c:ptCount val="1"/>
                <c:pt idx="0">
                  <c:v>メキシコ</c:v>
                </c:pt>
              </c:strCache>
            </c:strRef>
          </c:tx>
          <c:spPr>
            <a:ln w="31750">
              <a:solidFill>
                <a:srgbClr val="FFC000"/>
              </a:solidFill>
            </a:ln>
          </c:spPr>
          <c:marker>
            <c:symbol val="none"/>
          </c:marker>
          <c:cat>
            <c:strRef>
              <c:f>'インフレ率（ペルーと中南米主要国との比較）10-17'!$B$4:$P$4</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2017（予測）</c:v>
                </c:pt>
                <c:pt idx="14">
                  <c:v>2018（予測）</c:v>
                </c:pt>
              </c:strCache>
            </c:strRef>
          </c:cat>
          <c:val>
            <c:numRef>
              <c:f>'インフレ率（ペルーと中南米主要国との比較）10-17'!$B$5:$P$5</c:f>
              <c:numCache>
                <c:formatCode>General</c:formatCode>
                <c:ptCount val="15"/>
                <c:pt idx="0">
                  <c:v>4.694</c:v>
                </c:pt>
                <c:pt idx="1">
                  <c:v>3.99</c:v>
                </c:pt>
                <c:pt idx="2">
                  <c:v>3.633</c:v>
                </c:pt>
                <c:pt idx="3">
                  <c:v>3.9689999999999999</c:v>
                </c:pt>
                <c:pt idx="4">
                  <c:v>5.13</c:v>
                </c:pt>
                <c:pt idx="5">
                  <c:v>5.2960000000000003</c:v>
                </c:pt>
                <c:pt idx="6">
                  <c:v>4.1550000000000002</c:v>
                </c:pt>
                <c:pt idx="7">
                  <c:v>3.4039999999999999</c:v>
                </c:pt>
                <c:pt idx="8">
                  <c:v>4.1100000000000003</c:v>
                </c:pt>
                <c:pt idx="9">
                  <c:v>3.802</c:v>
                </c:pt>
                <c:pt idx="10">
                  <c:v>4.0190000000000001</c:v>
                </c:pt>
                <c:pt idx="11">
                  <c:v>2.72</c:v>
                </c:pt>
                <c:pt idx="12">
                  <c:v>2.823</c:v>
                </c:pt>
                <c:pt idx="13">
                  <c:v>5.851</c:v>
                </c:pt>
                <c:pt idx="14">
                  <c:v>3.7589999999999999</c:v>
                </c:pt>
              </c:numCache>
            </c:numRef>
          </c:val>
          <c:smooth val="0"/>
        </c:ser>
        <c:ser>
          <c:idx val="0"/>
          <c:order val="4"/>
          <c:tx>
            <c:strRef>
              <c:f>'インフレ率（ペルーと中南米主要国との比較）10-17'!$A$8</c:f>
              <c:strCache>
                <c:ptCount val="1"/>
                <c:pt idx="0">
                  <c:v>ペルー</c:v>
                </c:pt>
              </c:strCache>
            </c:strRef>
          </c:tx>
          <c:spPr>
            <a:ln w="50800">
              <a:solidFill>
                <a:srgbClr val="FF0000"/>
              </a:solidFill>
            </a:ln>
          </c:spPr>
          <c:marker>
            <c:symbol val="none"/>
          </c:marker>
          <c:cat>
            <c:strRef>
              <c:f>'インフレ率（ペルーと中南米主要国との比較）10-17'!$B$4:$P$4</c:f>
              <c:strCach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2017（予測）</c:v>
                </c:pt>
                <c:pt idx="14">
                  <c:v>2018（予測）</c:v>
                </c:pt>
              </c:strCache>
            </c:strRef>
          </c:cat>
          <c:val>
            <c:numRef>
              <c:f>'インフレ率（ペルーと中南米主要国との比較）10-17'!$B$8:$P$8</c:f>
              <c:numCache>
                <c:formatCode>General</c:formatCode>
                <c:ptCount val="15"/>
                <c:pt idx="0">
                  <c:v>3.6619999999999999</c:v>
                </c:pt>
                <c:pt idx="1">
                  <c:v>1.6180000000000001</c:v>
                </c:pt>
                <c:pt idx="2">
                  <c:v>2.0009999999999999</c:v>
                </c:pt>
                <c:pt idx="3">
                  <c:v>1.7789999999999999</c:v>
                </c:pt>
                <c:pt idx="4">
                  <c:v>5.7880000000000003</c:v>
                </c:pt>
                <c:pt idx="5">
                  <c:v>2.9350000000000001</c:v>
                </c:pt>
                <c:pt idx="6">
                  <c:v>1.53</c:v>
                </c:pt>
                <c:pt idx="7">
                  <c:v>3.37</c:v>
                </c:pt>
                <c:pt idx="8">
                  <c:v>3.6549999999999998</c:v>
                </c:pt>
                <c:pt idx="9">
                  <c:v>2.806</c:v>
                </c:pt>
                <c:pt idx="10">
                  <c:v>3.246</c:v>
                </c:pt>
                <c:pt idx="11">
                  <c:v>3.548</c:v>
                </c:pt>
                <c:pt idx="12">
                  <c:v>3.593</c:v>
                </c:pt>
                <c:pt idx="13">
                  <c:v>3.1579999999999999</c:v>
                </c:pt>
                <c:pt idx="14">
                  <c:v>2.294</c:v>
                </c:pt>
              </c:numCache>
            </c:numRef>
          </c:val>
          <c:smooth val="0"/>
        </c:ser>
        <c:dLbls>
          <c:showLegendKey val="0"/>
          <c:showVal val="0"/>
          <c:showCatName val="0"/>
          <c:showSerName val="0"/>
          <c:showPercent val="0"/>
          <c:showBubbleSize val="0"/>
        </c:dLbls>
        <c:marker val="1"/>
        <c:smooth val="0"/>
        <c:axId val="149775488"/>
        <c:axId val="149777024"/>
      </c:lineChart>
      <c:catAx>
        <c:axId val="149775488"/>
        <c:scaling>
          <c:orientation val="minMax"/>
        </c:scaling>
        <c:delete val="0"/>
        <c:axPos val="b"/>
        <c:numFmt formatCode="General" sourceLinked="1"/>
        <c:majorTickMark val="out"/>
        <c:minorTickMark val="none"/>
        <c:tickLblPos val="nextTo"/>
        <c:txPr>
          <a:bodyPr/>
          <a:lstStyle/>
          <a:p>
            <a:pPr>
              <a:defRPr sz="1050"/>
            </a:pPr>
            <a:endParaRPr lang="ja-JP"/>
          </a:p>
        </c:txPr>
        <c:crossAx val="149777024"/>
        <c:crosses val="autoZero"/>
        <c:auto val="1"/>
        <c:lblAlgn val="ctr"/>
        <c:lblOffset val="100"/>
        <c:noMultiLvlLbl val="0"/>
      </c:catAx>
      <c:valAx>
        <c:axId val="149777024"/>
        <c:scaling>
          <c:orientation val="minMax"/>
          <c:min val="0"/>
        </c:scaling>
        <c:delete val="0"/>
        <c:axPos val="l"/>
        <c:majorGridlines/>
        <c:numFmt formatCode="General" sourceLinked="1"/>
        <c:majorTickMark val="out"/>
        <c:minorTickMark val="none"/>
        <c:tickLblPos val="nextTo"/>
        <c:txPr>
          <a:bodyPr/>
          <a:lstStyle/>
          <a:p>
            <a:pPr>
              <a:defRPr sz="1200"/>
            </a:pPr>
            <a:endParaRPr lang="ja-JP"/>
          </a:p>
        </c:txPr>
        <c:crossAx val="14977548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'18 (2)'!$AO$34</c:f>
              <c:strCache>
                <c:ptCount val="1"/>
                <c:pt idx="0">
                  <c:v>歳入</c:v>
                </c:pt>
              </c:strCache>
            </c:strRef>
          </c:tx>
          <c:spPr>
            <a:solidFill>
              <a:srgbClr val="00B0F0"/>
            </a:solidFill>
          </c:spPr>
          <c:invertIfNegative val="0"/>
          <c:dLbls>
            <c:dLbl>
              <c:idx val="0"/>
              <c:layout>
                <c:manualLayout>
                  <c:x val="0"/>
                  <c:y val="-1.0836776178547407E-2"/>
                </c:manualLayout>
              </c:layout>
              <c:showLegendKey val="0"/>
              <c:showVal val="1"/>
              <c:showCatName val="0"/>
              <c:showSerName val="0"/>
              <c:showPercent val="0"/>
              <c:showBubbleSize val="0"/>
            </c:dLbl>
            <c:dLbl>
              <c:idx val="4"/>
              <c:layout>
                <c:manualLayout>
                  <c:x val="-1.4347202295552367E-2"/>
                  <c:y val="-8.15217391304347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'18 (2)'!$AP$33:$BA$33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'18 (2)'!$AP$34:$BA$34</c:f>
              <c:numCache>
                <c:formatCode>#,##0</c:formatCode>
                <c:ptCount val="12"/>
                <c:pt idx="0">
                  <c:v>41029.360354800956</c:v>
                </c:pt>
                <c:pt idx="1">
                  <c:v>53047.566060610188</c:v>
                </c:pt>
                <c:pt idx="2">
                  <c:v>60794.941708892322</c:v>
                </c:pt>
                <c:pt idx="3">
                  <c:v>68038.693798636727</c:v>
                </c:pt>
                <c:pt idx="4">
                  <c:v>60895.411813967701</c:v>
                </c:pt>
                <c:pt idx="5">
                  <c:v>74726.391912802967</c:v>
                </c:pt>
                <c:pt idx="6">
                  <c:v>88225.443076544674</c:v>
                </c:pt>
                <c:pt idx="7">
                  <c:v>97287.033021029551</c:v>
                </c:pt>
                <c:pt idx="8">
                  <c:v>103202.92513084787</c:v>
                </c:pt>
                <c:pt idx="9">
                  <c:v>109172.20467830852</c:v>
                </c:pt>
                <c:pt idx="10">
                  <c:v>101581.62242936299</c:v>
                </c:pt>
                <c:pt idx="11">
                  <c:v>100192.54848321571</c:v>
                </c:pt>
              </c:numCache>
            </c:numRef>
          </c:val>
        </c:ser>
        <c:ser>
          <c:idx val="1"/>
          <c:order val="1"/>
          <c:tx>
            <c:strRef>
              <c:f>'18 (2)'!$AO$35</c:f>
              <c:strCache>
                <c:ptCount val="1"/>
                <c:pt idx="0">
                  <c:v>歳出</c:v>
                </c:pt>
              </c:strCache>
            </c:strRef>
          </c:tx>
          <c:spPr>
            <a:solidFill>
              <a:srgbClr val="FF0000"/>
            </a:solidFill>
          </c:spPr>
          <c:invertIfNegative val="0"/>
          <c:dLbls>
            <c:dLbl>
              <c:idx val="0"/>
              <c:layout>
                <c:manualLayout>
                  <c:x val="1.8651362984218076E-2"/>
                  <c:y val="5.4830247660866928E-3"/>
                </c:manualLayout>
              </c:layout>
              <c:showLegendKey val="0"/>
              <c:showVal val="1"/>
              <c:showCatName val="0"/>
              <c:showSerName val="0"/>
              <c:showPercent val="0"/>
              <c:showBubbleSize val="0"/>
            </c:dLbl>
            <c:dLbl>
              <c:idx val="1"/>
              <c:layout>
                <c:manualLayout>
                  <c:x val="1.4347202295552367E-2"/>
                  <c:y val="0"/>
                </c:manualLayout>
              </c:layout>
              <c:showLegendKey val="0"/>
              <c:showVal val="1"/>
              <c:showCatName val="0"/>
              <c:showSerName val="0"/>
              <c:showPercent val="0"/>
              <c:showBubbleSize val="0"/>
            </c:dLbl>
            <c:dLbl>
              <c:idx val="2"/>
              <c:layout>
                <c:manualLayout>
                  <c:x val="1.1477761836441894E-2"/>
                  <c:y val="-4.9818265074860841E-17"/>
                </c:manualLayout>
              </c:layout>
              <c:showLegendKey val="0"/>
              <c:showVal val="1"/>
              <c:showCatName val="0"/>
              <c:showSerName val="0"/>
              <c:showPercent val="0"/>
              <c:showBubbleSize val="0"/>
            </c:dLbl>
            <c:dLbl>
              <c:idx val="3"/>
              <c:layout>
                <c:manualLayout>
                  <c:x val="1.1477761836441894E-2"/>
                  <c:y val="1.358695652173913E-2"/>
                </c:manualLayout>
              </c:layout>
              <c:showLegendKey val="0"/>
              <c:showVal val="1"/>
              <c:showCatName val="0"/>
              <c:showSerName val="0"/>
              <c:showPercent val="0"/>
              <c:showBubbleSize val="0"/>
            </c:dLbl>
            <c:dLbl>
              <c:idx val="4"/>
              <c:layout>
                <c:manualLayout>
                  <c:x val="1.4347202295552419E-2"/>
                  <c:y val="8.1194758840132161E-3"/>
                </c:manualLayout>
              </c:layout>
              <c:showLegendKey val="0"/>
              <c:showVal val="1"/>
              <c:showCatName val="0"/>
              <c:showSerName val="0"/>
              <c:showPercent val="0"/>
              <c:showBubbleSize val="0"/>
            </c:dLbl>
            <c:dLbl>
              <c:idx val="5"/>
              <c:layout>
                <c:manualLayout>
                  <c:x val="1.2912482065997131E-2"/>
                  <c:y val="0"/>
                </c:manualLayout>
              </c:layout>
              <c:showLegendKey val="0"/>
              <c:showVal val="1"/>
              <c:showCatName val="0"/>
              <c:showSerName val="0"/>
              <c:showPercent val="0"/>
              <c:showBubbleSize val="0"/>
            </c:dLbl>
            <c:dLbl>
              <c:idx val="6"/>
              <c:layout>
                <c:manualLayout>
                  <c:x val="1.5781922525107604E-2"/>
                  <c:y val="-2.717391304347826E-3"/>
                </c:manualLayout>
              </c:layout>
              <c:showLegendKey val="0"/>
              <c:showVal val="1"/>
              <c:showCatName val="0"/>
              <c:showSerName val="0"/>
              <c:showPercent val="0"/>
              <c:showBubbleSize val="0"/>
            </c:dLbl>
            <c:dLbl>
              <c:idx val="7"/>
              <c:layout>
                <c:manualLayout>
                  <c:x val="1.4347202295552367E-2"/>
                  <c:y val="5.4348139114341002E-3"/>
                </c:manualLayout>
              </c:layout>
              <c:showLegendKey val="0"/>
              <c:showVal val="1"/>
              <c:showCatName val="0"/>
              <c:showSerName val="0"/>
              <c:showPercent val="0"/>
              <c:showBubbleSize val="0"/>
            </c:dLbl>
            <c:dLbl>
              <c:idx val="8"/>
              <c:layout>
                <c:manualLayout>
                  <c:x val="1.721664275466284E-2"/>
                  <c:y val="8.152173913043478E-3"/>
                </c:manualLayout>
              </c:layout>
              <c:showLegendKey val="0"/>
              <c:showVal val="1"/>
              <c:showCatName val="0"/>
              <c:showSerName val="0"/>
              <c:showPercent val="0"/>
              <c:showBubbleSize val="0"/>
            </c:dLbl>
            <c:dLbl>
              <c:idx val="9"/>
              <c:layout>
                <c:manualLayout>
                  <c:x val="2.1520690473231737E-2"/>
                  <c:y val="1.084488242844474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'18 (2)'!$AP$33:$BA$33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'18 (2)'!$AP$35:$BA$35</c:f>
              <c:numCache>
                <c:formatCode>#,##0</c:formatCode>
                <c:ptCount val="12"/>
                <c:pt idx="0">
                  <c:v>38445.791853743969</c:v>
                </c:pt>
                <c:pt idx="1">
                  <c:v>43327.950728576863</c:v>
                </c:pt>
                <c:pt idx="2">
                  <c:v>50337.855666335628</c:v>
                </c:pt>
                <c:pt idx="3">
                  <c:v>55419.897965705008</c:v>
                </c:pt>
                <c:pt idx="4">
                  <c:v>62005.868402638996</c:v>
                </c:pt>
                <c:pt idx="5">
                  <c:v>70254.196655039748</c:v>
                </c:pt>
                <c:pt idx="6">
                  <c:v>78727.661275737366</c:v>
                </c:pt>
                <c:pt idx="7">
                  <c:v>85658.301373148541</c:v>
                </c:pt>
                <c:pt idx="8">
                  <c:v>95764.486758833664</c:v>
                </c:pt>
                <c:pt idx="9">
                  <c:v>107031.97628455354</c:v>
                </c:pt>
                <c:pt idx="10">
                  <c:v>114351.96461373597</c:v>
                </c:pt>
                <c:pt idx="11">
                  <c:v>111732.55415166676</c:v>
                </c:pt>
              </c:numCache>
            </c:numRef>
          </c:val>
        </c:ser>
        <c:ser>
          <c:idx val="2"/>
          <c:order val="2"/>
          <c:tx>
            <c:strRef>
              <c:f>'18 (2)'!$AO$36</c:f>
              <c:strCache>
                <c:ptCount val="1"/>
                <c:pt idx="0">
                  <c:v>プライマリーバランス</c:v>
                </c:pt>
              </c:strCache>
            </c:strRef>
          </c:tx>
          <c:spPr>
            <a:solidFill>
              <a:srgbClr val="00B050"/>
            </a:solidFill>
          </c:spPr>
          <c:invertIfNegative val="0"/>
          <c:dLbls>
            <c:dLbl>
              <c:idx val="0"/>
              <c:layout>
                <c:manualLayout>
                  <c:x val="8.60832137733142E-3"/>
                  <c:y val="0"/>
                </c:manualLayout>
              </c:layout>
              <c:showLegendKey val="0"/>
              <c:showVal val="1"/>
              <c:showCatName val="0"/>
              <c:showSerName val="0"/>
              <c:showPercent val="0"/>
              <c:showBubbleSize val="0"/>
            </c:dLbl>
            <c:dLbl>
              <c:idx val="1"/>
              <c:layout>
                <c:manualLayout>
                  <c:x val="1.5781922525107631E-2"/>
                  <c:y val="0"/>
                </c:manualLayout>
              </c:layout>
              <c:showLegendKey val="0"/>
              <c:showVal val="1"/>
              <c:showCatName val="0"/>
              <c:showSerName val="0"/>
              <c:showPercent val="0"/>
              <c:showBubbleSize val="0"/>
            </c:dLbl>
            <c:dLbl>
              <c:idx val="2"/>
              <c:layout>
                <c:manualLayout>
                  <c:x val="1.721664275466284E-2"/>
                  <c:y val="8.1275821339105558E-3"/>
                </c:manualLayout>
              </c:layout>
              <c:showLegendKey val="0"/>
              <c:showVal val="1"/>
              <c:showCatName val="0"/>
              <c:showSerName val="0"/>
              <c:showPercent val="0"/>
              <c:showBubbleSize val="0"/>
            </c:dLbl>
            <c:dLbl>
              <c:idx val="3"/>
              <c:layout>
                <c:manualLayout>
                  <c:x val="1.2912482065997131E-2"/>
                  <c:y val="8.2814698119443222E-3"/>
                </c:manualLayout>
              </c:layout>
              <c:showLegendKey val="0"/>
              <c:showVal val="1"/>
              <c:showCatName val="0"/>
              <c:showSerName val="0"/>
              <c:showPercent val="0"/>
              <c:showBubbleSize val="0"/>
            </c:dLbl>
            <c:dLbl>
              <c:idx val="4"/>
              <c:layout>
                <c:manualLayout>
                  <c:x val="8.60832137733142E-3"/>
                  <c:y val="7.3499508213647105E-2"/>
                </c:manualLayout>
              </c:layout>
              <c:showLegendKey val="0"/>
              <c:showVal val="1"/>
              <c:showCatName val="0"/>
              <c:showSerName val="0"/>
              <c:showPercent val="0"/>
              <c:showBubbleSize val="0"/>
            </c:dLbl>
            <c:dLbl>
              <c:idx val="5"/>
              <c:layout>
                <c:manualLayout>
                  <c:x val="1.4347202295552367E-2"/>
                  <c:y val="2.7603914124095168E-3"/>
                </c:manualLayout>
              </c:layout>
              <c:showLegendKey val="0"/>
              <c:showVal val="1"/>
              <c:showCatName val="0"/>
              <c:showSerName val="0"/>
              <c:showPercent val="0"/>
              <c:showBubbleSize val="0"/>
            </c:dLbl>
            <c:dLbl>
              <c:idx val="6"/>
              <c:layout>
                <c:manualLayout>
                  <c:x val="8.60832137733142E-3"/>
                  <c:y val="-2.1736413383109721E-7"/>
                </c:manualLayout>
              </c:layout>
              <c:showLegendKey val="0"/>
              <c:showVal val="1"/>
              <c:showCatName val="0"/>
              <c:showSerName val="0"/>
              <c:showPercent val="0"/>
              <c:showBubbleSize val="0"/>
            </c:dLbl>
            <c:dLbl>
              <c:idx val="7"/>
              <c:layout>
                <c:manualLayout>
                  <c:x val="1.4347202295552367E-2"/>
                  <c:y val="-8.1062498972392763E-6"/>
                </c:manualLayout>
              </c:layout>
              <c:showLegendKey val="0"/>
              <c:showVal val="1"/>
              <c:showCatName val="0"/>
              <c:showSerName val="0"/>
              <c:showPercent val="0"/>
              <c:showBubbleSize val="0"/>
            </c:dLbl>
            <c:dLbl>
              <c:idx val="8"/>
              <c:layout>
                <c:manualLayout>
                  <c:x val="1.0043041606886656E-2"/>
                  <c:y val="-9.9636530149721682E-17"/>
                </c:manualLayout>
              </c:layout>
              <c:showLegendKey val="0"/>
              <c:showVal val="1"/>
              <c:showCatName val="0"/>
              <c:showSerName val="0"/>
              <c:showPercent val="0"/>
              <c:showBubbleSize val="0"/>
            </c:dLbl>
            <c:dLbl>
              <c:idx val="9"/>
              <c:layout>
                <c:manualLayout>
                  <c:x val="1.5781922525107604E-2"/>
                  <c:y val="-5.434782608695652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'18 (2)'!$AP$33:$BA$33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'18 (2)'!$AP$36:$BA$36</c:f>
              <c:numCache>
                <c:formatCode>#,##0</c:formatCode>
                <c:ptCount val="12"/>
                <c:pt idx="0">
                  <c:v>2969.9365928157954</c:v>
                </c:pt>
                <c:pt idx="1">
                  <c:v>10080.41494363693</c:v>
                </c:pt>
                <c:pt idx="2">
                  <c:v>10842.072539419796</c:v>
                </c:pt>
                <c:pt idx="3">
                  <c:v>13012.722795095209</c:v>
                </c:pt>
                <c:pt idx="4">
                  <c:v>-666.80111194629399</c:v>
                </c:pt>
                <c:pt idx="5">
                  <c:v>5252.9972251532108</c:v>
                </c:pt>
                <c:pt idx="6">
                  <c:v>9792.8941867373142</c:v>
                </c:pt>
                <c:pt idx="7">
                  <c:v>11972.955433791005</c:v>
                </c:pt>
                <c:pt idx="8">
                  <c:v>8340.1242596234824</c:v>
                </c:pt>
                <c:pt idx="9">
                  <c:v>2900.840724165485</c:v>
                </c:pt>
                <c:pt idx="10">
                  <c:v>-12131.35910878745</c:v>
                </c:pt>
                <c:pt idx="11">
                  <c:v>-10625.335954939968</c:v>
                </c:pt>
              </c:numCache>
            </c:numRef>
          </c:val>
        </c:ser>
        <c:dLbls>
          <c:showLegendKey val="0"/>
          <c:showVal val="0"/>
          <c:showCatName val="0"/>
          <c:showSerName val="0"/>
          <c:showPercent val="0"/>
          <c:showBubbleSize val="0"/>
        </c:dLbls>
        <c:gapWidth val="131"/>
        <c:overlap val="-1"/>
        <c:axId val="126254080"/>
        <c:axId val="126259968"/>
      </c:barChart>
      <c:catAx>
        <c:axId val="126254080"/>
        <c:scaling>
          <c:orientation val="minMax"/>
        </c:scaling>
        <c:delete val="0"/>
        <c:axPos val="b"/>
        <c:numFmt formatCode="General" sourceLinked="1"/>
        <c:majorTickMark val="none"/>
        <c:minorTickMark val="none"/>
        <c:tickLblPos val="nextTo"/>
        <c:crossAx val="126259968"/>
        <c:crosses val="autoZero"/>
        <c:auto val="1"/>
        <c:lblAlgn val="ctr"/>
        <c:lblOffset val="100"/>
        <c:noMultiLvlLbl val="0"/>
      </c:catAx>
      <c:valAx>
        <c:axId val="126259968"/>
        <c:scaling>
          <c:orientation val="minMax"/>
          <c:min val="-15000"/>
        </c:scaling>
        <c:delete val="0"/>
        <c:axPos val="l"/>
        <c:majorGridlines/>
        <c:numFmt formatCode="#,##0" sourceLinked="1"/>
        <c:majorTickMark val="none"/>
        <c:minorTickMark val="none"/>
        <c:tickLblPos val="nextTo"/>
        <c:crossAx val="1262540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NC_099!$HW$6</c:f>
              <c:strCache>
                <c:ptCount val="1"/>
                <c:pt idx="0">
                  <c:v>外貨準備高</c:v>
                </c:pt>
              </c:strCache>
            </c:strRef>
          </c:tx>
          <c:spPr>
            <a:solidFill>
              <a:srgbClr val="00B0F0"/>
            </a:solidFill>
          </c:spPr>
          <c:invertIfNegative val="0"/>
          <c:dLbls>
            <c:dLbl>
              <c:idx val="4"/>
              <c:layout>
                <c:manualLayout>
                  <c:x val="-2.7840015923612255E-3"/>
                  <c:y val="8.7276025894178384E-3"/>
                </c:manualLayout>
              </c:layout>
              <c:showLegendKey val="0"/>
              <c:showVal val="1"/>
              <c:showCatName val="0"/>
              <c:showSerName val="0"/>
              <c:showPercent val="0"/>
              <c:showBubbleSize val="0"/>
            </c:dLbl>
            <c:dLbl>
              <c:idx val="5"/>
              <c:layout>
                <c:manualLayout>
                  <c:x val="-9.7440055732642902E-3"/>
                  <c:y val="-1.7455205178835625E-2"/>
                </c:manualLayout>
              </c:layout>
              <c:showLegendKey val="0"/>
              <c:showVal val="1"/>
              <c:showCatName val="0"/>
              <c:showSerName val="0"/>
              <c:showPercent val="0"/>
              <c:showBubbleSize val="0"/>
            </c:dLbl>
            <c:dLbl>
              <c:idx val="6"/>
              <c:layout>
                <c:manualLayout>
                  <c:x val="-2.7840015923612255E-3"/>
                  <c:y val="-1.7455205178835677E-2"/>
                </c:manualLayout>
              </c:layout>
              <c:showLegendKey val="0"/>
              <c:showVal val="1"/>
              <c:showCatName val="0"/>
              <c:showSerName val="0"/>
              <c:showPercent val="0"/>
              <c:showBubbleSize val="0"/>
            </c:dLbl>
            <c:txPr>
              <a:bodyPr/>
              <a:lstStyle/>
              <a:p>
                <a:pPr>
                  <a:defRPr sz="1100" baseline="0"/>
                </a:pPr>
                <a:endParaRPr lang="ja-JP"/>
              </a:p>
            </c:txPr>
            <c:showLegendKey val="0"/>
            <c:showVal val="1"/>
            <c:showCatName val="0"/>
            <c:showSerName val="0"/>
            <c:showPercent val="0"/>
            <c:showBubbleSize val="0"/>
            <c:showLeaderLines val="0"/>
          </c:dLbls>
          <c:cat>
            <c:numRef>
              <c:f>NC_099!$HX$5:$II$5</c:f>
              <c:numCache>
                <c:formatCode>#\ ###\ ##0_ ;\-#\ ###\ ##0\ </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NC_099!$HX$6:$II$6</c:f>
              <c:numCache>
                <c:formatCode>#\ ###\ ##0_ ;\-#\ ###\ ##0\ </c:formatCode>
                <c:ptCount val="12"/>
                <c:pt idx="0">
                  <c:v>14119.627049999999</c:v>
                </c:pt>
                <c:pt idx="1">
                  <c:v>17329.211187500001</c:v>
                </c:pt>
                <c:pt idx="2">
                  <c:v>27720.200566667001</c:v>
                </c:pt>
                <c:pt idx="3">
                  <c:v>31232.577197451999</c:v>
                </c:pt>
                <c:pt idx="4">
                  <c:v>33175.346055362999</c:v>
                </c:pt>
                <c:pt idx="5">
                  <c:v>44150.355907473</c:v>
                </c:pt>
                <c:pt idx="6">
                  <c:v>48858.633037036998</c:v>
                </c:pt>
                <c:pt idx="7">
                  <c:v>64048.837570000003</c:v>
                </c:pt>
                <c:pt idx="8">
                  <c:v>65710.28873</c:v>
                </c:pt>
                <c:pt idx="9">
                  <c:v>62352.74134</c:v>
                </c:pt>
                <c:pt idx="10">
                  <c:v>61536.964549999997</c:v>
                </c:pt>
                <c:pt idx="11">
                  <c:v>61745.966840000001</c:v>
                </c:pt>
              </c:numCache>
            </c:numRef>
          </c:val>
        </c:ser>
        <c:ser>
          <c:idx val="1"/>
          <c:order val="1"/>
          <c:tx>
            <c:strRef>
              <c:f>NC_099!$HW$7</c:f>
              <c:strCache>
                <c:ptCount val="1"/>
                <c:pt idx="0">
                  <c:v>対外債務</c:v>
                </c:pt>
              </c:strCache>
            </c:strRef>
          </c:tx>
          <c:spPr>
            <a:solidFill>
              <a:srgbClr val="FF0000"/>
            </a:solidFill>
          </c:spPr>
          <c:invertIfNegative val="0"/>
          <c:dLbls>
            <c:dLbl>
              <c:idx val="4"/>
              <c:layout>
                <c:manualLayout>
                  <c:x val="9.7440055732643405E-3"/>
                  <c:y val="-1.7455205178835677E-2"/>
                </c:manualLayout>
              </c:layout>
              <c:showLegendKey val="0"/>
              <c:showVal val="1"/>
              <c:showCatName val="0"/>
              <c:showSerName val="0"/>
              <c:showPercent val="0"/>
              <c:showBubbleSize val="0"/>
            </c:dLbl>
            <c:dLbl>
              <c:idx val="5"/>
              <c:layout>
                <c:manualLayout>
                  <c:x val="5.5680031847224511E-3"/>
                  <c:y val="5.8184017262785598E-3"/>
                </c:manualLayout>
              </c:layout>
              <c:showLegendKey val="0"/>
              <c:showVal val="1"/>
              <c:showCatName val="0"/>
              <c:showSerName val="0"/>
              <c:showPercent val="0"/>
              <c:showBubbleSize val="0"/>
            </c:dLbl>
            <c:dLbl>
              <c:idx val="6"/>
              <c:layout>
                <c:manualLayout>
                  <c:x val="9.7440055732642902E-3"/>
                  <c:y val="5.8184017262785598E-3"/>
                </c:manualLayout>
              </c:layout>
              <c:showLegendKey val="0"/>
              <c:showVal val="1"/>
              <c:showCatName val="0"/>
              <c:showSerName val="0"/>
              <c:showPercent val="0"/>
              <c:showBubbleSize val="0"/>
            </c:dLbl>
            <c:dLbl>
              <c:idx val="9"/>
              <c:layout>
                <c:manualLayout>
                  <c:x val="5.5680031847223496E-3"/>
                  <c:y val="-2.6182807768253519E-2"/>
                </c:manualLayout>
              </c:layout>
              <c:showLegendKey val="0"/>
              <c:showVal val="1"/>
              <c:showCatName val="0"/>
              <c:showSerName val="0"/>
              <c:showPercent val="0"/>
              <c:showBubbleSize val="0"/>
            </c:dLbl>
            <c:txPr>
              <a:bodyPr/>
              <a:lstStyle/>
              <a:p>
                <a:pPr>
                  <a:defRPr sz="1100" baseline="0"/>
                </a:pPr>
                <a:endParaRPr lang="ja-JP"/>
              </a:p>
            </c:txPr>
            <c:showLegendKey val="0"/>
            <c:showVal val="1"/>
            <c:showCatName val="0"/>
            <c:showSerName val="0"/>
            <c:showPercent val="0"/>
            <c:showBubbleSize val="0"/>
            <c:showLeaderLines val="0"/>
          </c:dLbls>
          <c:cat>
            <c:numRef>
              <c:f>NC_099!$HX$5:$II$5</c:f>
              <c:numCache>
                <c:formatCode>#\ ###\ ##0_ ;\-#\ ###\ ##0\ </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NC_099!$HX$7:$II$7</c:f>
              <c:numCache>
                <c:formatCode>#\ ###\ ##0_ ;\-#\ ###\ ##0\ </c:formatCode>
                <c:ptCount val="12"/>
                <c:pt idx="0">
                  <c:v>28342.316960206317</c:v>
                </c:pt>
                <c:pt idx="1">
                  <c:v>28386.900850223403</c:v>
                </c:pt>
                <c:pt idx="2">
                  <c:v>33238.963147983748</c:v>
                </c:pt>
                <c:pt idx="3">
                  <c:v>34997.136356445684</c:v>
                </c:pt>
                <c:pt idx="4">
                  <c:v>35157.344615141759</c:v>
                </c:pt>
                <c:pt idx="5">
                  <c:v>43673.500183659919</c:v>
                </c:pt>
                <c:pt idx="6">
                  <c:v>48090.012595033681</c:v>
                </c:pt>
                <c:pt idx="7">
                  <c:v>59413.649710791084</c:v>
                </c:pt>
                <c:pt idx="8">
                  <c:v>60583.254315289378</c:v>
                </c:pt>
                <c:pt idx="9">
                  <c:v>69215.01541335322</c:v>
                </c:pt>
                <c:pt idx="10">
                  <c:v>73273.815085331211</c:v>
                </c:pt>
                <c:pt idx="11">
                  <c:v>74651.228351243713</c:v>
                </c:pt>
              </c:numCache>
            </c:numRef>
          </c:val>
        </c:ser>
        <c:dLbls>
          <c:showLegendKey val="0"/>
          <c:showVal val="0"/>
          <c:showCatName val="0"/>
          <c:showSerName val="0"/>
          <c:showPercent val="0"/>
          <c:showBubbleSize val="0"/>
        </c:dLbls>
        <c:gapWidth val="150"/>
        <c:axId val="126431616"/>
        <c:axId val="126433152"/>
      </c:barChart>
      <c:catAx>
        <c:axId val="126431616"/>
        <c:scaling>
          <c:orientation val="minMax"/>
        </c:scaling>
        <c:delete val="0"/>
        <c:axPos val="b"/>
        <c:numFmt formatCode="#\ ###\ ##0_ ;\-#\ ###\ ##0\ " sourceLinked="1"/>
        <c:majorTickMark val="out"/>
        <c:minorTickMark val="none"/>
        <c:tickLblPos val="nextTo"/>
        <c:txPr>
          <a:bodyPr/>
          <a:lstStyle/>
          <a:p>
            <a:pPr>
              <a:defRPr sz="1400" baseline="0"/>
            </a:pPr>
            <a:endParaRPr lang="ja-JP"/>
          </a:p>
        </c:txPr>
        <c:crossAx val="126433152"/>
        <c:crosses val="autoZero"/>
        <c:auto val="1"/>
        <c:lblAlgn val="ctr"/>
        <c:lblOffset val="100"/>
        <c:noMultiLvlLbl val="0"/>
      </c:catAx>
      <c:valAx>
        <c:axId val="126433152"/>
        <c:scaling>
          <c:orientation val="minMax"/>
        </c:scaling>
        <c:delete val="0"/>
        <c:axPos val="l"/>
        <c:majorGridlines/>
        <c:numFmt formatCode="#\ ###\ ##0_ ;\-#\ ###\ ##0\ " sourceLinked="1"/>
        <c:majorTickMark val="out"/>
        <c:minorTickMark val="none"/>
        <c:tickLblPos val="nextTo"/>
        <c:txPr>
          <a:bodyPr/>
          <a:lstStyle/>
          <a:p>
            <a:pPr>
              <a:defRPr sz="1400" baseline="0"/>
            </a:pPr>
            <a:endParaRPr lang="ja-JP"/>
          </a:p>
        </c:txPr>
        <c:crossAx val="126431616"/>
        <c:crosses val="autoZero"/>
        <c:crossBetween val="between"/>
      </c:valAx>
    </c:plotArea>
    <c:legend>
      <c:legendPos val="r"/>
      <c:layout/>
      <c:overlay val="0"/>
      <c:txPr>
        <a:bodyPr/>
        <a:lstStyle/>
        <a:p>
          <a:pPr>
            <a:defRPr sz="1200" baseline="0"/>
          </a:pPr>
          <a:endParaRPr lang="ja-JP"/>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588882179884116E-2"/>
          <c:y val="3.5234704982173411E-2"/>
          <c:w val="0.84450633803304054"/>
          <c:h val="0.89272003368104869"/>
        </c:manualLayout>
      </c:layout>
      <c:barChart>
        <c:barDir val="col"/>
        <c:grouping val="clustered"/>
        <c:varyColors val="0"/>
        <c:ser>
          <c:idx val="0"/>
          <c:order val="0"/>
          <c:tx>
            <c:strRef>
              <c:f>Sheet1!$B$1</c:f>
              <c:strCache>
                <c:ptCount val="1"/>
                <c:pt idx="0">
                  <c:v>2007</c:v>
                </c:pt>
              </c:strCache>
            </c:strRef>
          </c:tx>
          <c:spPr>
            <a:solidFill>
              <a:srgbClr val="0070C0"/>
            </a:solidFill>
          </c:spPr>
          <c:invertIfNegative val="0"/>
          <c:cat>
            <c:strRef>
              <c:f>Sheet1!$A$2:$A$5</c:f>
              <c:strCache>
                <c:ptCount val="4"/>
                <c:pt idx="0">
                  <c:v>1,115ソル以下</c:v>
                </c:pt>
                <c:pt idx="1">
                  <c:v>1,115ソル - 2,996ソル</c:v>
                </c:pt>
                <c:pt idx="2">
                  <c:v>2,996ソル - 6,374ソル</c:v>
                </c:pt>
                <c:pt idx="3">
                  <c:v>6,374ソル 以上</c:v>
                </c:pt>
              </c:strCache>
            </c:strRef>
          </c:cat>
          <c:val>
            <c:numRef>
              <c:f>Sheet1!$B$2:$B$5</c:f>
              <c:numCache>
                <c:formatCode>#,##0.0_ </c:formatCode>
                <c:ptCount val="4"/>
                <c:pt idx="0">
                  <c:v>16.399999999999999</c:v>
                </c:pt>
                <c:pt idx="1">
                  <c:v>33.9</c:v>
                </c:pt>
                <c:pt idx="2">
                  <c:v>28.7</c:v>
                </c:pt>
                <c:pt idx="3">
                  <c:v>21</c:v>
                </c:pt>
              </c:numCache>
            </c:numRef>
          </c:val>
        </c:ser>
        <c:ser>
          <c:idx val="1"/>
          <c:order val="1"/>
          <c:tx>
            <c:strRef>
              <c:f>Sheet1!$C$1</c:f>
              <c:strCache>
                <c:ptCount val="1"/>
                <c:pt idx="0">
                  <c:v>2017</c:v>
                </c:pt>
              </c:strCache>
            </c:strRef>
          </c:tx>
          <c:spPr>
            <a:solidFill>
              <a:srgbClr val="FF0000"/>
            </a:solidFill>
          </c:spPr>
          <c:invertIfNegative val="0"/>
          <c:cat>
            <c:strRef>
              <c:f>Sheet1!$A$2:$A$5</c:f>
              <c:strCache>
                <c:ptCount val="4"/>
                <c:pt idx="0">
                  <c:v>1,115ソル以下</c:v>
                </c:pt>
                <c:pt idx="1">
                  <c:v>1,115ソル - 2,996ソル</c:v>
                </c:pt>
                <c:pt idx="2">
                  <c:v>2,996ソル - 6,374ソル</c:v>
                </c:pt>
                <c:pt idx="3">
                  <c:v>6,374ソル 以上</c:v>
                </c:pt>
              </c:strCache>
            </c:strRef>
          </c:cat>
          <c:val>
            <c:numRef>
              <c:f>Sheet1!$C$2:$C$5</c:f>
              <c:numCache>
                <c:formatCode>General</c:formatCode>
                <c:ptCount val="4"/>
                <c:pt idx="0">
                  <c:v>6.3</c:v>
                </c:pt>
                <c:pt idx="1">
                  <c:v>23.3</c:v>
                </c:pt>
                <c:pt idx="2">
                  <c:v>41</c:v>
                </c:pt>
                <c:pt idx="3">
                  <c:v>29.4</c:v>
                </c:pt>
              </c:numCache>
            </c:numRef>
          </c:val>
        </c:ser>
        <c:dLbls>
          <c:showLegendKey val="0"/>
          <c:showVal val="0"/>
          <c:showCatName val="0"/>
          <c:showSerName val="0"/>
          <c:showPercent val="0"/>
          <c:showBubbleSize val="0"/>
        </c:dLbls>
        <c:gapWidth val="150"/>
        <c:axId val="127146240"/>
        <c:axId val="127148032"/>
      </c:barChart>
      <c:catAx>
        <c:axId val="127146240"/>
        <c:scaling>
          <c:orientation val="minMax"/>
        </c:scaling>
        <c:delete val="0"/>
        <c:axPos val="b"/>
        <c:majorTickMark val="out"/>
        <c:minorTickMark val="none"/>
        <c:tickLblPos val="nextTo"/>
        <c:crossAx val="127148032"/>
        <c:crosses val="autoZero"/>
        <c:auto val="1"/>
        <c:lblAlgn val="ctr"/>
        <c:lblOffset val="100"/>
        <c:noMultiLvlLbl val="0"/>
      </c:catAx>
      <c:valAx>
        <c:axId val="127148032"/>
        <c:scaling>
          <c:orientation val="minMax"/>
        </c:scaling>
        <c:delete val="0"/>
        <c:axPos val="l"/>
        <c:majorGridlines/>
        <c:numFmt formatCode="#,##0.0_ " sourceLinked="1"/>
        <c:majorTickMark val="out"/>
        <c:minorTickMark val="none"/>
        <c:tickLblPos val="nextTo"/>
        <c:crossAx val="127146240"/>
        <c:crosses val="autoZero"/>
        <c:crossBetween val="between"/>
      </c:valAx>
    </c:plotArea>
    <c:legend>
      <c:legendPos val="r"/>
      <c:overlay val="0"/>
      <c:txPr>
        <a:bodyPr/>
        <a:lstStyle/>
        <a:p>
          <a:pPr>
            <a:defRPr sz="1200"/>
          </a:pPr>
          <a:endParaRPr lang="ja-JP"/>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23759361918325"/>
          <c:y val="0.16708300775380178"/>
          <c:w val="0.85300111028722303"/>
          <c:h val="0.69414971983463902"/>
        </c:manualLayout>
      </c:layout>
      <c:barChart>
        <c:barDir val="col"/>
        <c:grouping val="clustered"/>
        <c:varyColors val="0"/>
        <c:ser>
          <c:idx val="0"/>
          <c:order val="0"/>
          <c:tx>
            <c:strRef>
              <c:f>'[Microsoft PowerPoint 内のグラフ]Trimestrales'!$J$7</c:f>
              <c:strCache>
                <c:ptCount val="1"/>
                <c:pt idx="0">
                  <c:v>民間消費支出</c:v>
                </c:pt>
              </c:strCache>
            </c:strRef>
          </c:tx>
          <c:spP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c:spPr>
          <c:invertIfNegative val="0"/>
          <c:dLbls>
            <c:dLbl>
              <c:idx val="0"/>
              <c:spPr/>
              <c:txPr>
                <a:bodyPr/>
                <a:lstStyle/>
                <a:p>
                  <a:pPr>
                    <a:defRPr sz="1400" b="0" i="0" u="none" strike="noStrike" baseline="0">
                      <a:solidFill>
                        <a:srgbClr val="000000"/>
                      </a:solidFill>
                      <a:latin typeface="Calibri"/>
                      <a:ea typeface="Calibri"/>
                      <a:cs typeface="Calibri"/>
                    </a:defRPr>
                  </a:pPr>
                  <a:endParaRPr lang="ja-JP"/>
                </a:p>
              </c:txPr>
              <c:dLblPos val="outEnd"/>
              <c:showLegendKey val="0"/>
              <c:showVal val="1"/>
              <c:showCatName val="0"/>
              <c:showSerName val="0"/>
              <c:showPercent val="0"/>
              <c:showBubbleSize val="0"/>
            </c:dLbl>
            <c:dLbl>
              <c:idx val="1"/>
              <c:spPr/>
              <c:txPr>
                <a:bodyPr/>
                <a:lstStyle/>
                <a:p>
                  <a:pPr>
                    <a:defRPr sz="1400" b="0" i="0" u="none" strike="noStrike" baseline="0">
                      <a:solidFill>
                        <a:srgbClr val="000000"/>
                      </a:solidFill>
                      <a:latin typeface="Calibri"/>
                      <a:ea typeface="Calibri"/>
                      <a:cs typeface="Calibri"/>
                    </a:defRPr>
                  </a:pPr>
                  <a:endParaRPr lang="ja-JP"/>
                </a:p>
              </c:txPr>
              <c:dLblPos val="outEnd"/>
              <c:showLegendKey val="0"/>
              <c:showVal val="1"/>
              <c:showCatName val="0"/>
              <c:showSerName val="0"/>
              <c:showPercent val="0"/>
              <c:showBubbleSize val="0"/>
            </c:dLbl>
            <c:dLbl>
              <c:idx val="2"/>
              <c:spPr/>
              <c:txPr>
                <a:bodyPr/>
                <a:lstStyle/>
                <a:p>
                  <a:pPr>
                    <a:defRPr sz="1400" b="0" i="0" u="none" strike="noStrike" baseline="0">
                      <a:solidFill>
                        <a:srgbClr val="000000"/>
                      </a:solidFill>
                      <a:latin typeface="Calibri"/>
                      <a:ea typeface="Calibri"/>
                      <a:cs typeface="Calibri"/>
                    </a:defRPr>
                  </a:pPr>
                  <a:endParaRPr lang="ja-JP"/>
                </a:p>
              </c:txPr>
              <c:dLblPos val="outEnd"/>
              <c:showLegendKey val="0"/>
              <c:showVal val="1"/>
              <c:showCatName val="0"/>
              <c:showSerName val="0"/>
              <c:showPercent val="0"/>
              <c:showBubbleSize val="0"/>
            </c:dLbl>
            <c:dLbl>
              <c:idx val="3"/>
              <c:spPr/>
              <c:txPr>
                <a:bodyPr/>
                <a:lstStyle/>
                <a:p>
                  <a:pPr>
                    <a:defRPr sz="1400" b="0" i="0" u="none" strike="noStrike" baseline="0">
                      <a:solidFill>
                        <a:srgbClr val="000000"/>
                      </a:solidFill>
                      <a:latin typeface="Calibri"/>
                      <a:ea typeface="Calibri"/>
                      <a:cs typeface="Calibri"/>
                    </a:defRPr>
                  </a:pPr>
                  <a:endParaRPr lang="ja-JP"/>
                </a:p>
              </c:txPr>
              <c:dLblPos val="outEnd"/>
              <c:showLegendKey val="0"/>
              <c:showVal val="1"/>
              <c:showCatName val="0"/>
              <c:showSerName val="0"/>
              <c:showPercent val="0"/>
              <c:showBubbleSize val="0"/>
            </c:dLbl>
            <c:dLbl>
              <c:idx val="4"/>
              <c:spPr/>
              <c:txPr>
                <a:bodyPr/>
                <a:lstStyle/>
                <a:p>
                  <a:pPr>
                    <a:defRPr sz="1400" b="0" i="0" u="none" strike="noStrike" baseline="0">
                      <a:solidFill>
                        <a:srgbClr val="000000"/>
                      </a:solidFill>
                      <a:latin typeface="Calibri"/>
                      <a:ea typeface="Calibri"/>
                      <a:cs typeface="Calibri"/>
                    </a:defRPr>
                  </a:pPr>
                  <a:endParaRPr lang="ja-JP"/>
                </a:p>
              </c:txPr>
              <c:dLblPos val="outEnd"/>
              <c:showLegendKey val="0"/>
              <c:showVal val="1"/>
              <c:showCatName val="0"/>
              <c:showSerName val="0"/>
              <c:showPercent val="0"/>
              <c:showBubbleSize val="0"/>
            </c:dLbl>
            <c:txPr>
              <a:bodyPr/>
              <a:lstStyle/>
              <a:p>
                <a:pPr>
                  <a:defRPr sz="1400"/>
                </a:pPr>
                <a:endParaRPr lang="ja-JP"/>
              </a:p>
            </c:txPr>
            <c:dLblPos val="outEnd"/>
            <c:showLegendKey val="0"/>
            <c:showVal val="1"/>
            <c:showCatName val="0"/>
            <c:showSerName val="0"/>
            <c:showPercent val="0"/>
            <c:showBubbleSize val="0"/>
            <c:showLeaderLines val="0"/>
          </c:dLbls>
          <c:cat>
            <c:numRef>
              <c:f>'[Microsoft PowerPoint 内のグラフ]Trimestrales'!$I$9:$I$19</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'[Microsoft PowerPoint 内のグラフ]Trimestrales'!$J$9:$J$19</c:f>
              <c:numCache>
                <c:formatCode>General</c:formatCode>
                <c:ptCount val="11"/>
                <c:pt idx="0">
                  <c:v>1746</c:v>
                </c:pt>
                <c:pt idx="1">
                  <c:v>1923</c:v>
                </c:pt>
                <c:pt idx="2">
                  <c:v>2201</c:v>
                </c:pt>
                <c:pt idx="3">
                  <c:v>2324</c:v>
                </c:pt>
                <c:pt idx="4">
                  <c:v>2565</c:v>
                </c:pt>
                <c:pt idx="5">
                  <c:v>2817</c:v>
                </c:pt>
                <c:pt idx="6">
                  <c:v>3100</c:v>
                </c:pt>
                <c:pt idx="7">
                  <c:v>3359</c:v>
                </c:pt>
                <c:pt idx="8">
                  <c:v>3749</c:v>
                </c:pt>
                <c:pt idx="9">
                  <c:v>4014</c:v>
                </c:pt>
                <c:pt idx="10">
                  <c:v>4299</c:v>
                </c:pt>
              </c:numCache>
            </c:numRef>
          </c:val>
        </c:ser>
        <c:dLbls>
          <c:showLegendKey val="0"/>
          <c:showVal val="0"/>
          <c:showCatName val="0"/>
          <c:showSerName val="0"/>
          <c:showPercent val="0"/>
          <c:showBubbleSize val="0"/>
        </c:dLbls>
        <c:gapWidth val="150"/>
        <c:axId val="107571456"/>
        <c:axId val="107593728"/>
      </c:barChart>
      <c:catAx>
        <c:axId val="107571456"/>
        <c:scaling>
          <c:orientation val="minMax"/>
        </c:scaling>
        <c:delete val="0"/>
        <c:axPos val="b"/>
        <c:numFmt formatCode="General" sourceLinked="1"/>
        <c:majorTickMark val="out"/>
        <c:minorTickMark val="none"/>
        <c:tickLblPos val="nextTo"/>
        <c:txPr>
          <a:bodyPr rot="0" vert="horz"/>
          <a:lstStyle/>
          <a:p>
            <a:pPr>
              <a:defRPr sz="1800" b="0" i="0" u="none" strike="noStrike" baseline="0">
                <a:solidFill>
                  <a:srgbClr val="000000"/>
                </a:solidFill>
                <a:latin typeface="Calibri"/>
                <a:ea typeface="Calibri"/>
                <a:cs typeface="Calibri"/>
              </a:defRPr>
            </a:pPr>
            <a:endParaRPr lang="ja-JP"/>
          </a:p>
        </c:txPr>
        <c:crossAx val="107593728"/>
        <c:crosses val="autoZero"/>
        <c:auto val="1"/>
        <c:lblAlgn val="ctr"/>
        <c:lblOffset val="100"/>
        <c:noMultiLvlLbl val="0"/>
      </c:catAx>
      <c:valAx>
        <c:axId val="107593728"/>
        <c:scaling>
          <c:orientation val="minMax"/>
        </c:scaling>
        <c:delete val="0"/>
        <c:axPos val="l"/>
        <c:majorGridlines/>
        <c:numFmt formatCode="General" sourceLinked="1"/>
        <c:majorTickMark val="out"/>
        <c:minorTickMark val="none"/>
        <c:tickLblPos val="nextTo"/>
        <c:txPr>
          <a:bodyPr rot="0" vert="horz"/>
          <a:lstStyle/>
          <a:p>
            <a:pPr>
              <a:defRPr sz="1800" b="0" i="0" u="none" strike="noStrike" baseline="0">
                <a:solidFill>
                  <a:srgbClr val="000000"/>
                </a:solidFill>
                <a:latin typeface="Calibri"/>
                <a:ea typeface="Calibri"/>
                <a:cs typeface="Calibri"/>
              </a:defRPr>
            </a:pPr>
            <a:endParaRPr lang="ja-JP"/>
          </a:p>
        </c:txPr>
        <c:crossAx val="107571456"/>
        <c:crosses val="autoZero"/>
        <c:crossBetween val="between"/>
        <c:majorUnit val="1000"/>
      </c:valAx>
      <c:spPr>
        <a:noFill/>
        <a:ln w="25400">
          <a:noFill/>
        </a:ln>
      </c:spPr>
    </c:plotArea>
    <c:plotVisOnly val="1"/>
    <c:dispBlanksAs val="gap"/>
    <c:showDLblsOverMax val="0"/>
  </c:chart>
  <c:txPr>
    <a:bodyPr/>
    <a:lstStyle/>
    <a:p>
      <a:pPr>
        <a:defRPr sz="1800" b="0" i="0" u="none" strike="noStrike" baseline="0">
          <a:solidFill>
            <a:srgbClr val="000000"/>
          </a:solidFill>
          <a:latin typeface="Calibri"/>
          <a:ea typeface="Calibri"/>
          <a:cs typeface="Calibri"/>
        </a:defRPr>
      </a:pPr>
      <a:endParaRPr lang="ja-JP"/>
    </a:p>
  </c:txPr>
  <c:externalData r:id="rId2">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1" Type="http://schemas.openxmlformats.org/officeDocument/2006/relationships/image" Target="../media/image2.png"/></Relationships>
</file>

<file path=ppt/diagrams/_rels/data6.xml.rels><?xml version="1.0" encoding="UTF-8" standalone="yes"?>
<Relationships xmlns="http://schemas.openxmlformats.org/package/2006/relationships"><Relationship Id="rId1" Type="http://schemas.openxmlformats.org/officeDocument/2006/relationships/image" Target="../media/image2.png"/></Relationships>
</file>

<file path=ppt/diagrams/_rels/data7.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colorful2" csCatId="colorful" phldr="1"/>
      <dgm:spPr/>
    </dgm:pt>
    <dgm:pt modelId="{EECF0C4D-FBAC-4036-9A27-7E1E366A58C9}">
      <dgm:prSet/>
      <dgm:spPr>
        <a:solidFill>
          <a:srgbClr val="C00000"/>
        </a:solidFill>
      </dgm:spPr>
      <dgm:t>
        <a:bodyPr/>
        <a:lstStyle/>
        <a:p>
          <a:r>
            <a:rPr lang="ja-JP" altLang="en-US" b="1" dirty="0" smtClean="0">
              <a:solidFill>
                <a:schemeClr val="bg1"/>
              </a:solidFill>
              <a:latin typeface="HG丸ｺﾞｼｯｸM-PRO" pitchFamily="50" charset="-128"/>
              <a:ea typeface="HG丸ｺﾞｼｯｸM-PRO" pitchFamily="50" charset="-128"/>
            </a:rPr>
            <a:t>３つのキーワード</a:t>
          </a:r>
          <a:endParaRPr lang="es-PE" b="1" dirty="0">
            <a:solidFill>
              <a:schemeClr val="bg1"/>
            </a:solidFill>
            <a:latin typeface="HG丸ｺﾞｼｯｸM-PRO" pitchFamily="50" charset="-128"/>
            <a:ea typeface="HG丸ｺﾞｼｯｸM-PRO" pitchFamily="50" charset="-128"/>
          </a:endParaRPr>
        </a:p>
      </dgm:t>
    </dgm:pt>
    <dgm:pt modelId="{C8820CB2-A22D-469A-83C1-312948EDE912}" type="parTrans" cxnId="{86911A91-EA3B-4DFA-88BC-F51D755D7BAD}">
      <dgm:prSet/>
      <dgm:spPr/>
      <dgm:t>
        <a:bodyPr/>
        <a:lstStyle/>
        <a:p>
          <a:endParaRPr lang="es-PE"/>
        </a:p>
      </dgm:t>
    </dgm:pt>
    <dgm:pt modelId="{13D18CC3-82BC-4084-A714-7D61D2070CB6}" type="sibTrans" cxnId="{86911A91-EA3B-4DFA-88BC-F51D755D7BAD}">
      <dgm:prSet/>
      <dgm:spPr/>
      <dgm:t>
        <a:bodyPr/>
        <a:lstStyle/>
        <a:p>
          <a:endParaRPr lang="es-PE"/>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1">
            <a:lumMod val="65000"/>
            <a:alpha val="90000"/>
          </a:schemeClr>
        </a:solidFill>
      </dgm:spPr>
    </dgm:pt>
    <dgm:pt modelId="{78248EF9-FFBB-4EB0-94C4-16A1D0A1A170}" type="pres">
      <dgm:prSet presAssocID="{AA690160-D328-4B69-A035-90D3C82FA0A6}" presName="linComp" presStyleCnt="0"/>
      <dgm:spPr/>
    </dgm:pt>
    <dgm:pt modelId="{1DCF488A-E97F-47E9-9C5F-D0B81DD93294}" type="pres">
      <dgm:prSet presAssocID="{EECF0C4D-FBAC-4036-9A27-7E1E366A58C9}" presName="compNode" presStyleCnt="0"/>
      <dgm:spPr/>
    </dgm:pt>
    <dgm:pt modelId="{1C537B5E-B686-43FC-AE5D-13D176CCFDBE}" type="pres">
      <dgm:prSet presAssocID="{EECF0C4D-FBAC-4036-9A27-7E1E366A58C9}" presName="node" presStyleLbl="node1" presStyleIdx="0" presStyleCnt="1">
        <dgm:presLayoutVars>
          <dgm:bulletEnabled val="1"/>
        </dgm:presLayoutVars>
      </dgm:prSet>
      <dgm:spPr/>
      <dgm:t>
        <a:bodyPr/>
        <a:lstStyle/>
        <a:p>
          <a:endParaRPr lang="es-PE"/>
        </a:p>
      </dgm:t>
    </dgm:pt>
    <dgm:pt modelId="{11A1C728-2E47-4813-A2B0-E50F31D54C77}" type="pres">
      <dgm:prSet presAssocID="{EECF0C4D-FBAC-4036-9A27-7E1E366A58C9}" presName="invisiNode" presStyleLbl="node1" presStyleIdx="0" presStyleCnt="1"/>
      <dgm:spPr/>
    </dgm:pt>
    <dgm:pt modelId="{27497C83-AF18-4F41-99EC-C3F29B5785BA}" type="pres">
      <dgm:prSet presAssocID="{EECF0C4D-FBAC-4036-9A27-7E1E366A58C9}" presName="imagNode" presStyleLbl="fgImgPlace1" presStyleIdx="0" presStyleCnt="1" custScaleX="33022" custScaleY="111357" custLinFactY="144399" custLinFactNeighborX="33366" custLinFactNeighborY="200000"/>
      <dgm:spPr>
        <a:blipFill>
          <a:blip xmlns:r="http://schemas.openxmlformats.org/officeDocument/2006/relationships" r:embed="rId1">
            <a:extLst>
              <a:ext uri="{28A0092B-C50C-407E-A947-70E740481C1C}">
                <a14:useLocalDpi xmlns:a14="http://schemas.microsoft.com/office/drawing/2010/main" val="0"/>
              </a:ext>
            </a:extLst>
          </a:blip>
          <a:srcRect/>
          <a:stretch>
            <a:fillRect t="-129000" b="-129000"/>
          </a:stretch>
        </a:blipFill>
      </dgm:spPr>
    </dgm:pt>
  </dgm:ptLst>
  <dgm:cxnLst>
    <dgm:cxn modelId="{86911A91-EA3B-4DFA-88BC-F51D755D7BAD}" srcId="{AA690160-D328-4B69-A035-90D3C82FA0A6}" destId="{EECF0C4D-FBAC-4036-9A27-7E1E366A58C9}" srcOrd="0" destOrd="0" parTransId="{C8820CB2-A22D-469A-83C1-312948EDE912}" sibTransId="{13D18CC3-82BC-4084-A714-7D61D2070CB6}"/>
    <dgm:cxn modelId="{9C2905FF-C419-483E-9FB9-14BA81CD6291}" type="presOf" srcId="{AA690160-D328-4B69-A035-90D3C82FA0A6}" destId="{9E4DC8AD-1AC7-4E53-B32C-25202AFDB195}" srcOrd="0" destOrd="0" presId="urn:microsoft.com/office/officeart/2005/8/layout/pList2#1"/>
    <dgm:cxn modelId="{12D69443-F321-4A29-A7CD-75715445B56B}" type="presOf" srcId="{EECF0C4D-FBAC-4036-9A27-7E1E366A58C9}" destId="{1C537B5E-B686-43FC-AE5D-13D176CCFDBE}" srcOrd="0" destOrd="0" presId="urn:microsoft.com/office/officeart/2005/8/layout/pList2#1"/>
    <dgm:cxn modelId="{C3328CEF-9756-433F-95D9-A7092CDE2C87}" type="presParOf" srcId="{9E4DC8AD-1AC7-4E53-B32C-25202AFDB195}" destId="{ACBF4AF3-FAB8-444C-81AB-52C89640E279}" srcOrd="0" destOrd="0" presId="urn:microsoft.com/office/officeart/2005/8/layout/pList2#1"/>
    <dgm:cxn modelId="{156BFCB1-0454-4FA5-B8E9-3741A30CB886}" type="presParOf" srcId="{9E4DC8AD-1AC7-4E53-B32C-25202AFDB195}" destId="{78248EF9-FFBB-4EB0-94C4-16A1D0A1A170}" srcOrd="1" destOrd="0" presId="urn:microsoft.com/office/officeart/2005/8/layout/pList2#1"/>
    <dgm:cxn modelId="{995B2901-5559-4901-9578-74A7DCEA05A4}" type="presParOf" srcId="{78248EF9-FFBB-4EB0-94C4-16A1D0A1A170}" destId="{1DCF488A-E97F-47E9-9C5F-D0B81DD93294}" srcOrd="0" destOrd="0" presId="urn:microsoft.com/office/officeart/2005/8/layout/pList2#1"/>
    <dgm:cxn modelId="{AD0E6B3C-FD74-49D0-B0D9-CF1031D4A4D9}" type="presParOf" srcId="{1DCF488A-E97F-47E9-9C5F-D0B81DD93294}" destId="{1C537B5E-B686-43FC-AE5D-13D176CCFDBE}" srcOrd="0" destOrd="0" presId="urn:microsoft.com/office/officeart/2005/8/layout/pList2#1"/>
    <dgm:cxn modelId="{D67F795F-C016-4A6A-A6D1-1FA2D518D449}" type="presParOf" srcId="{1DCF488A-E97F-47E9-9C5F-D0B81DD93294}" destId="{11A1C728-2E47-4813-A2B0-E50F31D54C77}" srcOrd="1" destOrd="0" presId="urn:microsoft.com/office/officeart/2005/8/layout/pList2#1"/>
    <dgm:cxn modelId="{B0899699-7944-46EC-BA84-7F835ED710F7}" type="presParOf" srcId="{1DCF488A-E97F-47E9-9C5F-D0B81DD93294}" destId="{27497C83-AF18-4F41-99EC-C3F29B5785BA}"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colorful2" csCatId="colorful" phldr="1"/>
      <dgm:spPr/>
    </dgm:pt>
    <dgm:pt modelId="{EECF0C4D-FBAC-4036-9A27-7E1E366A58C9}">
      <dgm:prSet/>
      <dgm:spPr>
        <a:solidFill>
          <a:srgbClr val="C00000"/>
        </a:solidFill>
      </dgm:spPr>
      <dgm:t>
        <a:bodyPr/>
        <a:lstStyle/>
        <a:p>
          <a:r>
            <a:rPr lang="ja-JP" altLang="en-US" b="1" dirty="0" smtClean="0">
              <a:solidFill>
                <a:schemeClr val="bg1"/>
              </a:solidFill>
              <a:latin typeface="HG丸ｺﾞｼｯｸM-PRO" pitchFamily="50" charset="-128"/>
              <a:ea typeface="HG丸ｺﾞｼｯｸM-PRO" pitchFamily="50" charset="-128"/>
            </a:rPr>
            <a:t>日ペルー基礎データの比較</a:t>
          </a:r>
          <a:endParaRPr lang="en-US" altLang="ja-JP" b="1" dirty="0" smtClean="0">
            <a:solidFill>
              <a:schemeClr val="bg1"/>
            </a:solidFill>
            <a:latin typeface="HG丸ｺﾞｼｯｸM-PRO" pitchFamily="50" charset="-128"/>
            <a:ea typeface="HG丸ｺﾞｼｯｸM-PRO" pitchFamily="50" charset="-128"/>
          </a:endParaRPr>
        </a:p>
      </dgm:t>
    </dgm:pt>
    <dgm:pt modelId="{C8820CB2-A22D-469A-83C1-312948EDE912}" type="parTrans" cxnId="{86911A91-EA3B-4DFA-88BC-F51D755D7BAD}">
      <dgm:prSet/>
      <dgm:spPr/>
      <dgm:t>
        <a:bodyPr/>
        <a:lstStyle/>
        <a:p>
          <a:endParaRPr lang="es-PE"/>
        </a:p>
      </dgm:t>
    </dgm:pt>
    <dgm:pt modelId="{13D18CC3-82BC-4084-A714-7D61D2070CB6}" type="sibTrans" cxnId="{86911A91-EA3B-4DFA-88BC-F51D755D7BAD}">
      <dgm:prSet/>
      <dgm:spPr/>
      <dgm:t>
        <a:bodyPr/>
        <a:lstStyle/>
        <a:p>
          <a:endParaRPr lang="es-PE"/>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1">
            <a:lumMod val="65000"/>
            <a:alpha val="90000"/>
          </a:schemeClr>
        </a:solidFill>
      </dgm:spPr>
    </dgm:pt>
    <dgm:pt modelId="{78248EF9-FFBB-4EB0-94C4-16A1D0A1A170}" type="pres">
      <dgm:prSet presAssocID="{AA690160-D328-4B69-A035-90D3C82FA0A6}" presName="linComp" presStyleCnt="0"/>
      <dgm:spPr/>
    </dgm:pt>
    <dgm:pt modelId="{1DCF488A-E97F-47E9-9C5F-D0B81DD93294}" type="pres">
      <dgm:prSet presAssocID="{EECF0C4D-FBAC-4036-9A27-7E1E366A58C9}" presName="compNode" presStyleCnt="0"/>
      <dgm:spPr/>
    </dgm:pt>
    <dgm:pt modelId="{1C537B5E-B686-43FC-AE5D-13D176CCFDBE}" type="pres">
      <dgm:prSet presAssocID="{EECF0C4D-FBAC-4036-9A27-7E1E366A58C9}" presName="node" presStyleLbl="node1" presStyleIdx="0" presStyleCnt="1">
        <dgm:presLayoutVars>
          <dgm:bulletEnabled val="1"/>
        </dgm:presLayoutVars>
      </dgm:prSet>
      <dgm:spPr/>
      <dgm:t>
        <a:bodyPr/>
        <a:lstStyle/>
        <a:p>
          <a:endParaRPr lang="es-PE"/>
        </a:p>
      </dgm:t>
    </dgm:pt>
    <dgm:pt modelId="{11A1C728-2E47-4813-A2B0-E50F31D54C77}" type="pres">
      <dgm:prSet presAssocID="{EECF0C4D-FBAC-4036-9A27-7E1E366A58C9}" presName="invisiNode" presStyleLbl="node1" presStyleIdx="0" presStyleCnt="1"/>
      <dgm:spPr/>
    </dgm:pt>
    <dgm:pt modelId="{27497C83-AF18-4F41-99EC-C3F29B5785BA}" type="pres">
      <dgm:prSet presAssocID="{EECF0C4D-FBAC-4036-9A27-7E1E366A58C9}" presName="imagNode" presStyleLbl="fgImgPlace1" presStyleIdx="0" presStyleCnt="1" custScaleX="33022" custScaleY="111357" custLinFactY="144399" custLinFactNeighborX="33366" custLinFactNeighborY="200000"/>
      <dgm:spPr>
        <a:blipFill>
          <a:blip xmlns:r="http://schemas.openxmlformats.org/officeDocument/2006/relationships" r:embed="rId1">
            <a:extLst>
              <a:ext uri="{28A0092B-C50C-407E-A947-70E740481C1C}">
                <a14:useLocalDpi xmlns:a14="http://schemas.microsoft.com/office/drawing/2010/main" val="0"/>
              </a:ext>
            </a:extLst>
          </a:blip>
          <a:srcRect/>
          <a:stretch>
            <a:fillRect t="-129000" b="-129000"/>
          </a:stretch>
        </a:blipFill>
      </dgm:spPr>
    </dgm:pt>
  </dgm:ptLst>
  <dgm:cxnLst>
    <dgm:cxn modelId="{5D458EFB-4160-48BF-B6C0-8353D37394FC}" type="presOf" srcId="{AA690160-D328-4B69-A035-90D3C82FA0A6}" destId="{9E4DC8AD-1AC7-4E53-B32C-25202AFDB195}" srcOrd="0" destOrd="0" presId="urn:microsoft.com/office/officeart/2005/8/layout/pList2#1"/>
    <dgm:cxn modelId="{86911A91-EA3B-4DFA-88BC-F51D755D7BAD}" srcId="{AA690160-D328-4B69-A035-90D3C82FA0A6}" destId="{EECF0C4D-FBAC-4036-9A27-7E1E366A58C9}" srcOrd="0" destOrd="0" parTransId="{C8820CB2-A22D-469A-83C1-312948EDE912}" sibTransId="{13D18CC3-82BC-4084-A714-7D61D2070CB6}"/>
    <dgm:cxn modelId="{0E7561D4-ECA8-478B-B956-1A792C9FF63D}" type="presOf" srcId="{EECF0C4D-FBAC-4036-9A27-7E1E366A58C9}" destId="{1C537B5E-B686-43FC-AE5D-13D176CCFDBE}" srcOrd="0" destOrd="0" presId="urn:microsoft.com/office/officeart/2005/8/layout/pList2#1"/>
    <dgm:cxn modelId="{992A229D-19A6-49DA-AF4B-CF6B9C33F1A5}" type="presParOf" srcId="{9E4DC8AD-1AC7-4E53-B32C-25202AFDB195}" destId="{ACBF4AF3-FAB8-444C-81AB-52C89640E279}" srcOrd="0" destOrd="0" presId="urn:microsoft.com/office/officeart/2005/8/layout/pList2#1"/>
    <dgm:cxn modelId="{841709BE-1212-4427-9EA9-2C4F123AEC16}" type="presParOf" srcId="{9E4DC8AD-1AC7-4E53-B32C-25202AFDB195}" destId="{78248EF9-FFBB-4EB0-94C4-16A1D0A1A170}" srcOrd="1" destOrd="0" presId="urn:microsoft.com/office/officeart/2005/8/layout/pList2#1"/>
    <dgm:cxn modelId="{FF906BDC-D630-4588-B4AC-658A4C95E8E2}" type="presParOf" srcId="{78248EF9-FFBB-4EB0-94C4-16A1D0A1A170}" destId="{1DCF488A-E97F-47E9-9C5F-D0B81DD93294}" srcOrd="0" destOrd="0" presId="urn:microsoft.com/office/officeart/2005/8/layout/pList2#1"/>
    <dgm:cxn modelId="{DC5FB55C-BFBE-457C-8ECE-E6282B0A5F33}" type="presParOf" srcId="{1DCF488A-E97F-47E9-9C5F-D0B81DD93294}" destId="{1C537B5E-B686-43FC-AE5D-13D176CCFDBE}" srcOrd="0" destOrd="0" presId="urn:microsoft.com/office/officeart/2005/8/layout/pList2#1"/>
    <dgm:cxn modelId="{ACC774BB-5F73-4C05-BBB4-65708DE947B4}" type="presParOf" srcId="{1DCF488A-E97F-47E9-9C5F-D0B81DD93294}" destId="{11A1C728-2E47-4813-A2B0-E50F31D54C77}" srcOrd="1" destOrd="0" presId="urn:microsoft.com/office/officeart/2005/8/layout/pList2#1"/>
    <dgm:cxn modelId="{9B73A556-B275-4A69-93E1-CEB8F342DA54}" type="presParOf" srcId="{1DCF488A-E97F-47E9-9C5F-D0B81DD93294}" destId="{27497C83-AF18-4F41-99EC-C3F29B5785BA}"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colorful2" csCatId="colorful" phldr="1"/>
      <dgm:spPr/>
    </dgm:pt>
    <dgm:pt modelId="{EECF0C4D-FBAC-4036-9A27-7E1E366A58C9}">
      <dgm:prSet/>
      <dgm:spPr>
        <a:solidFill>
          <a:srgbClr val="C00000"/>
        </a:solidFill>
      </dgm:spPr>
      <dgm:t>
        <a:bodyPr/>
        <a:lstStyle/>
        <a:p>
          <a:r>
            <a:rPr lang="ja-JP" altLang="en-US" b="1" dirty="0" smtClean="0">
              <a:solidFill>
                <a:schemeClr val="bg1"/>
              </a:solidFill>
              <a:latin typeface="HG丸ｺﾞｼｯｸM-PRO" pitchFamily="50" charset="-128"/>
              <a:ea typeface="HG丸ｺﾞｼｯｸM-PRO" pitchFamily="50" charset="-128"/>
            </a:rPr>
            <a:t>ペルー政治情勢</a:t>
          </a:r>
          <a:endParaRPr lang="es-PE" b="1" dirty="0">
            <a:solidFill>
              <a:schemeClr val="bg1"/>
            </a:solidFill>
            <a:latin typeface="HG丸ｺﾞｼｯｸM-PRO" pitchFamily="50" charset="-128"/>
            <a:ea typeface="HG丸ｺﾞｼｯｸM-PRO" pitchFamily="50" charset="-128"/>
          </a:endParaRPr>
        </a:p>
      </dgm:t>
    </dgm:pt>
    <dgm:pt modelId="{C8820CB2-A22D-469A-83C1-312948EDE912}" type="parTrans" cxnId="{86911A91-EA3B-4DFA-88BC-F51D755D7BAD}">
      <dgm:prSet/>
      <dgm:spPr/>
      <dgm:t>
        <a:bodyPr/>
        <a:lstStyle/>
        <a:p>
          <a:endParaRPr lang="es-PE"/>
        </a:p>
      </dgm:t>
    </dgm:pt>
    <dgm:pt modelId="{13D18CC3-82BC-4084-A714-7D61D2070CB6}" type="sibTrans" cxnId="{86911A91-EA3B-4DFA-88BC-F51D755D7BAD}">
      <dgm:prSet/>
      <dgm:spPr/>
      <dgm:t>
        <a:bodyPr/>
        <a:lstStyle/>
        <a:p>
          <a:endParaRPr lang="es-PE"/>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1">
            <a:lumMod val="65000"/>
            <a:alpha val="90000"/>
          </a:schemeClr>
        </a:solidFill>
      </dgm:spPr>
    </dgm:pt>
    <dgm:pt modelId="{78248EF9-FFBB-4EB0-94C4-16A1D0A1A170}" type="pres">
      <dgm:prSet presAssocID="{AA690160-D328-4B69-A035-90D3C82FA0A6}" presName="linComp" presStyleCnt="0"/>
      <dgm:spPr/>
    </dgm:pt>
    <dgm:pt modelId="{1DCF488A-E97F-47E9-9C5F-D0B81DD93294}" type="pres">
      <dgm:prSet presAssocID="{EECF0C4D-FBAC-4036-9A27-7E1E366A58C9}" presName="compNode" presStyleCnt="0"/>
      <dgm:spPr/>
    </dgm:pt>
    <dgm:pt modelId="{1C537B5E-B686-43FC-AE5D-13D176CCFDBE}" type="pres">
      <dgm:prSet presAssocID="{EECF0C4D-FBAC-4036-9A27-7E1E366A58C9}" presName="node" presStyleLbl="node1" presStyleIdx="0" presStyleCnt="1">
        <dgm:presLayoutVars>
          <dgm:bulletEnabled val="1"/>
        </dgm:presLayoutVars>
      </dgm:prSet>
      <dgm:spPr/>
      <dgm:t>
        <a:bodyPr/>
        <a:lstStyle/>
        <a:p>
          <a:endParaRPr lang="es-PE"/>
        </a:p>
      </dgm:t>
    </dgm:pt>
    <dgm:pt modelId="{11A1C728-2E47-4813-A2B0-E50F31D54C77}" type="pres">
      <dgm:prSet presAssocID="{EECF0C4D-FBAC-4036-9A27-7E1E366A58C9}" presName="invisiNode" presStyleLbl="node1" presStyleIdx="0" presStyleCnt="1"/>
      <dgm:spPr/>
    </dgm:pt>
    <dgm:pt modelId="{27497C83-AF18-4F41-99EC-C3F29B5785BA}" type="pres">
      <dgm:prSet presAssocID="{EECF0C4D-FBAC-4036-9A27-7E1E366A58C9}" presName="imagNode" presStyleLbl="fgImgPlace1" presStyleIdx="0" presStyleCnt="1" custScaleX="33022" custScaleY="111357" custLinFactY="144399" custLinFactNeighborX="33366" custLinFactNeighborY="200000"/>
      <dgm:spPr>
        <a:blipFill>
          <a:blip xmlns:r="http://schemas.openxmlformats.org/officeDocument/2006/relationships" r:embed="rId1">
            <a:extLst>
              <a:ext uri="{28A0092B-C50C-407E-A947-70E740481C1C}">
                <a14:useLocalDpi xmlns:a14="http://schemas.microsoft.com/office/drawing/2010/main" val="0"/>
              </a:ext>
            </a:extLst>
          </a:blip>
          <a:srcRect/>
          <a:stretch>
            <a:fillRect t="-129000" b="-129000"/>
          </a:stretch>
        </a:blipFill>
      </dgm:spPr>
    </dgm:pt>
  </dgm:ptLst>
  <dgm:cxnLst>
    <dgm:cxn modelId="{B8A5DC37-AEF5-4BE5-9A52-D64BFDBE442E}" type="presOf" srcId="{EECF0C4D-FBAC-4036-9A27-7E1E366A58C9}" destId="{1C537B5E-B686-43FC-AE5D-13D176CCFDBE}" srcOrd="0" destOrd="0" presId="urn:microsoft.com/office/officeart/2005/8/layout/pList2#1"/>
    <dgm:cxn modelId="{86911A91-EA3B-4DFA-88BC-F51D755D7BAD}" srcId="{AA690160-D328-4B69-A035-90D3C82FA0A6}" destId="{EECF0C4D-FBAC-4036-9A27-7E1E366A58C9}" srcOrd="0" destOrd="0" parTransId="{C8820CB2-A22D-469A-83C1-312948EDE912}" sibTransId="{13D18CC3-82BC-4084-A714-7D61D2070CB6}"/>
    <dgm:cxn modelId="{5C599720-A532-467E-B560-C4D2CE554917}" type="presOf" srcId="{AA690160-D328-4B69-A035-90D3C82FA0A6}" destId="{9E4DC8AD-1AC7-4E53-B32C-25202AFDB195}" srcOrd="0" destOrd="0" presId="urn:microsoft.com/office/officeart/2005/8/layout/pList2#1"/>
    <dgm:cxn modelId="{40AF6F61-04D5-4414-8F47-A176D0143288}" type="presParOf" srcId="{9E4DC8AD-1AC7-4E53-B32C-25202AFDB195}" destId="{ACBF4AF3-FAB8-444C-81AB-52C89640E279}" srcOrd="0" destOrd="0" presId="urn:microsoft.com/office/officeart/2005/8/layout/pList2#1"/>
    <dgm:cxn modelId="{248E106D-A3AB-47CE-88AF-7DC49CDD3EC6}" type="presParOf" srcId="{9E4DC8AD-1AC7-4E53-B32C-25202AFDB195}" destId="{78248EF9-FFBB-4EB0-94C4-16A1D0A1A170}" srcOrd="1" destOrd="0" presId="urn:microsoft.com/office/officeart/2005/8/layout/pList2#1"/>
    <dgm:cxn modelId="{130E21F6-CFE6-40A4-BA00-32B7174B9466}" type="presParOf" srcId="{78248EF9-FFBB-4EB0-94C4-16A1D0A1A170}" destId="{1DCF488A-E97F-47E9-9C5F-D0B81DD93294}" srcOrd="0" destOrd="0" presId="urn:microsoft.com/office/officeart/2005/8/layout/pList2#1"/>
    <dgm:cxn modelId="{947F3A1E-5A3A-4B35-B22E-5BD999C5D1FD}" type="presParOf" srcId="{1DCF488A-E97F-47E9-9C5F-D0B81DD93294}" destId="{1C537B5E-B686-43FC-AE5D-13D176CCFDBE}" srcOrd="0" destOrd="0" presId="urn:microsoft.com/office/officeart/2005/8/layout/pList2#1"/>
    <dgm:cxn modelId="{B9D3B292-6C94-4EFE-9F6F-8F5AE750351E}" type="presParOf" srcId="{1DCF488A-E97F-47E9-9C5F-D0B81DD93294}" destId="{11A1C728-2E47-4813-A2B0-E50F31D54C77}" srcOrd="1" destOrd="0" presId="urn:microsoft.com/office/officeart/2005/8/layout/pList2#1"/>
    <dgm:cxn modelId="{1EAA1810-A8B8-4F47-A926-B43CE3496DED}" type="presParOf" srcId="{1DCF488A-E97F-47E9-9C5F-D0B81DD93294}" destId="{27497C83-AF18-4F41-99EC-C3F29B5785BA}"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colorful2" csCatId="colorful" phldr="1"/>
      <dgm:spPr/>
    </dgm:pt>
    <dgm:pt modelId="{EECF0C4D-FBAC-4036-9A27-7E1E366A58C9}">
      <dgm:prSet/>
      <dgm:spPr>
        <a:solidFill>
          <a:srgbClr val="C00000"/>
        </a:solidFill>
      </dgm:spPr>
      <dgm:t>
        <a:bodyPr/>
        <a:lstStyle/>
        <a:p>
          <a:r>
            <a:rPr lang="ja-JP" altLang="en-US" b="1" dirty="0" smtClean="0">
              <a:solidFill>
                <a:schemeClr val="bg1"/>
              </a:solidFill>
              <a:latin typeface="HG丸ｺﾞｼｯｸM-PRO" pitchFamily="50" charset="-128"/>
              <a:ea typeface="HG丸ｺﾞｼｯｸM-PRO" pitchFamily="50" charset="-128"/>
            </a:rPr>
            <a:t>ペルー経済情勢</a:t>
          </a:r>
          <a:endParaRPr lang="es-PE" b="1" dirty="0">
            <a:solidFill>
              <a:schemeClr val="bg1"/>
            </a:solidFill>
            <a:latin typeface="HG丸ｺﾞｼｯｸM-PRO" pitchFamily="50" charset="-128"/>
            <a:ea typeface="HG丸ｺﾞｼｯｸM-PRO" pitchFamily="50" charset="-128"/>
          </a:endParaRPr>
        </a:p>
      </dgm:t>
    </dgm:pt>
    <dgm:pt modelId="{C8820CB2-A22D-469A-83C1-312948EDE912}" type="parTrans" cxnId="{86911A91-EA3B-4DFA-88BC-F51D755D7BAD}">
      <dgm:prSet/>
      <dgm:spPr/>
      <dgm:t>
        <a:bodyPr/>
        <a:lstStyle/>
        <a:p>
          <a:endParaRPr lang="es-PE"/>
        </a:p>
      </dgm:t>
    </dgm:pt>
    <dgm:pt modelId="{13D18CC3-82BC-4084-A714-7D61D2070CB6}" type="sibTrans" cxnId="{86911A91-EA3B-4DFA-88BC-F51D755D7BAD}">
      <dgm:prSet/>
      <dgm:spPr/>
      <dgm:t>
        <a:bodyPr/>
        <a:lstStyle/>
        <a:p>
          <a:endParaRPr lang="es-PE"/>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1">
            <a:lumMod val="65000"/>
            <a:alpha val="90000"/>
          </a:schemeClr>
        </a:solidFill>
      </dgm:spPr>
    </dgm:pt>
    <dgm:pt modelId="{78248EF9-FFBB-4EB0-94C4-16A1D0A1A170}" type="pres">
      <dgm:prSet presAssocID="{AA690160-D328-4B69-A035-90D3C82FA0A6}" presName="linComp" presStyleCnt="0"/>
      <dgm:spPr/>
    </dgm:pt>
    <dgm:pt modelId="{1DCF488A-E97F-47E9-9C5F-D0B81DD93294}" type="pres">
      <dgm:prSet presAssocID="{EECF0C4D-FBAC-4036-9A27-7E1E366A58C9}" presName="compNode" presStyleCnt="0"/>
      <dgm:spPr/>
    </dgm:pt>
    <dgm:pt modelId="{1C537B5E-B686-43FC-AE5D-13D176CCFDBE}" type="pres">
      <dgm:prSet presAssocID="{EECF0C4D-FBAC-4036-9A27-7E1E366A58C9}" presName="node" presStyleLbl="node1" presStyleIdx="0" presStyleCnt="1">
        <dgm:presLayoutVars>
          <dgm:bulletEnabled val="1"/>
        </dgm:presLayoutVars>
      </dgm:prSet>
      <dgm:spPr/>
      <dgm:t>
        <a:bodyPr/>
        <a:lstStyle/>
        <a:p>
          <a:endParaRPr lang="es-PE"/>
        </a:p>
      </dgm:t>
    </dgm:pt>
    <dgm:pt modelId="{11A1C728-2E47-4813-A2B0-E50F31D54C77}" type="pres">
      <dgm:prSet presAssocID="{EECF0C4D-FBAC-4036-9A27-7E1E366A58C9}" presName="invisiNode" presStyleLbl="node1" presStyleIdx="0" presStyleCnt="1"/>
      <dgm:spPr/>
    </dgm:pt>
    <dgm:pt modelId="{27497C83-AF18-4F41-99EC-C3F29B5785BA}" type="pres">
      <dgm:prSet presAssocID="{EECF0C4D-FBAC-4036-9A27-7E1E366A58C9}" presName="imagNode" presStyleLbl="fgImgPlace1" presStyleIdx="0" presStyleCnt="1" custScaleX="33022" custScaleY="111357" custLinFactY="144399" custLinFactNeighborX="33366" custLinFactNeighborY="200000"/>
      <dgm:spPr>
        <a:blipFill>
          <a:blip xmlns:r="http://schemas.openxmlformats.org/officeDocument/2006/relationships" r:embed="rId1">
            <a:extLst>
              <a:ext uri="{28A0092B-C50C-407E-A947-70E740481C1C}">
                <a14:useLocalDpi xmlns:a14="http://schemas.microsoft.com/office/drawing/2010/main" val="0"/>
              </a:ext>
            </a:extLst>
          </a:blip>
          <a:srcRect/>
          <a:stretch>
            <a:fillRect t="-129000" b="-129000"/>
          </a:stretch>
        </a:blipFill>
      </dgm:spPr>
    </dgm:pt>
  </dgm:ptLst>
  <dgm:cxnLst>
    <dgm:cxn modelId="{86911A91-EA3B-4DFA-88BC-F51D755D7BAD}" srcId="{AA690160-D328-4B69-A035-90D3C82FA0A6}" destId="{EECF0C4D-FBAC-4036-9A27-7E1E366A58C9}" srcOrd="0" destOrd="0" parTransId="{C8820CB2-A22D-469A-83C1-312948EDE912}" sibTransId="{13D18CC3-82BC-4084-A714-7D61D2070CB6}"/>
    <dgm:cxn modelId="{58A4CE54-8AE6-4343-9056-AFEADCCAC9B1}" type="presOf" srcId="{AA690160-D328-4B69-A035-90D3C82FA0A6}" destId="{9E4DC8AD-1AC7-4E53-B32C-25202AFDB195}" srcOrd="0" destOrd="0" presId="urn:microsoft.com/office/officeart/2005/8/layout/pList2#1"/>
    <dgm:cxn modelId="{D0F2DFAA-2178-459B-8F9C-A95F14AE31E8}" type="presOf" srcId="{EECF0C4D-FBAC-4036-9A27-7E1E366A58C9}" destId="{1C537B5E-B686-43FC-AE5D-13D176CCFDBE}" srcOrd="0" destOrd="0" presId="urn:microsoft.com/office/officeart/2005/8/layout/pList2#1"/>
    <dgm:cxn modelId="{8529A232-2A50-4A6F-B8CC-1ED791ECCFD8}" type="presParOf" srcId="{9E4DC8AD-1AC7-4E53-B32C-25202AFDB195}" destId="{ACBF4AF3-FAB8-444C-81AB-52C89640E279}" srcOrd="0" destOrd="0" presId="urn:microsoft.com/office/officeart/2005/8/layout/pList2#1"/>
    <dgm:cxn modelId="{7E943006-0514-44BA-AE74-5EA834BDB0E0}" type="presParOf" srcId="{9E4DC8AD-1AC7-4E53-B32C-25202AFDB195}" destId="{78248EF9-FFBB-4EB0-94C4-16A1D0A1A170}" srcOrd="1" destOrd="0" presId="urn:microsoft.com/office/officeart/2005/8/layout/pList2#1"/>
    <dgm:cxn modelId="{F7E1E081-F3D1-40BB-879E-866699BD7815}" type="presParOf" srcId="{78248EF9-FFBB-4EB0-94C4-16A1D0A1A170}" destId="{1DCF488A-E97F-47E9-9C5F-D0B81DD93294}" srcOrd="0" destOrd="0" presId="urn:microsoft.com/office/officeart/2005/8/layout/pList2#1"/>
    <dgm:cxn modelId="{E960709E-E54B-46EB-97BB-EC7D5749F112}" type="presParOf" srcId="{1DCF488A-E97F-47E9-9C5F-D0B81DD93294}" destId="{1C537B5E-B686-43FC-AE5D-13D176CCFDBE}" srcOrd="0" destOrd="0" presId="urn:microsoft.com/office/officeart/2005/8/layout/pList2#1"/>
    <dgm:cxn modelId="{DD96BD75-BC80-48D4-9677-C9B4B097E0EE}" type="presParOf" srcId="{1DCF488A-E97F-47E9-9C5F-D0B81DD93294}" destId="{11A1C728-2E47-4813-A2B0-E50F31D54C77}" srcOrd="1" destOrd="0" presId="urn:microsoft.com/office/officeart/2005/8/layout/pList2#1"/>
    <dgm:cxn modelId="{E48018EE-A034-48F1-A07E-13C5F52E4839}" type="presParOf" srcId="{1DCF488A-E97F-47E9-9C5F-D0B81DD93294}" destId="{27497C83-AF18-4F41-99EC-C3F29B5785BA}"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7C5A2E-E20B-4F7D-91BE-E94DB43AF4E5}" type="doc">
      <dgm:prSet loTypeId="urn:microsoft.com/office/officeart/2005/8/layout/arrow2" loCatId="process" qsTypeId="urn:microsoft.com/office/officeart/2005/8/quickstyle/simple1" qsCatId="simple" csTypeId="urn:microsoft.com/office/officeart/2005/8/colors/accent1_2" csCatId="accent1" phldr="1"/>
      <dgm:spPr/>
    </dgm:pt>
    <dgm:pt modelId="{04C6C09F-B1DA-4FF8-AF36-FBEDC356F225}">
      <dgm:prSet phldrT="[テキスト]" custT="1"/>
      <dgm:spPr/>
      <dgm:t>
        <a:bodyPr/>
        <a:lstStyle/>
        <a:p>
          <a:pPr marL="0" algn="ctr" defTabSz="914400" rtl="0" eaLnBrk="1" latinLnBrk="0" hangingPunct="1"/>
          <a:endParaRPr kumimoji="1" lang="en-US" altLang="ja-JP" sz="1800" kern="1200" dirty="0" smtClean="0">
            <a:solidFill>
              <a:schemeClr val="tx1"/>
            </a:solidFill>
            <a:latin typeface="+mn-lt"/>
            <a:ea typeface="+mn-ea"/>
            <a:cs typeface="+mn-cs"/>
          </a:endParaRPr>
        </a:p>
        <a:p>
          <a:pPr marL="0" algn="ctr" defTabSz="914400" rtl="0" eaLnBrk="1" latinLnBrk="0" hangingPunct="1"/>
          <a:r>
            <a:rPr kumimoji="1" lang="ja-JP" altLang="en-US" sz="1800" kern="1200" dirty="0" smtClean="0">
              <a:solidFill>
                <a:schemeClr val="tx1"/>
              </a:solidFill>
              <a:latin typeface="+mn-lt"/>
              <a:ea typeface="+mn-ea"/>
              <a:cs typeface="+mn-cs"/>
            </a:rPr>
            <a:t>　　　　　　　　　　　　　</a:t>
          </a:r>
          <a:endParaRPr kumimoji="1" lang="ja-JP" altLang="en-US" sz="1800" kern="1200" dirty="0">
            <a:solidFill>
              <a:schemeClr val="tx1"/>
            </a:solidFill>
            <a:latin typeface="+mn-lt"/>
            <a:ea typeface="+mn-ea"/>
            <a:cs typeface="+mn-cs"/>
          </a:endParaRPr>
        </a:p>
      </dgm:t>
    </dgm:pt>
    <dgm:pt modelId="{EE908923-81CF-4401-A808-C53A13EA544F}" type="sibTrans" cxnId="{84AF40CB-C7F7-45B9-8D21-86307620B48C}">
      <dgm:prSet/>
      <dgm:spPr/>
      <dgm:t>
        <a:bodyPr/>
        <a:lstStyle/>
        <a:p>
          <a:endParaRPr kumimoji="1" lang="ja-JP" altLang="en-US"/>
        </a:p>
      </dgm:t>
    </dgm:pt>
    <dgm:pt modelId="{523E2B0D-1697-4584-A16B-D85F4C9345FF}" type="parTrans" cxnId="{84AF40CB-C7F7-45B9-8D21-86307620B48C}">
      <dgm:prSet/>
      <dgm:spPr/>
      <dgm:t>
        <a:bodyPr/>
        <a:lstStyle/>
        <a:p>
          <a:endParaRPr kumimoji="1" lang="ja-JP" altLang="en-US"/>
        </a:p>
      </dgm:t>
    </dgm:pt>
    <dgm:pt modelId="{DFBECDC3-DBB6-4745-AE9E-5A71EC17DE22}" type="pres">
      <dgm:prSet presAssocID="{9B7C5A2E-E20B-4F7D-91BE-E94DB43AF4E5}" presName="arrowDiagram" presStyleCnt="0">
        <dgm:presLayoutVars>
          <dgm:chMax val="5"/>
          <dgm:dir/>
          <dgm:resizeHandles val="exact"/>
        </dgm:presLayoutVars>
      </dgm:prSet>
      <dgm:spPr/>
    </dgm:pt>
    <dgm:pt modelId="{39308B99-B8FE-486B-8597-F422C56025CE}" type="pres">
      <dgm:prSet presAssocID="{9B7C5A2E-E20B-4F7D-91BE-E94DB43AF4E5}" presName="arrow" presStyleLbl="bgShp" presStyleIdx="0" presStyleCnt="1" custLinFactNeighborX="-3455" custLinFactNeighborY="6324"/>
      <dgm:spPr/>
    </dgm:pt>
    <dgm:pt modelId="{B2D31F83-28BA-4248-AE94-B59881F428A4}" type="pres">
      <dgm:prSet presAssocID="{9B7C5A2E-E20B-4F7D-91BE-E94DB43AF4E5}" presName="arrowDiagram1" presStyleCnt="0">
        <dgm:presLayoutVars>
          <dgm:bulletEnabled val="1"/>
        </dgm:presLayoutVars>
      </dgm:prSet>
      <dgm:spPr/>
    </dgm:pt>
    <dgm:pt modelId="{1C31D7A7-AC26-4CDC-BE02-FD03BA1CC4E2}" type="pres">
      <dgm:prSet presAssocID="{04C6C09F-B1DA-4FF8-AF36-FBEDC356F225}" presName="bullet1" presStyleLbl="node1" presStyleIdx="0" presStyleCnt="1" custAng="16406639" custFlipVert="1" custFlipHor="0" custScaleX="11749" custScaleY="6900" custLinFactX="-135428" custLinFactY="43388" custLinFactNeighborX="-200000" custLinFactNeighborY="100000"/>
      <dgm:spPr/>
    </dgm:pt>
    <dgm:pt modelId="{C7792668-4557-406B-9B0A-133E093E842A}" type="pres">
      <dgm:prSet presAssocID="{04C6C09F-B1DA-4FF8-AF36-FBEDC356F225}" presName="textBox1" presStyleLbl="revTx" presStyleIdx="0" presStyleCnt="1" custScaleX="68123" custScaleY="41539" custLinFactX="-18325" custLinFactNeighborX="-100000" custLinFactNeighborY="-70403">
        <dgm:presLayoutVars>
          <dgm:bulletEnabled val="1"/>
        </dgm:presLayoutVars>
      </dgm:prSet>
      <dgm:spPr/>
      <dgm:t>
        <a:bodyPr/>
        <a:lstStyle/>
        <a:p>
          <a:endParaRPr kumimoji="1" lang="ja-JP" altLang="en-US"/>
        </a:p>
      </dgm:t>
    </dgm:pt>
  </dgm:ptLst>
  <dgm:cxnLst>
    <dgm:cxn modelId="{956B602C-56C3-42A9-A83E-D69CFCDF91AB}" type="presOf" srcId="{9B7C5A2E-E20B-4F7D-91BE-E94DB43AF4E5}" destId="{DFBECDC3-DBB6-4745-AE9E-5A71EC17DE22}" srcOrd="0" destOrd="0" presId="urn:microsoft.com/office/officeart/2005/8/layout/arrow2"/>
    <dgm:cxn modelId="{C5C92C10-7BFE-4864-B023-C85354B1648E}" type="presOf" srcId="{04C6C09F-B1DA-4FF8-AF36-FBEDC356F225}" destId="{C7792668-4557-406B-9B0A-133E093E842A}" srcOrd="0" destOrd="0" presId="urn:microsoft.com/office/officeart/2005/8/layout/arrow2"/>
    <dgm:cxn modelId="{84AF40CB-C7F7-45B9-8D21-86307620B48C}" srcId="{9B7C5A2E-E20B-4F7D-91BE-E94DB43AF4E5}" destId="{04C6C09F-B1DA-4FF8-AF36-FBEDC356F225}" srcOrd="0" destOrd="0" parTransId="{523E2B0D-1697-4584-A16B-D85F4C9345FF}" sibTransId="{EE908923-81CF-4401-A808-C53A13EA544F}"/>
    <dgm:cxn modelId="{C7C17138-BD46-4BE4-8025-AC656AC03A7B}" type="presParOf" srcId="{DFBECDC3-DBB6-4745-AE9E-5A71EC17DE22}" destId="{39308B99-B8FE-486B-8597-F422C56025CE}" srcOrd="0" destOrd="0" presId="urn:microsoft.com/office/officeart/2005/8/layout/arrow2"/>
    <dgm:cxn modelId="{56C4F645-462F-4A4C-B06E-F85905384171}" type="presParOf" srcId="{DFBECDC3-DBB6-4745-AE9E-5A71EC17DE22}" destId="{B2D31F83-28BA-4248-AE94-B59881F428A4}" srcOrd="1" destOrd="0" presId="urn:microsoft.com/office/officeart/2005/8/layout/arrow2"/>
    <dgm:cxn modelId="{53CE5090-3BB3-43A7-A466-CE5B1475B788}" type="presParOf" srcId="{B2D31F83-28BA-4248-AE94-B59881F428A4}" destId="{1C31D7A7-AC26-4CDC-BE02-FD03BA1CC4E2}" srcOrd="0" destOrd="0" presId="urn:microsoft.com/office/officeart/2005/8/layout/arrow2"/>
    <dgm:cxn modelId="{FC147046-C680-4815-B5F4-E98959FD64A9}" type="presParOf" srcId="{B2D31F83-28BA-4248-AE94-B59881F428A4}" destId="{C7792668-4557-406B-9B0A-133E093E842A}"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colorful2" csCatId="colorful" phldr="1"/>
      <dgm:spPr/>
    </dgm:pt>
    <dgm:pt modelId="{EECF0C4D-FBAC-4036-9A27-7E1E366A58C9}">
      <dgm:prSet/>
      <dgm:spPr>
        <a:solidFill>
          <a:srgbClr val="C00000"/>
        </a:solidFill>
      </dgm:spPr>
      <dgm:t>
        <a:bodyPr/>
        <a:lstStyle/>
        <a:p>
          <a:r>
            <a:rPr lang="ja-JP" altLang="en-US" b="1" dirty="0" smtClean="0">
              <a:solidFill>
                <a:schemeClr val="bg1"/>
              </a:solidFill>
              <a:latin typeface="HG丸ｺﾞｼｯｸM-PRO" pitchFamily="50" charset="-128"/>
              <a:ea typeface="HG丸ｺﾞｼｯｸM-PRO" pitchFamily="50" charset="-128"/>
            </a:rPr>
            <a:t>日系社会</a:t>
          </a:r>
          <a:endParaRPr lang="es-PE" b="1" dirty="0">
            <a:solidFill>
              <a:schemeClr val="bg1"/>
            </a:solidFill>
            <a:latin typeface="HG丸ｺﾞｼｯｸM-PRO" pitchFamily="50" charset="-128"/>
            <a:ea typeface="HG丸ｺﾞｼｯｸM-PRO" pitchFamily="50" charset="-128"/>
          </a:endParaRPr>
        </a:p>
      </dgm:t>
    </dgm:pt>
    <dgm:pt modelId="{C8820CB2-A22D-469A-83C1-312948EDE912}" type="parTrans" cxnId="{86911A91-EA3B-4DFA-88BC-F51D755D7BAD}">
      <dgm:prSet/>
      <dgm:spPr/>
      <dgm:t>
        <a:bodyPr/>
        <a:lstStyle/>
        <a:p>
          <a:endParaRPr lang="es-PE"/>
        </a:p>
      </dgm:t>
    </dgm:pt>
    <dgm:pt modelId="{13D18CC3-82BC-4084-A714-7D61D2070CB6}" type="sibTrans" cxnId="{86911A91-EA3B-4DFA-88BC-F51D755D7BAD}">
      <dgm:prSet/>
      <dgm:spPr/>
      <dgm:t>
        <a:bodyPr/>
        <a:lstStyle/>
        <a:p>
          <a:endParaRPr lang="es-PE"/>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1">
            <a:lumMod val="65000"/>
            <a:alpha val="90000"/>
          </a:schemeClr>
        </a:solidFill>
      </dgm:spPr>
    </dgm:pt>
    <dgm:pt modelId="{78248EF9-FFBB-4EB0-94C4-16A1D0A1A170}" type="pres">
      <dgm:prSet presAssocID="{AA690160-D328-4B69-A035-90D3C82FA0A6}" presName="linComp" presStyleCnt="0"/>
      <dgm:spPr/>
    </dgm:pt>
    <dgm:pt modelId="{1DCF488A-E97F-47E9-9C5F-D0B81DD93294}" type="pres">
      <dgm:prSet presAssocID="{EECF0C4D-FBAC-4036-9A27-7E1E366A58C9}" presName="compNode" presStyleCnt="0"/>
      <dgm:spPr/>
    </dgm:pt>
    <dgm:pt modelId="{1C537B5E-B686-43FC-AE5D-13D176CCFDBE}" type="pres">
      <dgm:prSet presAssocID="{EECF0C4D-FBAC-4036-9A27-7E1E366A58C9}" presName="node" presStyleLbl="node1" presStyleIdx="0" presStyleCnt="1">
        <dgm:presLayoutVars>
          <dgm:bulletEnabled val="1"/>
        </dgm:presLayoutVars>
      </dgm:prSet>
      <dgm:spPr/>
      <dgm:t>
        <a:bodyPr/>
        <a:lstStyle/>
        <a:p>
          <a:endParaRPr lang="es-PE"/>
        </a:p>
      </dgm:t>
    </dgm:pt>
    <dgm:pt modelId="{11A1C728-2E47-4813-A2B0-E50F31D54C77}" type="pres">
      <dgm:prSet presAssocID="{EECF0C4D-FBAC-4036-9A27-7E1E366A58C9}" presName="invisiNode" presStyleLbl="node1" presStyleIdx="0" presStyleCnt="1"/>
      <dgm:spPr/>
    </dgm:pt>
    <dgm:pt modelId="{27497C83-AF18-4F41-99EC-C3F29B5785BA}" type="pres">
      <dgm:prSet presAssocID="{EECF0C4D-FBAC-4036-9A27-7E1E366A58C9}" presName="imagNode" presStyleLbl="fgImgPlace1" presStyleIdx="0" presStyleCnt="1" custScaleX="33022" custScaleY="111357" custLinFactY="144399" custLinFactNeighborX="33366" custLinFactNeighborY="200000"/>
      <dgm:spPr>
        <a:blipFill>
          <a:blip xmlns:r="http://schemas.openxmlformats.org/officeDocument/2006/relationships" r:embed="rId1">
            <a:extLst>
              <a:ext uri="{28A0092B-C50C-407E-A947-70E740481C1C}">
                <a14:useLocalDpi xmlns:a14="http://schemas.microsoft.com/office/drawing/2010/main" val="0"/>
              </a:ext>
            </a:extLst>
          </a:blip>
          <a:srcRect/>
          <a:stretch>
            <a:fillRect t="-129000" b="-129000"/>
          </a:stretch>
        </a:blipFill>
      </dgm:spPr>
    </dgm:pt>
  </dgm:ptLst>
  <dgm:cxnLst>
    <dgm:cxn modelId="{72C9CC21-A9CA-4690-BFB3-057C87A1EE2A}" type="presOf" srcId="{EECF0C4D-FBAC-4036-9A27-7E1E366A58C9}" destId="{1C537B5E-B686-43FC-AE5D-13D176CCFDBE}" srcOrd="0" destOrd="0" presId="urn:microsoft.com/office/officeart/2005/8/layout/pList2#1"/>
    <dgm:cxn modelId="{86911A91-EA3B-4DFA-88BC-F51D755D7BAD}" srcId="{AA690160-D328-4B69-A035-90D3C82FA0A6}" destId="{EECF0C4D-FBAC-4036-9A27-7E1E366A58C9}" srcOrd="0" destOrd="0" parTransId="{C8820CB2-A22D-469A-83C1-312948EDE912}" sibTransId="{13D18CC3-82BC-4084-A714-7D61D2070CB6}"/>
    <dgm:cxn modelId="{F1E0F6F1-CA10-44DB-BEDD-06505667ECE0}" type="presOf" srcId="{AA690160-D328-4B69-A035-90D3C82FA0A6}" destId="{9E4DC8AD-1AC7-4E53-B32C-25202AFDB195}" srcOrd="0" destOrd="0" presId="urn:microsoft.com/office/officeart/2005/8/layout/pList2#1"/>
    <dgm:cxn modelId="{F3F8E2FF-65B5-42B1-BEBF-DAC4A3CD21C2}" type="presParOf" srcId="{9E4DC8AD-1AC7-4E53-B32C-25202AFDB195}" destId="{ACBF4AF3-FAB8-444C-81AB-52C89640E279}" srcOrd="0" destOrd="0" presId="urn:microsoft.com/office/officeart/2005/8/layout/pList2#1"/>
    <dgm:cxn modelId="{97876B25-C977-4825-86A3-FE0D0A07441C}" type="presParOf" srcId="{9E4DC8AD-1AC7-4E53-B32C-25202AFDB195}" destId="{78248EF9-FFBB-4EB0-94C4-16A1D0A1A170}" srcOrd="1" destOrd="0" presId="urn:microsoft.com/office/officeart/2005/8/layout/pList2#1"/>
    <dgm:cxn modelId="{BF79F558-0AC7-4B92-85D3-49251D91756F}" type="presParOf" srcId="{78248EF9-FFBB-4EB0-94C4-16A1D0A1A170}" destId="{1DCF488A-E97F-47E9-9C5F-D0B81DD93294}" srcOrd="0" destOrd="0" presId="urn:microsoft.com/office/officeart/2005/8/layout/pList2#1"/>
    <dgm:cxn modelId="{0784D366-A7BD-46D7-B457-8E38D4C0EB1A}" type="presParOf" srcId="{1DCF488A-E97F-47E9-9C5F-D0B81DD93294}" destId="{1C537B5E-B686-43FC-AE5D-13D176CCFDBE}" srcOrd="0" destOrd="0" presId="urn:microsoft.com/office/officeart/2005/8/layout/pList2#1"/>
    <dgm:cxn modelId="{B5627823-AA5A-4698-B5B7-348E22CA0BD0}" type="presParOf" srcId="{1DCF488A-E97F-47E9-9C5F-D0B81DD93294}" destId="{11A1C728-2E47-4813-A2B0-E50F31D54C77}" srcOrd="1" destOrd="0" presId="urn:microsoft.com/office/officeart/2005/8/layout/pList2#1"/>
    <dgm:cxn modelId="{5BE35490-3D0A-4FA3-89D6-659628BE104C}" type="presParOf" srcId="{1DCF488A-E97F-47E9-9C5F-D0B81DD93294}" destId="{27497C83-AF18-4F41-99EC-C3F29B5785BA}"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colorful2" csCatId="colorful" phldr="1"/>
      <dgm:spPr/>
    </dgm:pt>
    <dgm:pt modelId="{EECF0C4D-FBAC-4036-9A27-7E1E366A58C9}">
      <dgm:prSet/>
      <dgm:spPr>
        <a:solidFill>
          <a:srgbClr val="C00000"/>
        </a:solidFill>
      </dgm:spPr>
      <dgm:t>
        <a:bodyPr/>
        <a:lstStyle/>
        <a:p>
          <a:r>
            <a:rPr lang="ja-JP" altLang="en-US" b="1" dirty="0" smtClean="0">
              <a:solidFill>
                <a:schemeClr val="bg1"/>
              </a:solidFill>
              <a:latin typeface="HG丸ｺﾞｼｯｸM-PRO" pitchFamily="50" charset="-128"/>
              <a:ea typeface="HG丸ｺﾞｼｯｸM-PRO" pitchFamily="50" charset="-128"/>
            </a:rPr>
            <a:t>日ペルー関係</a:t>
          </a:r>
          <a:endParaRPr lang="es-PE" b="1" dirty="0">
            <a:solidFill>
              <a:schemeClr val="bg1"/>
            </a:solidFill>
            <a:latin typeface="HG丸ｺﾞｼｯｸM-PRO" pitchFamily="50" charset="-128"/>
            <a:ea typeface="HG丸ｺﾞｼｯｸM-PRO" pitchFamily="50" charset="-128"/>
          </a:endParaRPr>
        </a:p>
      </dgm:t>
    </dgm:pt>
    <dgm:pt modelId="{C8820CB2-A22D-469A-83C1-312948EDE912}" type="parTrans" cxnId="{86911A91-EA3B-4DFA-88BC-F51D755D7BAD}">
      <dgm:prSet/>
      <dgm:spPr/>
      <dgm:t>
        <a:bodyPr/>
        <a:lstStyle/>
        <a:p>
          <a:endParaRPr lang="es-PE"/>
        </a:p>
      </dgm:t>
    </dgm:pt>
    <dgm:pt modelId="{13D18CC3-82BC-4084-A714-7D61D2070CB6}" type="sibTrans" cxnId="{86911A91-EA3B-4DFA-88BC-F51D755D7BAD}">
      <dgm:prSet/>
      <dgm:spPr/>
      <dgm:t>
        <a:bodyPr/>
        <a:lstStyle/>
        <a:p>
          <a:endParaRPr lang="es-PE"/>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1">
            <a:lumMod val="65000"/>
            <a:alpha val="90000"/>
          </a:schemeClr>
        </a:solidFill>
      </dgm:spPr>
    </dgm:pt>
    <dgm:pt modelId="{78248EF9-FFBB-4EB0-94C4-16A1D0A1A170}" type="pres">
      <dgm:prSet presAssocID="{AA690160-D328-4B69-A035-90D3C82FA0A6}" presName="linComp" presStyleCnt="0"/>
      <dgm:spPr/>
    </dgm:pt>
    <dgm:pt modelId="{1DCF488A-E97F-47E9-9C5F-D0B81DD93294}" type="pres">
      <dgm:prSet presAssocID="{EECF0C4D-FBAC-4036-9A27-7E1E366A58C9}" presName="compNode" presStyleCnt="0"/>
      <dgm:spPr/>
    </dgm:pt>
    <dgm:pt modelId="{1C537B5E-B686-43FC-AE5D-13D176CCFDBE}" type="pres">
      <dgm:prSet presAssocID="{EECF0C4D-FBAC-4036-9A27-7E1E366A58C9}" presName="node" presStyleLbl="node1" presStyleIdx="0" presStyleCnt="1">
        <dgm:presLayoutVars>
          <dgm:bulletEnabled val="1"/>
        </dgm:presLayoutVars>
      </dgm:prSet>
      <dgm:spPr/>
      <dgm:t>
        <a:bodyPr/>
        <a:lstStyle/>
        <a:p>
          <a:endParaRPr lang="es-PE"/>
        </a:p>
      </dgm:t>
    </dgm:pt>
    <dgm:pt modelId="{11A1C728-2E47-4813-A2B0-E50F31D54C77}" type="pres">
      <dgm:prSet presAssocID="{EECF0C4D-FBAC-4036-9A27-7E1E366A58C9}" presName="invisiNode" presStyleLbl="node1" presStyleIdx="0" presStyleCnt="1"/>
      <dgm:spPr/>
    </dgm:pt>
    <dgm:pt modelId="{27497C83-AF18-4F41-99EC-C3F29B5785BA}" type="pres">
      <dgm:prSet presAssocID="{EECF0C4D-FBAC-4036-9A27-7E1E366A58C9}" presName="imagNode" presStyleLbl="fgImgPlace1" presStyleIdx="0" presStyleCnt="1" custScaleX="33022" custScaleY="111357" custLinFactY="144399" custLinFactNeighborX="33366" custLinFactNeighborY="200000"/>
      <dgm:spPr>
        <a:blipFill>
          <a:blip xmlns:r="http://schemas.openxmlformats.org/officeDocument/2006/relationships" r:embed="rId1">
            <a:extLst>
              <a:ext uri="{28A0092B-C50C-407E-A947-70E740481C1C}">
                <a14:useLocalDpi xmlns:a14="http://schemas.microsoft.com/office/drawing/2010/main" val="0"/>
              </a:ext>
            </a:extLst>
          </a:blip>
          <a:srcRect/>
          <a:stretch>
            <a:fillRect t="-129000" b="-129000"/>
          </a:stretch>
        </a:blipFill>
      </dgm:spPr>
    </dgm:pt>
  </dgm:ptLst>
  <dgm:cxnLst>
    <dgm:cxn modelId="{86911A91-EA3B-4DFA-88BC-F51D755D7BAD}" srcId="{AA690160-D328-4B69-A035-90D3C82FA0A6}" destId="{EECF0C4D-FBAC-4036-9A27-7E1E366A58C9}" srcOrd="0" destOrd="0" parTransId="{C8820CB2-A22D-469A-83C1-312948EDE912}" sibTransId="{13D18CC3-82BC-4084-A714-7D61D2070CB6}"/>
    <dgm:cxn modelId="{4285348D-6083-4B8A-A980-56314F037F4A}" type="presOf" srcId="{AA690160-D328-4B69-A035-90D3C82FA0A6}" destId="{9E4DC8AD-1AC7-4E53-B32C-25202AFDB195}" srcOrd="0" destOrd="0" presId="urn:microsoft.com/office/officeart/2005/8/layout/pList2#1"/>
    <dgm:cxn modelId="{F5FCA2AA-A88E-4D03-9A97-497D3478264C}" type="presOf" srcId="{EECF0C4D-FBAC-4036-9A27-7E1E366A58C9}" destId="{1C537B5E-B686-43FC-AE5D-13D176CCFDBE}" srcOrd="0" destOrd="0" presId="urn:microsoft.com/office/officeart/2005/8/layout/pList2#1"/>
    <dgm:cxn modelId="{6D2C65D8-1959-4E53-8F01-0B4508388249}" type="presParOf" srcId="{9E4DC8AD-1AC7-4E53-B32C-25202AFDB195}" destId="{ACBF4AF3-FAB8-444C-81AB-52C89640E279}" srcOrd="0" destOrd="0" presId="urn:microsoft.com/office/officeart/2005/8/layout/pList2#1"/>
    <dgm:cxn modelId="{1AE151FD-3D89-44DF-BEFB-1FFD6BBA6968}" type="presParOf" srcId="{9E4DC8AD-1AC7-4E53-B32C-25202AFDB195}" destId="{78248EF9-FFBB-4EB0-94C4-16A1D0A1A170}" srcOrd="1" destOrd="0" presId="urn:microsoft.com/office/officeart/2005/8/layout/pList2#1"/>
    <dgm:cxn modelId="{8103E74B-F7E0-4117-BDF3-ED6861A192C1}" type="presParOf" srcId="{78248EF9-FFBB-4EB0-94C4-16A1D0A1A170}" destId="{1DCF488A-E97F-47E9-9C5F-D0B81DD93294}" srcOrd="0" destOrd="0" presId="urn:microsoft.com/office/officeart/2005/8/layout/pList2#1"/>
    <dgm:cxn modelId="{2E761AD1-A2EB-4960-80AE-B69DF27A4487}" type="presParOf" srcId="{1DCF488A-E97F-47E9-9C5F-D0B81DD93294}" destId="{1C537B5E-B686-43FC-AE5D-13D176CCFDBE}" srcOrd="0" destOrd="0" presId="urn:microsoft.com/office/officeart/2005/8/layout/pList2#1"/>
    <dgm:cxn modelId="{2995A4A9-F3C9-4B29-A844-BF496700951B}" type="presParOf" srcId="{1DCF488A-E97F-47E9-9C5F-D0B81DD93294}" destId="{11A1C728-2E47-4813-A2B0-E50F31D54C77}" srcOrd="1" destOrd="0" presId="urn:microsoft.com/office/officeart/2005/8/layout/pList2#1"/>
    <dgm:cxn modelId="{8C24E05D-38E7-4CCC-A9B2-6F9A192F1208}" type="presParOf" srcId="{1DCF488A-E97F-47E9-9C5F-D0B81DD93294}" destId="{27497C83-AF18-4F41-99EC-C3F29B5785BA}"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0" y="0"/>
          <a:ext cx="8314184" cy="1360951"/>
        </a:xfrm>
        <a:prstGeom prst="roundRect">
          <a:avLst>
            <a:gd name="adj" fmla="val 10000"/>
          </a:avLst>
        </a:prstGeom>
        <a:solidFill>
          <a:schemeClr val="bg1">
            <a:lumMod val="65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7497C83-AF18-4F41-99EC-C3F29B5785BA}">
      <dsp:nvSpPr>
        <dsp:cNvPr id="0" name=""/>
        <dsp:cNvSpPr/>
      </dsp:nvSpPr>
      <dsp:spPr>
        <a:xfrm>
          <a:off x="5474366" y="1912958"/>
          <a:ext cx="2580779" cy="11113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9000" b="-12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C537B5E-B686-43FC-AE5D-13D176CCFDBE}">
      <dsp:nvSpPr>
        <dsp:cNvPr id="0" name=""/>
        <dsp:cNvSpPr/>
      </dsp:nvSpPr>
      <dsp:spPr>
        <a:xfrm rot="10800000">
          <a:off x="249425" y="1360951"/>
          <a:ext cx="7815332" cy="1663384"/>
        </a:xfrm>
        <a:prstGeom prst="round2SameRect">
          <a:avLst>
            <a:gd name="adj1" fmla="val 10500"/>
            <a:gd name="adj2" fmla="val 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160" tIns="391160" rIns="391160" bIns="391160" numCol="1" spcCol="1270" anchor="t" anchorCtr="0">
          <a:noAutofit/>
        </a:bodyPr>
        <a:lstStyle/>
        <a:p>
          <a:pPr lvl="0" algn="ctr" defTabSz="2444750">
            <a:lnSpc>
              <a:spcPct val="90000"/>
            </a:lnSpc>
            <a:spcBef>
              <a:spcPct val="0"/>
            </a:spcBef>
            <a:spcAft>
              <a:spcPct val="35000"/>
            </a:spcAft>
          </a:pPr>
          <a:r>
            <a:rPr lang="ja-JP" altLang="en-US" sz="5500" b="1" kern="1200" dirty="0" smtClean="0">
              <a:solidFill>
                <a:schemeClr val="bg1"/>
              </a:solidFill>
              <a:latin typeface="HG丸ｺﾞｼｯｸM-PRO" pitchFamily="50" charset="-128"/>
              <a:ea typeface="HG丸ｺﾞｼｯｸM-PRO" pitchFamily="50" charset="-128"/>
            </a:rPr>
            <a:t>３つのキーワード</a:t>
          </a:r>
          <a:endParaRPr lang="es-PE" sz="5500" b="1" kern="1200" dirty="0">
            <a:solidFill>
              <a:schemeClr val="bg1"/>
            </a:solidFill>
            <a:latin typeface="HG丸ｺﾞｼｯｸM-PRO" pitchFamily="50" charset="-128"/>
            <a:ea typeface="HG丸ｺﾞｼｯｸM-PRO" pitchFamily="50" charset="-128"/>
          </a:endParaRPr>
        </a:p>
      </dsp:txBody>
      <dsp:txXfrm rot="10800000">
        <a:off x="300580" y="1360951"/>
        <a:ext cx="7713022" cy="1612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0" y="0"/>
          <a:ext cx="8314184" cy="1360951"/>
        </a:xfrm>
        <a:prstGeom prst="roundRect">
          <a:avLst>
            <a:gd name="adj" fmla="val 10000"/>
          </a:avLst>
        </a:prstGeom>
        <a:solidFill>
          <a:schemeClr val="bg1">
            <a:lumMod val="65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7497C83-AF18-4F41-99EC-C3F29B5785BA}">
      <dsp:nvSpPr>
        <dsp:cNvPr id="0" name=""/>
        <dsp:cNvSpPr/>
      </dsp:nvSpPr>
      <dsp:spPr>
        <a:xfrm>
          <a:off x="5474366" y="1912958"/>
          <a:ext cx="2580779" cy="11113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9000" b="-12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C537B5E-B686-43FC-AE5D-13D176CCFDBE}">
      <dsp:nvSpPr>
        <dsp:cNvPr id="0" name=""/>
        <dsp:cNvSpPr/>
      </dsp:nvSpPr>
      <dsp:spPr>
        <a:xfrm rot="10800000">
          <a:off x="249425" y="1360951"/>
          <a:ext cx="7815332" cy="1663384"/>
        </a:xfrm>
        <a:prstGeom prst="round2SameRect">
          <a:avLst>
            <a:gd name="adj1" fmla="val 10500"/>
            <a:gd name="adj2" fmla="val 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7152" tIns="327152" rIns="327152" bIns="327152" numCol="1" spcCol="1270" anchor="t" anchorCtr="0">
          <a:noAutofit/>
        </a:bodyPr>
        <a:lstStyle/>
        <a:p>
          <a:pPr lvl="0" algn="ctr" defTabSz="2044700">
            <a:lnSpc>
              <a:spcPct val="90000"/>
            </a:lnSpc>
            <a:spcBef>
              <a:spcPct val="0"/>
            </a:spcBef>
            <a:spcAft>
              <a:spcPct val="35000"/>
            </a:spcAft>
          </a:pPr>
          <a:r>
            <a:rPr lang="ja-JP" altLang="en-US" sz="4600" b="1" kern="1200" dirty="0" smtClean="0">
              <a:solidFill>
                <a:schemeClr val="bg1"/>
              </a:solidFill>
              <a:latin typeface="HG丸ｺﾞｼｯｸM-PRO" pitchFamily="50" charset="-128"/>
              <a:ea typeface="HG丸ｺﾞｼｯｸM-PRO" pitchFamily="50" charset="-128"/>
            </a:rPr>
            <a:t>日ペルー基礎データの比較</a:t>
          </a:r>
          <a:endParaRPr lang="en-US" altLang="ja-JP" sz="4600" b="1" kern="1200" dirty="0" smtClean="0">
            <a:solidFill>
              <a:schemeClr val="bg1"/>
            </a:solidFill>
            <a:latin typeface="HG丸ｺﾞｼｯｸM-PRO" pitchFamily="50" charset="-128"/>
            <a:ea typeface="HG丸ｺﾞｼｯｸM-PRO" pitchFamily="50" charset="-128"/>
          </a:endParaRPr>
        </a:p>
      </dsp:txBody>
      <dsp:txXfrm rot="10800000">
        <a:off x="300580" y="1360951"/>
        <a:ext cx="7713022" cy="1612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0" y="0"/>
          <a:ext cx="8314184" cy="1360951"/>
        </a:xfrm>
        <a:prstGeom prst="roundRect">
          <a:avLst>
            <a:gd name="adj" fmla="val 10000"/>
          </a:avLst>
        </a:prstGeom>
        <a:solidFill>
          <a:schemeClr val="bg1">
            <a:lumMod val="65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7497C83-AF18-4F41-99EC-C3F29B5785BA}">
      <dsp:nvSpPr>
        <dsp:cNvPr id="0" name=""/>
        <dsp:cNvSpPr/>
      </dsp:nvSpPr>
      <dsp:spPr>
        <a:xfrm>
          <a:off x="5474366" y="1912958"/>
          <a:ext cx="2580779" cy="11113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9000" b="-12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C537B5E-B686-43FC-AE5D-13D176CCFDBE}">
      <dsp:nvSpPr>
        <dsp:cNvPr id="0" name=""/>
        <dsp:cNvSpPr/>
      </dsp:nvSpPr>
      <dsp:spPr>
        <a:xfrm rot="10800000">
          <a:off x="249425" y="1360951"/>
          <a:ext cx="7815332" cy="1663384"/>
        </a:xfrm>
        <a:prstGeom prst="round2SameRect">
          <a:avLst>
            <a:gd name="adj1" fmla="val 10500"/>
            <a:gd name="adj2" fmla="val 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160" tIns="391160" rIns="391160" bIns="391160" numCol="1" spcCol="1270" anchor="t" anchorCtr="0">
          <a:noAutofit/>
        </a:bodyPr>
        <a:lstStyle/>
        <a:p>
          <a:pPr lvl="0" algn="ctr" defTabSz="2444750">
            <a:lnSpc>
              <a:spcPct val="90000"/>
            </a:lnSpc>
            <a:spcBef>
              <a:spcPct val="0"/>
            </a:spcBef>
            <a:spcAft>
              <a:spcPct val="35000"/>
            </a:spcAft>
          </a:pPr>
          <a:r>
            <a:rPr lang="ja-JP" altLang="en-US" sz="5500" b="1" kern="1200" dirty="0" smtClean="0">
              <a:solidFill>
                <a:schemeClr val="bg1"/>
              </a:solidFill>
              <a:latin typeface="HG丸ｺﾞｼｯｸM-PRO" pitchFamily="50" charset="-128"/>
              <a:ea typeface="HG丸ｺﾞｼｯｸM-PRO" pitchFamily="50" charset="-128"/>
            </a:rPr>
            <a:t>ペルー政治情勢</a:t>
          </a:r>
          <a:endParaRPr lang="es-PE" sz="5500" b="1" kern="1200" dirty="0">
            <a:solidFill>
              <a:schemeClr val="bg1"/>
            </a:solidFill>
            <a:latin typeface="HG丸ｺﾞｼｯｸM-PRO" pitchFamily="50" charset="-128"/>
            <a:ea typeface="HG丸ｺﾞｼｯｸM-PRO" pitchFamily="50" charset="-128"/>
          </a:endParaRPr>
        </a:p>
      </dsp:txBody>
      <dsp:txXfrm rot="10800000">
        <a:off x="300580" y="1360951"/>
        <a:ext cx="7713022" cy="1612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0" y="0"/>
          <a:ext cx="8314183" cy="1360951"/>
        </a:xfrm>
        <a:prstGeom prst="roundRect">
          <a:avLst>
            <a:gd name="adj" fmla="val 10000"/>
          </a:avLst>
        </a:prstGeom>
        <a:solidFill>
          <a:schemeClr val="bg1">
            <a:lumMod val="65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7497C83-AF18-4F41-99EC-C3F29B5785BA}">
      <dsp:nvSpPr>
        <dsp:cNvPr id="0" name=""/>
        <dsp:cNvSpPr/>
      </dsp:nvSpPr>
      <dsp:spPr>
        <a:xfrm>
          <a:off x="5474366" y="1912958"/>
          <a:ext cx="2580779" cy="11113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9000" b="-12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C537B5E-B686-43FC-AE5D-13D176CCFDBE}">
      <dsp:nvSpPr>
        <dsp:cNvPr id="0" name=""/>
        <dsp:cNvSpPr/>
      </dsp:nvSpPr>
      <dsp:spPr>
        <a:xfrm rot="10800000">
          <a:off x="249425" y="1360951"/>
          <a:ext cx="7815332" cy="1663384"/>
        </a:xfrm>
        <a:prstGeom prst="round2SameRect">
          <a:avLst>
            <a:gd name="adj1" fmla="val 10500"/>
            <a:gd name="adj2" fmla="val 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160" tIns="391160" rIns="391160" bIns="391160" numCol="1" spcCol="1270" anchor="t" anchorCtr="0">
          <a:noAutofit/>
        </a:bodyPr>
        <a:lstStyle/>
        <a:p>
          <a:pPr lvl="0" algn="ctr" defTabSz="2444750">
            <a:lnSpc>
              <a:spcPct val="90000"/>
            </a:lnSpc>
            <a:spcBef>
              <a:spcPct val="0"/>
            </a:spcBef>
            <a:spcAft>
              <a:spcPct val="35000"/>
            </a:spcAft>
          </a:pPr>
          <a:r>
            <a:rPr lang="ja-JP" altLang="en-US" sz="5500" b="1" kern="1200" dirty="0" smtClean="0">
              <a:solidFill>
                <a:schemeClr val="bg1"/>
              </a:solidFill>
              <a:latin typeface="HG丸ｺﾞｼｯｸM-PRO" pitchFamily="50" charset="-128"/>
              <a:ea typeface="HG丸ｺﾞｼｯｸM-PRO" pitchFamily="50" charset="-128"/>
            </a:rPr>
            <a:t>ペルー経済情勢</a:t>
          </a:r>
          <a:endParaRPr lang="es-PE" sz="5500" b="1" kern="1200" dirty="0">
            <a:solidFill>
              <a:schemeClr val="bg1"/>
            </a:solidFill>
            <a:latin typeface="HG丸ｺﾞｼｯｸM-PRO" pitchFamily="50" charset="-128"/>
            <a:ea typeface="HG丸ｺﾞｼｯｸM-PRO" pitchFamily="50" charset="-128"/>
          </a:endParaRPr>
        </a:p>
      </dsp:txBody>
      <dsp:txXfrm rot="10800000">
        <a:off x="300580" y="1360951"/>
        <a:ext cx="7713022" cy="1612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08B99-B8FE-486B-8597-F422C56025CE}">
      <dsp:nvSpPr>
        <dsp:cNvPr id="0" name=""/>
        <dsp:cNvSpPr/>
      </dsp:nvSpPr>
      <dsp:spPr>
        <a:xfrm>
          <a:off x="0" y="0"/>
          <a:ext cx="8954763" cy="559672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1D7A7-AC26-4CDC-BE02-FD03BA1CC4E2}">
      <dsp:nvSpPr>
        <dsp:cNvPr id="0" name=""/>
        <dsp:cNvSpPr/>
      </dsp:nvSpPr>
      <dsp:spPr>
        <a:xfrm rot="5193361" flipV="1">
          <a:off x="4943027" y="2393645"/>
          <a:ext cx="77855" cy="457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92668-4557-406B-9B0A-133E093E842A}">
      <dsp:nvSpPr>
        <dsp:cNvPr id="0" name=""/>
        <dsp:cNvSpPr/>
      </dsp:nvSpPr>
      <dsp:spPr>
        <a:xfrm>
          <a:off x="0" y="0"/>
          <a:ext cx="2440101" cy="1715720"/>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1126" bIns="0" numCol="1" spcCol="1270" anchor="t" anchorCtr="0">
          <a:noAutofit/>
        </a:bodyPr>
        <a:lstStyle/>
        <a:p>
          <a:pPr marL="0" lvl="0" algn="ctr" defTabSz="914400" rtl="0" eaLnBrk="1" latinLnBrk="0" hangingPunct="1">
            <a:lnSpc>
              <a:spcPct val="90000"/>
            </a:lnSpc>
            <a:spcBef>
              <a:spcPct val="0"/>
            </a:spcBef>
            <a:spcAft>
              <a:spcPct val="35000"/>
            </a:spcAft>
          </a:pPr>
          <a:endParaRPr kumimoji="1" lang="en-US" altLang="ja-JP" sz="1800" kern="1200" dirty="0" smtClean="0">
            <a:solidFill>
              <a:schemeClr val="tx1"/>
            </a:solidFill>
            <a:latin typeface="+mn-lt"/>
            <a:ea typeface="+mn-ea"/>
            <a:cs typeface="+mn-cs"/>
          </a:endParaRPr>
        </a:p>
        <a:p>
          <a:pPr marL="0" lvl="0" algn="ctr" defTabSz="914400" rtl="0" eaLnBrk="1" latinLnBrk="0" hangingPunct="1">
            <a:lnSpc>
              <a:spcPct val="90000"/>
            </a:lnSpc>
            <a:spcBef>
              <a:spcPct val="0"/>
            </a:spcBef>
            <a:spcAft>
              <a:spcPct val="35000"/>
            </a:spcAft>
          </a:pPr>
          <a:r>
            <a:rPr kumimoji="1" lang="ja-JP" altLang="en-US" sz="1800" kern="1200" dirty="0" smtClean="0">
              <a:solidFill>
                <a:schemeClr val="tx1"/>
              </a:solidFill>
              <a:latin typeface="+mn-lt"/>
              <a:ea typeface="+mn-ea"/>
              <a:cs typeface="+mn-cs"/>
            </a:rPr>
            <a:t>　　　　　　　　　　　　　</a:t>
          </a:r>
          <a:endParaRPr kumimoji="1" lang="ja-JP" altLang="en-US" sz="1800" kern="1200" dirty="0">
            <a:solidFill>
              <a:schemeClr val="tx1"/>
            </a:solidFill>
            <a:latin typeface="+mn-lt"/>
            <a:ea typeface="+mn-ea"/>
            <a:cs typeface="+mn-cs"/>
          </a:endParaRPr>
        </a:p>
      </dsp:txBody>
      <dsp:txXfrm>
        <a:off x="83755" y="83755"/>
        <a:ext cx="2272591" cy="15482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0.30127</cdr:x>
      <cdr:y>0</cdr:y>
    </cdr:from>
    <cdr:to>
      <cdr:x>0.40754</cdr:x>
      <cdr:y>0.153</cdr:y>
    </cdr:to>
    <cdr:sp macro="" textlink="">
      <cdr:nvSpPr>
        <cdr:cNvPr id="3" name="2 CuadroTexto"/>
        <cdr:cNvSpPr txBox="1"/>
      </cdr:nvSpPr>
      <cdr:spPr>
        <a:xfrm xmlns:a="http://schemas.openxmlformats.org/drawingml/2006/main">
          <a:off x="2592288" y="-6206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PE" sz="1100" dirty="0"/>
        </a:p>
      </cdr:txBody>
    </cdr:sp>
  </cdr:relSizeAnchor>
  <cdr:relSizeAnchor xmlns:cdr="http://schemas.openxmlformats.org/drawingml/2006/chartDrawing">
    <cdr:from>
      <cdr:x>0.39531</cdr:x>
      <cdr:y>0.04433</cdr:y>
    </cdr:from>
    <cdr:to>
      <cdr:x>0.78905</cdr:x>
      <cdr:y>0.0969</cdr:y>
    </cdr:to>
    <cdr:sp macro="" textlink="">
      <cdr:nvSpPr>
        <cdr:cNvPr id="4" name="1 CuadroTexto"/>
        <cdr:cNvSpPr txBox="1"/>
      </cdr:nvSpPr>
      <cdr:spPr>
        <a:xfrm xmlns:a="http://schemas.openxmlformats.org/drawingml/2006/main">
          <a:off x="3614688" y="311448"/>
          <a:ext cx="36004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s-PE" dirty="0"/>
        </a:p>
      </cdr:txBody>
    </cdr:sp>
  </cdr:relSizeAnchor>
</c:userShapes>
</file>

<file path=ppt/drawings/drawing2.xml><?xml version="1.0" encoding="utf-8"?>
<c:userShapes xmlns:c="http://schemas.openxmlformats.org/drawingml/2006/chart">
  <cdr:relSizeAnchor xmlns:cdr="http://schemas.openxmlformats.org/drawingml/2006/chartDrawing">
    <cdr:from>
      <cdr:x>0.30127</cdr:x>
      <cdr:y>0</cdr:y>
    </cdr:from>
    <cdr:to>
      <cdr:x>0.40754</cdr:x>
      <cdr:y>0.153</cdr:y>
    </cdr:to>
    <cdr:sp macro="" textlink="">
      <cdr:nvSpPr>
        <cdr:cNvPr id="3" name="2 CuadroTexto"/>
        <cdr:cNvSpPr txBox="1"/>
      </cdr:nvSpPr>
      <cdr:spPr>
        <a:xfrm xmlns:a="http://schemas.openxmlformats.org/drawingml/2006/main">
          <a:off x="2592288" y="-6206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P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18831" cy="493316"/>
          </a:xfrm>
          <a:prstGeom prst="rect">
            <a:avLst/>
          </a:prstGeom>
        </p:spPr>
        <p:txBody>
          <a:bodyPr vert="horz" lIns="91413" tIns="45707" rIns="91413" bIns="45707" rtlCol="0"/>
          <a:lstStyle>
            <a:lvl1pPr algn="l">
              <a:defRPr sz="1200"/>
            </a:lvl1pPr>
          </a:lstStyle>
          <a:p>
            <a:endParaRPr lang="es-PE"/>
          </a:p>
        </p:txBody>
      </p:sp>
      <p:sp>
        <p:nvSpPr>
          <p:cNvPr id="3" name="2 Marcador de fecha"/>
          <p:cNvSpPr>
            <a:spLocks noGrp="1"/>
          </p:cNvSpPr>
          <p:nvPr>
            <p:ph type="dt" sz="quarter" idx="1"/>
          </p:nvPr>
        </p:nvSpPr>
        <p:spPr>
          <a:xfrm>
            <a:off x="3815374" y="0"/>
            <a:ext cx="2918831" cy="493316"/>
          </a:xfrm>
          <a:prstGeom prst="rect">
            <a:avLst/>
          </a:prstGeom>
        </p:spPr>
        <p:txBody>
          <a:bodyPr vert="horz" lIns="91413" tIns="45707" rIns="91413" bIns="45707" rtlCol="0"/>
          <a:lstStyle>
            <a:lvl1pPr algn="r">
              <a:defRPr sz="1200"/>
            </a:lvl1pPr>
          </a:lstStyle>
          <a:p>
            <a:fld id="{ED25173D-167C-429C-A417-4D9C3B809AEB}" type="datetimeFigureOut">
              <a:rPr lang="es-PE" smtClean="0"/>
              <a:pPr/>
              <a:t>21/02/2018</a:t>
            </a:fld>
            <a:endParaRPr lang="es-PE"/>
          </a:p>
        </p:txBody>
      </p:sp>
      <p:sp>
        <p:nvSpPr>
          <p:cNvPr id="4" name="3 Marcador de pie de página"/>
          <p:cNvSpPr>
            <a:spLocks noGrp="1"/>
          </p:cNvSpPr>
          <p:nvPr>
            <p:ph type="ftr" sz="quarter" idx="2"/>
          </p:nvPr>
        </p:nvSpPr>
        <p:spPr>
          <a:xfrm>
            <a:off x="1" y="9371285"/>
            <a:ext cx="2918831" cy="493316"/>
          </a:xfrm>
          <a:prstGeom prst="rect">
            <a:avLst/>
          </a:prstGeom>
        </p:spPr>
        <p:txBody>
          <a:bodyPr vert="horz" lIns="91413" tIns="45707" rIns="91413" bIns="45707"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15374" y="9371285"/>
            <a:ext cx="2918831" cy="493316"/>
          </a:xfrm>
          <a:prstGeom prst="rect">
            <a:avLst/>
          </a:prstGeom>
        </p:spPr>
        <p:txBody>
          <a:bodyPr vert="horz" lIns="91413" tIns="45707" rIns="91413" bIns="45707" rtlCol="0" anchor="b"/>
          <a:lstStyle>
            <a:lvl1pPr algn="r">
              <a:defRPr sz="1200"/>
            </a:lvl1pPr>
          </a:lstStyle>
          <a:p>
            <a:fld id="{099284A9-6164-482B-BADF-97751B39C61C}" type="slidenum">
              <a:rPr lang="es-PE" smtClean="0"/>
              <a:pPr/>
              <a:t>‹#›</a:t>
            </a:fld>
            <a:endParaRPr lang="es-PE"/>
          </a:p>
        </p:txBody>
      </p:sp>
    </p:spTree>
    <p:extLst>
      <p:ext uri="{BB962C8B-B14F-4D97-AF65-F5344CB8AC3E}">
        <p14:creationId xmlns:p14="http://schemas.microsoft.com/office/powerpoint/2010/main" val="21033927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18831" cy="493316"/>
          </a:xfrm>
          <a:prstGeom prst="rect">
            <a:avLst/>
          </a:prstGeom>
        </p:spPr>
        <p:txBody>
          <a:bodyPr vert="horz" lIns="91413" tIns="45707" rIns="91413" bIns="45707" rtlCol="0"/>
          <a:lstStyle>
            <a:lvl1pPr algn="l">
              <a:defRPr sz="1200"/>
            </a:lvl1pPr>
          </a:lstStyle>
          <a:p>
            <a:endParaRPr lang="es-PE"/>
          </a:p>
        </p:txBody>
      </p:sp>
      <p:sp>
        <p:nvSpPr>
          <p:cNvPr id="3" name="2 Marcador de fecha"/>
          <p:cNvSpPr>
            <a:spLocks noGrp="1"/>
          </p:cNvSpPr>
          <p:nvPr>
            <p:ph type="dt" idx="1"/>
          </p:nvPr>
        </p:nvSpPr>
        <p:spPr>
          <a:xfrm>
            <a:off x="3815374" y="0"/>
            <a:ext cx="2918831" cy="493316"/>
          </a:xfrm>
          <a:prstGeom prst="rect">
            <a:avLst/>
          </a:prstGeom>
        </p:spPr>
        <p:txBody>
          <a:bodyPr vert="horz" lIns="91413" tIns="45707" rIns="91413" bIns="45707" rtlCol="0"/>
          <a:lstStyle>
            <a:lvl1pPr algn="r">
              <a:defRPr sz="1200"/>
            </a:lvl1pPr>
          </a:lstStyle>
          <a:p>
            <a:fld id="{A7961AB9-0004-4032-B54D-8A5C838F1DC6}" type="datetimeFigureOut">
              <a:rPr lang="es-PE" smtClean="0"/>
              <a:pPr/>
              <a:t>21/02/2018</a:t>
            </a:fld>
            <a:endParaRPr lang="es-PE"/>
          </a:p>
        </p:txBody>
      </p:sp>
      <p:sp>
        <p:nvSpPr>
          <p:cNvPr id="4" name="3 Marcador de imagen de diapositiva"/>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13" tIns="45707" rIns="91413" bIns="45707" rtlCol="0" anchor="ctr"/>
          <a:lstStyle/>
          <a:p>
            <a:endParaRPr lang="es-PE"/>
          </a:p>
        </p:txBody>
      </p:sp>
      <p:sp>
        <p:nvSpPr>
          <p:cNvPr id="5" name="4 Marcador de notas"/>
          <p:cNvSpPr>
            <a:spLocks noGrp="1"/>
          </p:cNvSpPr>
          <p:nvPr>
            <p:ph type="body" sz="quarter" idx="3"/>
          </p:nvPr>
        </p:nvSpPr>
        <p:spPr>
          <a:xfrm>
            <a:off x="673577" y="4686501"/>
            <a:ext cx="5388610" cy="4439841"/>
          </a:xfrm>
          <a:prstGeom prst="rect">
            <a:avLst/>
          </a:prstGeom>
        </p:spPr>
        <p:txBody>
          <a:bodyPr vert="horz" lIns="91413" tIns="45707" rIns="91413" bIns="45707"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1" y="9371285"/>
            <a:ext cx="2918831" cy="493316"/>
          </a:xfrm>
          <a:prstGeom prst="rect">
            <a:avLst/>
          </a:prstGeom>
        </p:spPr>
        <p:txBody>
          <a:bodyPr vert="horz" lIns="91413" tIns="45707" rIns="91413" bIns="45707"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15374" y="9371285"/>
            <a:ext cx="2918831" cy="493316"/>
          </a:xfrm>
          <a:prstGeom prst="rect">
            <a:avLst/>
          </a:prstGeom>
        </p:spPr>
        <p:txBody>
          <a:bodyPr vert="horz" lIns="91413" tIns="45707" rIns="91413" bIns="45707" rtlCol="0" anchor="b"/>
          <a:lstStyle>
            <a:lvl1pPr algn="r">
              <a:defRPr sz="1200"/>
            </a:lvl1pPr>
          </a:lstStyle>
          <a:p>
            <a:fld id="{35A309E2-691F-4044-A7C6-ED33FEA883C2}" type="slidenum">
              <a:rPr lang="es-PE" smtClean="0"/>
              <a:pPr/>
              <a:t>‹#›</a:t>
            </a:fld>
            <a:endParaRPr lang="es-PE"/>
          </a:p>
        </p:txBody>
      </p:sp>
    </p:spTree>
    <p:extLst>
      <p:ext uri="{BB962C8B-B14F-4D97-AF65-F5344CB8AC3E}">
        <p14:creationId xmlns:p14="http://schemas.microsoft.com/office/powerpoint/2010/main" val="380016256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6" name="Slide Image Placeholder 5"/>
          <p:cNvSpPr>
            <a:spLocks noGrp="1" noRot="1" noChangeAspect="1"/>
          </p:cNvSpPr>
          <p:nvPr>
            <p:ph type="sldImg"/>
          </p:nvPr>
        </p:nvSpPr>
        <p:spPr>
          <a:xfrm>
            <a:off x="373063" y="496888"/>
            <a:ext cx="3392487" cy="2544762"/>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p:cNvSpPr>
            <a:spLocks noGrp="1" noRot="1" noChangeAspect="1" noTextEdit="1"/>
          </p:cNvSpPr>
          <p:nvPr>
            <p:ph type="sldImg"/>
          </p:nvPr>
        </p:nvSpPr>
        <p:spPr>
          <a:ln/>
        </p:spPr>
      </p:sp>
      <p:sp>
        <p:nvSpPr>
          <p:cNvPr id="116739" name="ノート プレースホルダー 2"/>
          <p:cNvSpPr>
            <a:spLocks noGrp="1"/>
          </p:cNvSpPr>
          <p:nvPr>
            <p:ph type="body" idx="1"/>
          </p:nvPr>
        </p:nvSpPr>
        <p:spPr>
          <a:noFill/>
        </p:spPr>
        <p:txBody>
          <a:bodyPr/>
          <a:lstStyle/>
          <a:p>
            <a:pPr eaLnBrk="1" hangingPunct="1"/>
            <a:endParaRPr lang="ja-JP"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ー 1"/>
          <p:cNvSpPr>
            <a:spLocks noGrp="1" noRot="1" noChangeAspect="1" noTextEdit="1"/>
          </p:cNvSpPr>
          <p:nvPr>
            <p:ph type="sldImg"/>
          </p:nvPr>
        </p:nvSpPr>
        <p:spPr>
          <a:ln/>
        </p:spPr>
      </p:sp>
      <p:sp>
        <p:nvSpPr>
          <p:cNvPr id="118787" name="ノート プレースホルダー 2"/>
          <p:cNvSpPr>
            <a:spLocks noGrp="1"/>
          </p:cNvSpPr>
          <p:nvPr>
            <p:ph type="body" idx="1"/>
          </p:nvPr>
        </p:nvSpPr>
        <p:spPr>
          <a:noFill/>
        </p:spPr>
        <p:txBody>
          <a:bodyPr/>
          <a:lstStyle/>
          <a:p>
            <a:endParaRPr lang="ja-JP" altLang="en-US" dirty="0" smtClean="0"/>
          </a:p>
        </p:txBody>
      </p:sp>
      <p:sp>
        <p:nvSpPr>
          <p:cNvPr id="118788" name="スライド番号プレースホルダー 3"/>
          <p:cNvSpPr>
            <a:spLocks noGrp="1"/>
          </p:cNvSpPr>
          <p:nvPr>
            <p:ph type="sldNum" sz="quarter" idx="5"/>
          </p:nvPr>
        </p:nvSpPr>
        <p:spPr>
          <a:noFill/>
          <a:ln>
            <a:miter lim="800000"/>
            <a:headEnd/>
            <a:tailEnd/>
          </a:ln>
        </p:spPr>
        <p:txBody>
          <a:bodyPr/>
          <a:lstStyle/>
          <a:p>
            <a:fld id="{4DD1FCE9-AD66-4946-89E0-12CE11603482}" type="slidenum">
              <a:rPr lang="es-ES" altLang="ja-JP" smtClean="0">
                <a:solidFill>
                  <a:srgbClr val="000000"/>
                </a:solidFill>
                <a:ea typeface="ＭＳ Ｐゴシック" charset="-128"/>
              </a:rPr>
              <a:pPr/>
              <a:t>26</a:t>
            </a:fld>
            <a:endParaRPr lang="es-ES" altLang="ja-JP" smtClean="0">
              <a:solidFill>
                <a:srgbClr val="000000"/>
              </a:solidFill>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7397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6" name="Slide Image Placeholder 5"/>
          <p:cNvSpPr>
            <a:spLocks noGrp="1" noRot="1" noChangeAspect="1"/>
          </p:cNvSpPr>
          <p:nvPr>
            <p:ph type="sldImg"/>
          </p:nvPr>
        </p:nvSpPr>
        <p:spPr>
          <a:xfrm>
            <a:off x="373063" y="496888"/>
            <a:ext cx="3392487" cy="2544762"/>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6" name="Slide Image Placeholder 5"/>
          <p:cNvSpPr>
            <a:spLocks noGrp="1" noRot="1" noChangeAspect="1"/>
          </p:cNvSpPr>
          <p:nvPr>
            <p:ph type="sldImg"/>
          </p:nvPr>
        </p:nvSpPr>
        <p:spPr>
          <a:xfrm>
            <a:off x="373063" y="496888"/>
            <a:ext cx="3392487" cy="2544762"/>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6" name="Slide Image Placeholder 5"/>
          <p:cNvSpPr>
            <a:spLocks noGrp="1" noRot="1" noChangeAspect="1"/>
          </p:cNvSpPr>
          <p:nvPr>
            <p:ph type="sldImg"/>
          </p:nvPr>
        </p:nvSpPr>
        <p:spPr>
          <a:xfrm>
            <a:off x="373063" y="496888"/>
            <a:ext cx="3392487" cy="2544762"/>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ホールドリッジの生物気候学的分類</a:t>
            </a:r>
            <a:endParaRPr kumimoji="1" lang="en-US" altLang="ja-JP" dirty="0" smtClean="0"/>
          </a:p>
          <a:p>
            <a:r>
              <a:rPr kumimoji="1" lang="ja-JP" altLang="en-US" dirty="0" smtClean="0"/>
              <a:t>米国の植物学者・気候学者であるホールドリッジが</a:t>
            </a:r>
            <a:r>
              <a:rPr kumimoji="1" lang="en-US" altLang="ja-JP" dirty="0" smtClean="0"/>
              <a:t>1947</a:t>
            </a:r>
            <a:r>
              <a:rPr kumimoji="1" lang="ja-JP" altLang="en-US" dirty="0" smtClean="0"/>
              <a:t>年に提唱した理論。世界の陸地を，気温，降水量，植物相等を基に</a:t>
            </a:r>
            <a:r>
              <a:rPr kumimoji="1" lang="en-US" altLang="ja-JP" dirty="0" smtClean="0"/>
              <a:t>117</a:t>
            </a:r>
            <a:r>
              <a:rPr kumimoji="1" lang="ja-JP" altLang="en-US" dirty="0" smtClean="0"/>
              <a:t>の生物圏（</a:t>
            </a:r>
            <a:r>
              <a:rPr kumimoji="1" lang="en-US" altLang="ja-JP" dirty="0" smtClean="0"/>
              <a:t>Life Zone</a:t>
            </a:r>
            <a:r>
              <a:rPr kumimoji="1" lang="ja-JP" altLang="en-US" dirty="0" smtClean="0"/>
              <a:t>）に分類したもの。この分類に寄れば，ペルーには８４の生物圏が存在し，世界の生物圏の約</a:t>
            </a:r>
            <a:r>
              <a:rPr kumimoji="1" lang="en-US" altLang="ja-JP" dirty="0" smtClean="0"/>
              <a:t>72</a:t>
            </a:r>
            <a:r>
              <a:rPr kumimoji="1" lang="ja-JP" altLang="en-US" dirty="0" smtClean="0"/>
              <a:t>％が存在することになる。</a:t>
            </a:r>
            <a:endParaRPr kumimoji="1" lang="en-US" altLang="ja-JP" dirty="0" smtClean="0"/>
          </a:p>
          <a:p>
            <a:r>
              <a:rPr kumimoji="1" lang="ja-JP" altLang="en-US" dirty="0" smtClean="0"/>
              <a:t>ペルーでは，環境相の前身に当たる自然資源評価国家事務局が，</a:t>
            </a:r>
            <a:r>
              <a:rPr kumimoji="1" lang="en-US" altLang="ja-JP" dirty="0" smtClean="0"/>
              <a:t>1976</a:t>
            </a:r>
            <a:r>
              <a:rPr kumimoji="1" lang="ja-JP" altLang="en-US" dirty="0" smtClean="0"/>
              <a:t>年に同理論に基づいた「ペルー生態学的環境評価地図」を作成している。</a:t>
            </a:r>
            <a:endParaRPr kumimoji="1" lang="ja-JP" altLang="en-US" dirty="0"/>
          </a:p>
        </p:txBody>
      </p:sp>
      <p:sp>
        <p:nvSpPr>
          <p:cNvPr id="4" name="スライド番号プレースホルダ 3"/>
          <p:cNvSpPr>
            <a:spLocks noGrp="1"/>
          </p:cNvSpPr>
          <p:nvPr>
            <p:ph type="sldNum" sz="quarter" idx="10"/>
          </p:nvPr>
        </p:nvSpPr>
        <p:spPr/>
        <p:txBody>
          <a:bodyPr/>
          <a:lstStyle/>
          <a:p>
            <a:fld id="{EF2DDB29-094A-47D8-B674-2C980B58D556}" type="slidenum">
              <a:rPr kumimoji="1" lang="ja-JP" altLang="en-US" smtClean="0"/>
              <a:pPr/>
              <a:t>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カラル文明</a:t>
            </a:r>
            <a:endParaRPr kumimoji="1" lang="en-US" altLang="ja-JP" dirty="0" smtClean="0"/>
          </a:p>
          <a:p>
            <a:r>
              <a:rPr kumimoji="1" lang="ja-JP" altLang="en-US" dirty="0" smtClean="0"/>
              <a:t>カラル遺跡は紀元前</a:t>
            </a:r>
            <a:r>
              <a:rPr kumimoji="1" lang="en-US" altLang="ja-JP" dirty="0" smtClean="0"/>
              <a:t>3000</a:t>
            </a:r>
            <a:r>
              <a:rPr kumimoji="1" lang="ja-JP" altLang="en-US" dirty="0" smtClean="0"/>
              <a:t>～</a:t>
            </a:r>
            <a:r>
              <a:rPr kumimoji="1" lang="en-US" altLang="ja-JP" dirty="0" smtClean="0"/>
              <a:t>2500</a:t>
            </a:r>
            <a:r>
              <a:rPr kumimoji="1" lang="ja-JP" altLang="en-US" dirty="0" smtClean="0"/>
              <a:t>年のものと考えられており，これが文明である場合にはエジプト文明と同時期かそれよりも古い世界最古の文明である可能性を秘めている。学術上は，従来の文明の定義に当てはまらない（農耕による余剰生産に支えられた権力者の存在は確認されていないが，宗教遺構等の大規模建築物は見つかっている）とされ，文明と認めるべきかについて議論がある。</a:t>
            </a:r>
            <a:endParaRPr kumimoji="1" lang="ja-JP" altLang="en-US" dirty="0"/>
          </a:p>
        </p:txBody>
      </p:sp>
      <p:sp>
        <p:nvSpPr>
          <p:cNvPr id="4" name="スライド番号プレースホルダ 3"/>
          <p:cNvSpPr>
            <a:spLocks noGrp="1"/>
          </p:cNvSpPr>
          <p:nvPr>
            <p:ph type="sldNum" sz="quarter" idx="10"/>
          </p:nvPr>
        </p:nvSpPr>
        <p:spPr/>
        <p:txBody>
          <a:bodyPr/>
          <a:lstStyle/>
          <a:p>
            <a:fld id="{EF2DDB29-094A-47D8-B674-2C980B58D556}" type="slidenum">
              <a:rPr kumimoji="1" lang="ja-JP" altLang="en-US" smtClean="0"/>
              <a:pPr/>
              <a:t>6</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レストランランキング</a:t>
            </a:r>
            <a:endParaRPr kumimoji="1" lang="en-US" altLang="ja-JP" dirty="0" smtClean="0"/>
          </a:p>
          <a:p>
            <a:pPr defTabSz="897618">
              <a:defRPr/>
            </a:pPr>
            <a:r>
              <a:rPr lang="ja-JP" altLang="ja-JP" dirty="0"/>
              <a:t>ワールド・トラベル・アワード</a:t>
            </a:r>
            <a:r>
              <a:rPr lang="ja-JP" altLang="en-US" dirty="0"/>
              <a:t>では，</a:t>
            </a:r>
            <a:r>
              <a:rPr lang="ja-JP" altLang="ja-JP" dirty="0"/>
              <a:t>２０１２，２０１３，２０１４</a:t>
            </a:r>
            <a:r>
              <a:rPr lang="ja-JP" altLang="en-US" dirty="0"/>
              <a:t>，２０１５年</a:t>
            </a:r>
            <a:r>
              <a:rPr lang="ja-JP" altLang="ja-JP" dirty="0"/>
              <a:t>の</a:t>
            </a:r>
            <a:r>
              <a:rPr lang="ja-JP" altLang="en-US" dirty="0"/>
              <a:t>４</a:t>
            </a:r>
            <a:r>
              <a:rPr lang="ja-JP" altLang="ja-JP" dirty="0"/>
              <a:t>年連続</a:t>
            </a:r>
            <a:r>
              <a:rPr lang="ja-JP" altLang="en-US" dirty="0"/>
              <a:t>で，</a:t>
            </a:r>
            <a:r>
              <a:rPr lang="ja-JP" altLang="ja-JP" dirty="0"/>
              <a:t>最も美食を楽しめる国</a:t>
            </a:r>
            <a:r>
              <a:rPr lang="ja-JP" altLang="en-US" dirty="0"/>
              <a:t>としてペルーは選ばれた。</a:t>
            </a:r>
            <a:endParaRPr lang="en-US" altLang="ja-JP" dirty="0"/>
          </a:p>
          <a:p>
            <a:pPr defTabSz="897618">
              <a:defRPr/>
            </a:pPr>
            <a:r>
              <a:rPr lang="ja-JP" altLang="en-US" dirty="0"/>
              <a:t>また，</a:t>
            </a:r>
            <a:r>
              <a:rPr kumimoji="1" lang="ja-JP" altLang="en-US" dirty="0" smtClean="0"/>
              <a:t>英国のグルメ雑誌「レストラン」がまとめた</a:t>
            </a:r>
            <a:r>
              <a:rPr kumimoji="1" lang="en-US" altLang="ja-JP" dirty="0" smtClean="0"/>
              <a:t>2016</a:t>
            </a:r>
            <a:r>
              <a:rPr kumimoji="1" lang="ja-JP" altLang="en-US" dirty="0" smtClean="0"/>
              <a:t>年世界のレストランベスト</a:t>
            </a:r>
            <a:r>
              <a:rPr kumimoji="1" lang="en-US" altLang="ja-JP" dirty="0" smtClean="0"/>
              <a:t>50</a:t>
            </a:r>
            <a:r>
              <a:rPr kumimoji="1" lang="ja-JP" altLang="en-US" dirty="0" smtClean="0"/>
              <a:t>において，リマのレストランがランクインした（</a:t>
            </a:r>
            <a:r>
              <a:rPr kumimoji="1" lang="en-US" altLang="ja-JP" dirty="0" smtClean="0"/>
              <a:t>Central 4</a:t>
            </a:r>
            <a:r>
              <a:rPr kumimoji="1" lang="ja-JP" altLang="en-US" dirty="0" smtClean="0"/>
              <a:t>位，</a:t>
            </a:r>
            <a:r>
              <a:rPr kumimoji="1" lang="en-US" altLang="ja-JP" dirty="0" err="1" smtClean="0"/>
              <a:t>Maido</a:t>
            </a:r>
            <a:r>
              <a:rPr kumimoji="1" lang="en-US" altLang="ja-JP" dirty="0" smtClean="0"/>
              <a:t> 13</a:t>
            </a:r>
            <a:r>
              <a:rPr kumimoji="1" lang="ja-JP" altLang="en-US" dirty="0" smtClean="0"/>
              <a:t>位，</a:t>
            </a:r>
            <a:r>
              <a:rPr kumimoji="1" lang="en-US" altLang="ja-JP" dirty="0" smtClean="0"/>
              <a:t>Astrid &amp; Gaston 30</a:t>
            </a:r>
            <a:r>
              <a:rPr kumimoji="1" lang="ja-JP" altLang="en-US" dirty="0" smtClean="0"/>
              <a:t>位）。</a:t>
            </a:r>
            <a:endParaRPr kumimoji="1" lang="ja-JP" altLang="en-US" dirty="0"/>
          </a:p>
        </p:txBody>
      </p:sp>
      <p:sp>
        <p:nvSpPr>
          <p:cNvPr id="4" name="スライド番号プレースホルダ 3"/>
          <p:cNvSpPr>
            <a:spLocks noGrp="1"/>
          </p:cNvSpPr>
          <p:nvPr>
            <p:ph type="sldNum" sz="quarter" idx="10"/>
          </p:nvPr>
        </p:nvSpPr>
        <p:spPr/>
        <p:txBody>
          <a:bodyPr/>
          <a:lstStyle/>
          <a:p>
            <a:fld id="{EF2DDB29-094A-47D8-B674-2C980B58D556}" type="slidenum">
              <a:rPr kumimoji="1" lang="ja-JP" altLang="en-US" smtClean="0"/>
              <a:pPr/>
              <a:t>7</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6" name="Slide Image Placeholder 5"/>
          <p:cNvSpPr>
            <a:spLocks noGrp="1" noRot="1" noChangeAspect="1"/>
          </p:cNvSpPr>
          <p:nvPr>
            <p:ph type="sldImg"/>
          </p:nvPr>
        </p:nvSpPr>
        <p:spPr>
          <a:xfrm>
            <a:off x="373063" y="496888"/>
            <a:ext cx="3392487" cy="2544762"/>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6" name="Slide Image Placeholder 5"/>
          <p:cNvSpPr>
            <a:spLocks noGrp="1" noRot="1" noChangeAspect="1"/>
          </p:cNvSpPr>
          <p:nvPr>
            <p:ph type="sldImg"/>
          </p:nvPr>
        </p:nvSpPr>
        <p:spPr>
          <a:xfrm>
            <a:off x="373063" y="496888"/>
            <a:ext cx="3392487" cy="2544762"/>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3270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6" name="Slide Image Placeholder 5"/>
          <p:cNvSpPr>
            <a:spLocks noGrp="1" noRot="1" noChangeAspect="1"/>
          </p:cNvSpPr>
          <p:nvPr>
            <p:ph type="sldImg"/>
          </p:nvPr>
        </p:nvSpPr>
        <p:spPr>
          <a:xfrm>
            <a:off x="373063" y="496888"/>
            <a:ext cx="3392487" cy="2544762"/>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B0F0FB03-FD1A-46E1-BFF9-54D45A5F6D1A}" type="datetime1">
              <a:rPr lang="es-PE" altLang="ja-JP" smtClean="0"/>
              <a:t>21/02/2018</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lvl1pPr>
              <a:defRPr sz="1800"/>
            </a:lvl1pPr>
          </a:lstStyle>
          <a:p>
            <a:fld id="{64C0F0D8-C56D-4682-9D74-5C5ACC484B60}" type="slidenum">
              <a:rPr lang="es-PE" smtClean="0"/>
              <a:pPr/>
              <a:t>‹#›</a:t>
            </a:fld>
            <a:endParaRPr lang="es-PE" dirty="0"/>
          </a:p>
        </p:txBody>
      </p:sp>
    </p:spTree>
    <p:extLst>
      <p:ext uri="{BB962C8B-B14F-4D97-AF65-F5344CB8AC3E}">
        <p14:creationId xmlns:p14="http://schemas.microsoft.com/office/powerpoint/2010/main" val="2962685560"/>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D26FDA6F-A784-4876-AF0E-175814A46005}" type="datetime1">
              <a:rPr lang="es-PE" altLang="ja-JP" smtClean="0"/>
              <a:t>21/02/2018</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lvl1pPr>
              <a:defRPr sz="1800"/>
            </a:lvl1pPr>
          </a:lstStyle>
          <a:p>
            <a:fld id="{64C0F0D8-C56D-4682-9D74-5C5ACC484B60}" type="slidenum">
              <a:rPr lang="es-PE" smtClean="0"/>
              <a:pPr/>
              <a:t>‹#›</a:t>
            </a:fld>
            <a:endParaRPr lang="es-PE" dirty="0"/>
          </a:p>
        </p:txBody>
      </p:sp>
    </p:spTree>
    <p:extLst>
      <p:ext uri="{BB962C8B-B14F-4D97-AF65-F5344CB8AC3E}">
        <p14:creationId xmlns:p14="http://schemas.microsoft.com/office/powerpoint/2010/main" val="3427165024"/>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FB94D0EC-CCD3-45B2-B9D8-A2365F40B980}" type="datetime1">
              <a:rPr lang="es-PE" altLang="ja-JP" smtClean="0"/>
              <a:t>21/02/2018</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lvl1pPr>
              <a:defRPr sz="1800"/>
            </a:lvl1pPr>
          </a:lstStyle>
          <a:p>
            <a:fld id="{64C0F0D8-C56D-4682-9D74-5C5ACC484B60}" type="slidenum">
              <a:rPr lang="es-PE" smtClean="0"/>
              <a:pPr/>
              <a:t>‹#›</a:t>
            </a:fld>
            <a:endParaRPr lang="es-PE" dirty="0"/>
          </a:p>
        </p:txBody>
      </p:sp>
    </p:spTree>
    <p:extLst>
      <p:ext uri="{BB962C8B-B14F-4D97-AF65-F5344CB8AC3E}">
        <p14:creationId xmlns:p14="http://schemas.microsoft.com/office/powerpoint/2010/main" val="3525750864"/>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dirty="0" smtClean="0"/>
              <a:t>マスター サブタイトルの書式設定</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fld id="{651EA24B-6B0B-42A8-8BEE-76A3D4D63033}" type="datetime1">
              <a:rPr lang="es-PE" altLang="ja-JP" smtClean="0">
                <a:solidFill>
                  <a:prstClr val="black"/>
                </a:solidFill>
              </a:rPr>
              <a:t>21/02/2018</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sz="1800"/>
            </a:lvl1pPr>
          </a:lstStyle>
          <a:p>
            <a:pPr>
              <a:defRPr/>
            </a:pPr>
            <a:fld id="{3E4B89A2-7A23-4B0A-BF4D-834ECB8F2ECA}"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932983411"/>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815E5892-3F90-4665-B69E-6CEF57F9AA1C}" type="datetime1">
              <a:rPr lang="es-PE" altLang="ja-JP" smtClean="0">
                <a:solidFill>
                  <a:prstClr val="black"/>
                </a:solidFill>
              </a:rPr>
              <a:t>21/02/2018</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xfrm>
            <a:off x="6988426" y="6492341"/>
            <a:ext cx="2133600" cy="476250"/>
          </a:xfrm>
          <a:ln/>
        </p:spPr>
        <p:txBody>
          <a:bodyPr/>
          <a:lstStyle>
            <a:lvl1pPr>
              <a:defRPr/>
            </a:lvl1pPr>
          </a:lstStyle>
          <a:p>
            <a:pPr>
              <a:defRPr/>
            </a:pPr>
            <a:fld id="{F9A8D4C9-6120-4A76-B05F-8636435D4517}"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259722983"/>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9BE278B6-0C83-44C1-B7E4-45A0520A6842}" type="datetime1">
              <a:rPr lang="es-PE" altLang="ja-JP" smtClean="0">
                <a:solidFill>
                  <a:prstClr val="black"/>
                </a:solidFill>
              </a:rPr>
              <a:t>21/02/2018</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8CA21C-85C8-49F8-82AB-FE547A9696A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953152397"/>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1BE24BA1-DD23-47E2-9A2A-9197E135AC3E}" type="datetime1">
              <a:rPr lang="es-PE" altLang="ja-JP" smtClean="0">
                <a:solidFill>
                  <a:prstClr val="black"/>
                </a:solidFill>
              </a:rPr>
              <a:t>21/02/2018</a:t>
            </a:fld>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A25FED-4931-4CD1-8271-2086E002393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742263473"/>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698B2011-5561-461A-9AC5-939079D837FC}" type="datetime1">
              <a:rPr lang="es-PE" altLang="ja-JP" smtClean="0">
                <a:solidFill>
                  <a:prstClr val="black"/>
                </a:solidFill>
              </a:rPr>
              <a:t>21/02/2018</a:t>
            </a:fld>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948AD6-F267-4A07-8E11-EDB9BACBF9C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595137355"/>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0FE7F256-13DE-4A7E-8C65-CE97F30E64BE}" type="datetime1">
              <a:rPr lang="es-PE" altLang="ja-JP" smtClean="0">
                <a:solidFill>
                  <a:prstClr val="black"/>
                </a:solidFill>
              </a:rPr>
              <a:t>21/02/2018</a:t>
            </a:fld>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D8BC41F-89FC-4F1D-AC94-D4181558F76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001991055"/>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10E2D46-A155-48A1-8147-9DE42DA24129}" type="datetime1">
              <a:rPr lang="es-PE" altLang="ja-JP" smtClean="0">
                <a:solidFill>
                  <a:prstClr val="black"/>
                </a:solidFill>
              </a:rPr>
              <a:t>21/02/2018</a:t>
            </a:fld>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372EC80-53E5-4FD5-A955-749B8E8C606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086833788"/>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EB5A4FE1-5344-49D7-BE13-4D84991B53D1}" type="datetime1">
              <a:rPr lang="es-PE" altLang="ja-JP" smtClean="0">
                <a:solidFill>
                  <a:prstClr val="black"/>
                </a:solidFill>
              </a:rPr>
              <a:t>21/02/2018</a:t>
            </a:fld>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F4935D-A05B-45B1-8B86-DC9638215077}"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89852472"/>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F1F1E9CF-35E4-46D4-9197-6DF51B49E41D}" type="datetime1">
              <a:rPr lang="es-PE" altLang="ja-JP" smtClean="0"/>
              <a:t>21/02/2018</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lvl1pPr>
              <a:defRPr sz="1800"/>
            </a:lvl1pPr>
          </a:lstStyle>
          <a:p>
            <a:fld id="{64C0F0D8-C56D-4682-9D74-5C5ACC484B60}" type="slidenum">
              <a:rPr lang="es-PE" smtClean="0"/>
              <a:pPr/>
              <a:t>‹#›</a:t>
            </a:fld>
            <a:endParaRPr lang="es-PE" dirty="0"/>
          </a:p>
        </p:txBody>
      </p:sp>
    </p:spTree>
    <p:extLst>
      <p:ext uri="{BB962C8B-B14F-4D97-AF65-F5344CB8AC3E}">
        <p14:creationId xmlns:p14="http://schemas.microsoft.com/office/powerpoint/2010/main" val="3931292725"/>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8BE7BCD0-5A7A-48AC-B9D4-6EA731F3FCAE}" type="datetime1">
              <a:rPr lang="es-PE" altLang="ja-JP" smtClean="0">
                <a:solidFill>
                  <a:prstClr val="black"/>
                </a:solidFill>
              </a:rPr>
              <a:t>21/02/2018</a:t>
            </a:fld>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88F40D-1D45-43F8-8450-7A0897E9885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99181730"/>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F1D8F091-05D2-4F68-8C84-110724C911A4}" type="datetime1">
              <a:rPr lang="es-PE" altLang="ja-JP" smtClean="0">
                <a:solidFill>
                  <a:prstClr val="black"/>
                </a:solidFill>
              </a:rPr>
              <a:t>21/02/2018</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20D21A-0F4C-4F92-BADD-1EC52FAD422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54639374"/>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F5BA922E-2ACA-43D8-825E-CA54F33440C8}" type="datetime1">
              <a:rPr lang="es-PE" altLang="ja-JP" smtClean="0">
                <a:solidFill>
                  <a:prstClr val="black"/>
                </a:solidFill>
              </a:rPr>
              <a:t>21/02/2018</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2C2E85-945D-4E4F-8E63-393098E917C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98785152"/>
      </p:ext>
    </p:extLst>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1"/>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4BA35970-93E4-49E2-B03D-78A8A9893B59}" type="datetime1">
              <a:rPr lang="es-PE" altLang="ja-JP" smtClean="0">
                <a:solidFill>
                  <a:prstClr val="black"/>
                </a:solidFill>
              </a:rPr>
              <a:t>21/02/2018</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BDFAB2-A22F-4C93-B3C0-672A8C297AF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597545684"/>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1"/>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3938589"/>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fld id="{AE7CEB03-79B1-4846-A513-3CA50D805406}" type="datetime1">
              <a:rPr lang="es-PE" altLang="ja-JP" smtClean="0">
                <a:solidFill>
                  <a:prstClr val="black"/>
                </a:solidFill>
              </a:rPr>
              <a:t>21/02/2018</a:t>
            </a:fld>
            <a:endParaRPr lang="en-US" altLang="ja-JP">
              <a:solidFill>
                <a:prstClr val="black"/>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37FFF10-C03A-40CB-AA14-89795C6DA13B}"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011336435"/>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9"/>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4DC236AB-5DBA-4902-B5F3-95869E5B46F8}" type="datetime1">
              <a:rPr lang="es-PE" altLang="ja-JP" smtClean="0">
                <a:solidFill>
                  <a:prstClr val="black"/>
                </a:solidFill>
              </a:rPr>
              <a:t>21/02/2018</a:t>
            </a:fld>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33F8A9-F833-40C6-8C9A-C5009691F87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76540315"/>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1"/>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1"/>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DDAC0E73-832B-4F2B-8F14-99C2CA83B013}" type="datetime1">
              <a:rPr lang="es-PE" altLang="ja-JP" smtClean="0">
                <a:solidFill>
                  <a:prstClr val="black"/>
                </a:solidFill>
              </a:rPr>
              <a:t>21/02/2018</a:t>
            </a:fld>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xfrm>
            <a:off x="7010400" y="6525344"/>
            <a:ext cx="2133600" cy="476250"/>
          </a:xfrm>
          <a:ln/>
        </p:spPr>
        <p:txBody>
          <a:bodyPr/>
          <a:lstStyle>
            <a:lvl1pPr>
              <a:defRPr/>
            </a:lvl1pPr>
          </a:lstStyle>
          <a:p>
            <a:pPr>
              <a:defRPr/>
            </a:pPr>
            <a:fld id="{8272277E-F880-48E3-B12C-08E9FDC3D053}"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623681064"/>
      </p:ext>
    </p:extLst>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3938589"/>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fld id="{0C41DB74-50A7-41D9-B0D6-C2C2ABAED221}" type="datetime1">
              <a:rPr lang="es-PE" altLang="ja-JP" smtClean="0">
                <a:solidFill>
                  <a:prstClr val="black"/>
                </a:solidFill>
              </a:rPr>
              <a:t>21/02/2018</a:t>
            </a:fld>
            <a:endParaRPr lang="en-US" altLang="ja-JP">
              <a:solidFill>
                <a:prstClr val="black"/>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682351-7F9A-4A40-96B2-4098355B0C7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471683856"/>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グラフ プレースホルダー 2"/>
          <p:cNvSpPr>
            <a:spLocks noGrp="1"/>
          </p:cNvSpPr>
          <p:nvPr>
            <p:ph type="chart" idx="1"/>
          </p:nvPr>
        </p:nvSpPr>
        <p:spPr>
          <a:xfrm>
            <a:off x="457200" y="1600201"/>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6D7C24E4-ED08-45B6-9344-6F29B4E271B7}" type="datetime1">
              <a:rPr lang="es-PE" altLang="ja-JP" smtClean="0">
                <a:solidFill>
                  <a:prstClr val="black"/>
                </a:solidFill>
              </a:rPr>
              <a:t>21/02/2018</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76AF59-B87E-4D5E-8C68-1C2EC2C6816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769769158"/>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9323B09-40AF-44BC-9C1A-C8B6F3D0530C}" type="datetime1">
              <a:rPr lang="es-PE" altLang="ja-JP" smtClean="0"/>
              <a:t>21/02/2018</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lvl1pPr>
              <a:defRPr sz="1800"/>
            </a:lvl1pPr>
          </a:lstStyle>
          <a:p>
            <a:fld id="{64C0F0D8-C56D-4682-9D74-5C5ACC484B60}" type="slidenum">
              <a:rPr lang="es-PE" smtClean="0"/>
              <a:pPr/>
              <a:t>‹#›</a:t>
            </a:fld>
            <a:endParaRPr lang="es-PE" dirty="0"/>
          </a:p>
        </p:txBody>
      </p:sp>
    </p:spTree>
    <p:extLst>
      <p:ext uri="{BB962C8B-B14F-4D97-AF65-F5344CB8AC3E}">
        <p14:creationId xmlns:p14="http://schemas.microsoft.com/office/powerpoint/2010/main" val="2538429730"/>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79EEA5B4-78DC-4E6D-9F5D-76CB648E87CD}" type="datetime1">
              <a:rPr lang="es-PE" altLang="ja-JP" smtClean="0"/>
              <a:t>21/02/2018</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lvl1pPr>
              <a:defRPr sz="1800"/>
            </a:lvl1pPr>
          </a:lstStyle>
          <a:p>
            <a:fld id="{64C0F0D8-C56D-4682-9D74-5C5ACC484B60}" type="slidenum">
              <a:rPr lang="es-PE" smtClean="0"/>
              <a:pPr/>
              <a:t>‹#›</a:t>
            </a:fld>
            <a:endParaRPr lang="es-PE" dirty="0"/>
          </a:p>
        </p:txBody>
      </p:sp>
    </p:spTree>
    <p:extLst>
      <p:ext uri="{BB962C8B-B14F-4D97-AF65-F5344CB8AC3E}">
        <p14:creationId xmlns:p14="http://schemas.microsoft.com/office/powerpoint/2010/main" val="817947249"/>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1687A26B-6696-40AC-9389-CD1131D9FC27}" type="datetime1">
              <a:rPr lang="es-PE" altLang="ja-JP" smtClean="0"/>
              <a:t>21/02/2018</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64C0F0D8-C56D-4682-9D74-5C5ACC484B60}" type="slidenum">
              <a:rPr lang="es-PE" smtClean="0"/>
              <a:pPr/>
              <a:t>‹#›</a:t>
            </a:fld>
            <a:endParaRPr lang="es-PE"/>
          </a:p>
        </p:txBody>
      </p:sp>
    </p:spTree>
    <p:extLst>
      <p:ext uri="{BB962C8B-B14F-4D97-AF65-F5344CB8AC3E}">
        <p14:creationId xmlns:p14="http://schemas.microsoft.com/office/powerpoint/2010/main" val="52540377"/>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EDC5A2E3-ED3B-46D6-95E9-004DBFB11179}" type="datetime1">
              <a:rPr lang="es-PE" altLang="ja-JP" smtClean="0"/>
              <a:t>21/02/2018</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64C0F0D8-C56D-4682-9D74-5C5ACC484B60}" type="slidenum">
              <a:rPr lang="es-PE" smtClean="0"/>
              <a:pPr/>
              <a:t>‹#›</a:t>
            </a:fld>
            <a:endParaRPr lang="es-PE"/>
          </a:p>
        </p:txBody>
      </p:sp>
    </p:spTree>
    <p:extLst>
      <p:ext uri="{BB962C8B-B14F-4D97-AF65-F5344CB8AC3E}">
        <p14:creationId xmlns:p14="http://schemas.microsoft.com/office/powerpoint/2010/main" val="314970961"/>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670BF95-D472-4EA3-97E3-C6A039F0AEAD}" type="datetime1">
              <a:rPr lang="es-PE" altLang="ja-JP" smtClean="0"/>
              <a:t>21/02/2018</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a:xfrm>
            <a:off x="7010400" y="6502994"/>
            <a:ext cx="2133600" cy="365125"/>
          </a:xfrm>
        </p:spPr>
        <p:txBody>
          <a:bodyPr/>
          <a:lstStyle>
            <a:lvl1pPr>
              <a:defRPr sz="1800">
                <a:solidFill>
                  <a:schemeClr val="tx1"/>
                </a:solidFill>
              </a:defRPr>
            </a:lvl1pPr>
          </a:lstStyle>
          <a:p>
            <a:fld id="{64C0F0D8-C56D-4682-9D74-5C5ACC484B60}" type="slidenum">
              <a:rPr lang="es-PE" smtClean="0"/>
              <a:pPr/>
              <a:t>‹#›</a:t>
            </a:fld>
            <a:endParaRPr lang="es-PE" dirty="0"/>
          </a:p>
        </p:txBody>
      </p:sp>
    </p:spTree>
    <p:extLst>
      <p:ext uri="{BB962C8B-B14F-4D97-AF65-F5344CB8AC3E}">
        <p14:creationId xmlns:p14="http://schemas.microsoft.com/office/powerpoint/2010/main" val="1615461436"/>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BD6FD6-7EF7-44F0-A48D-CF6E28CD730A}" type="datetime1">
              <a:rPr lang="es-PE" altLang="ja-JP" smtClean="0"/>
              <a:t>21/02/2018</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lvl1pPr>
              <a:defRPr sz="1800"/>
            </a:lvl1pPr>
          </a:lstStyle>
          <a:p>
            <a:fld id="{64C0F0D8-C56D-4682-9D74-5C5ACC484B60}" type="slidenum">
              <a:rPr lang="es-PE" smtClean="0"/>
              <a:pPr/>
              <a:t>‹#›</a:t>
            </a:fld>
            <a:endParaRPr lang="es-PE" dirty="0"/>
          </a:p>
        </p:txBody>
      </p:sp>
    </p:spTree>
    <p:extLst>
      <p:ext uri="{BB962C8B-B14F-4D97-AF65-F5344CB8AC3E}">
        <p14:creationId xmlns:p14="http://schemas.microsoft.com/office/powerpoint/2010/main" val="1895543825"/>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194921E-155E-44CB-AE81-262C51EB9725}" type="datetime1">
              <a:rPr lang="es-PE" altLang="ja-JP" smtClean="0"/>
              <a:t>21/02/2018</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lvl1pPr>
              <a:defRPr sz="1800"/>
            </a:lvl1pPr>
          </a:lstStyle>
          <a:p>
            <a:fld id="{64C0F0D8-C56D-4682-9D74-5C5ACC484B60}" type="slidenum">
              <a:rPr lang="es-PE" smtClean="0"/>
              <a:pPr/>
              <a:t>‹#›</a:t>
            </a:fld>
            <a:endParaRPr lang="es-PE" dirty="0"/>
          </a:p>
        </p:txBody>
      </p:sp>
    </p:spTree>
    <p:extLst>
      <p:ext uri="{BB962C8B-B14F-4D97-AF65-F5344CB8AC3E}">
        <p14:creationId xmlns:p14="http://schemas.microsoft.com/office/powerpoint/2010/main" val="2966833221"/>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3C6B3-6515-4DB0-9C79-468D1196EABD}" type="datetime1">
              <a:rPr lang="es-PE" altLang="ja-JP" smtClean="0"/>
              <a:t>21/02/2018</a:t>
            </a:fld>
            <a:endParaRPr lang="es-PE"/>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7010400" y="6487917"/>
            <a:ext cx="2133600" cy="365125"/>
          </a:xfrm>
          <a:prstGeom prst="rect">
            <a:avLst/>
          </a:prstGeom>
        </p:spPr>
        <p:txBody>
          <a:bodyPr vert="horz" lIns="91440" tIns="45720" rIns="91440" bIns="45720" rtlCol="0" anchor="ctr"/>
          <a:lstStyle>
            <a:lvl1pPr algn="r">
              <a:defRPr sz="1200">
                <a:solidFill>
                  <a:schemeClr val="tx1"/>
                </a:solidFill>
              </a:defRPr>
            </a:lvl1pPr>
          </a:lstStyle>
          <a:p>
            <a:endParaRPr lang="es-PE" dirty="0"/>
          </a:p>
        </p:txBody>
      </p:sp>
    </p:spTree>
    <p:extLst>
      <p:ext uri="{BB962C8B-B14F-4D97-AF65-F5344CB8AC3E}">
        <p14:creationId xmlns:p14="http://schemas.microsoft.com/office/powerpoint/2010/main" val="2719700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a:latin typeface="+mn-lt"/>
                <a:ea typeface="ＭＳ Ｐゴシック" pitchFamily="50" charset="-128"/>
              </a:defRPr>
            </a:lvl1pPr>
          </a:lstStyle>
          <a:p>
            <a:pPr fontAlgn="base">
              <a:spcBef>
                <a:spcPct val="0"/>
              </a:spcBef>
              <a:spcAft>
                <a:spcPct val="0"/>
              </a:spcAft>
              <a:defRPr/>
            </a:pPr>
            <a:fld id="{BD2D233B-A3A4-4B17-B737-E74DCE5EBC02}" type="datetime1">
              <a:rPr kumimoji="1" lang="es-PE" altLang="ja-JP" smtClean="0">
                <a:solidFill>
                  <a:prstClr val="black"/>
                </a:solidFill>
              </a:rPr>
              <a:t>21/02/2018</a:t>
            </a:fld>
            <a:endParaRPr kumimoji="1" lang="en-US" altLang="ja-JP">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atin typeface="+mn-lt"/>
                <a:ea typeface="ＭＳ Ｐゴシック" pitchFamily="50" charset="-128"/>
              </a:defRPr>
            </a:lvl1pPr>
          </a:lstStyle>
          <a:p>
            <a:pPr algn="ctr" fontAlgn="base">
              <a:spcBef>
                <a:spcPct val="0"/>
              </a:spcBef>
              <a:spcAft>
                <a:spcPct val="0"/>
              </a:spcAft>
              <a:defRPr/>
            </a:pPr>
            <a:endParaRPr kumimoji="1" lang="en-US" altLang="ja-JP">
              <a:solidFill>
                <a:prstClr val="black"/>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800" b="0">
                <a:latin typeface="+mn-lt"/>
                <a:ea typeface="ＭＳ Ｐゴシック" pitchFamily="50" charset="-128"/>
              </a:defRPr>
            </a:lvl1pPr>
          </a:lstStyle>
          <a:p>
            <a:pPr fontAlgn="base">
              <a:spcBef>
                <a:spcPct val="0"/>
              </a:spcBef>
              <a:spcAft>
                <a:spcPct val="0"/>
              </a:spcAft>
              <a:defRPr/>
            </a:pPr>
            <a:fld id="{566E3756-BB95-4148-9058-F93CD67D4D7C}" type="slidenum">
              <a:rPr kumimoji="1" lang="en-US" altLang="ja-JP" smtClean="0">
                <a:solidFill>
                  <a:prstClr val="black"/>
                </a:solidFill>
              </a:rPr>
              <a:pPr fontAlgn="base">
                <a:spcBef>
                  <a:spcPct val="0"/>
                </a:spcBef>
                <a:spcAft>
                  <a:spcPct val="0"/>
                </a:spcAft>
                <a:defRPr/>
              </a:pPr>
              <a:t>‹#›</a:t>
            </a:fld>
            <a:endParaRPr kumimoji="1" lang="en-US" altLang="ja-JP" dirty="0">
              <a:solidFill>
                <a:prstClr val="black"/>
              </a:solidFill>
            </a:endParaRPr>
          </a:p>
        </p:txBody>
      </p:sp>
    </p:spTree>
    <p:extLst>
      <p:ext uri="{BB962C8B-B14F-4D97-AF65-F5344CB8AC3E}">
        <p14:creationId xmlns:p14="http://schemas.microsoft.com/office/powerpoint/2010/main" val="261328297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ransition spd="slow">
    <p:fade/>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5.xml"/><Relationship Id="rId7" Type="http://schemas.openxmlformats.org/officeDocument/2006/relationships/image" Target="../media/image24.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27.png"/><Relationship Id="rId4" Type="http://schemas.openxmlformats.org/officeDocument/2006/relationships/diagramQuickStyle" Target="../diagrams/quickStyle5.xml"/><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hyperlink" Target="https://www.google.co.jp/url?sa=i&amp;rct=j&amp;q=&amp;esrc=s&amp;source=images&amp;cd=&amp;cad=rja&amp;uact=8&amp;ved=2ahUKEwj68dPJnoXZAhWBI5AKHaTmCxwQjRx6BAgAEAY&amp;url=https://www.pinterest.es/miguelanchel/asian-cup-logos/&amp;psig=AOvVaw0vQ9jqDwi3RaC6KER_EcNH&amp;ust=1517592400230003" TargetMode="Externa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hyperlink" Target="http://sgp.pcm.gob.pe/la-sgp-y-la-ocde/" TargetMode="External"/><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upload.wikimedia.org/wikipedia/commons/c/cc/Escudo_nacional_del_Per%C3%BA.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467544" y="1772816"/>
            <a:ext cx="8280920" cy="172819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ja-JP" altLang="en-US" sz="5400" b="1" dirty="0" smtClean="0">
                <a:latin typeface="HG丸ｺﾞｼｯｸM-PRO" pitchFamily="50" charset="-128"/>
                <a:ea typeface="HG丸ｺﾞｼｯｸM-PRO" pitchFamily="50" charset="-128"/>
              </a:rPr>
              <a:t>ペルー情勢</a:t>
            </a:r>
            <a:endParaRPr lang="en-US" altLang="ja-JP" sz="5400" b="1" dirty="0" smtClean="0">
              <a:latin typeface="HG丸ｺﾞｼｯｸM-PRO" pitchFamily="50" charset="-128"/>
              <a:ea typeface="HG丸ｺﾞｼｯｸM-PRO" pitchFamily="50" charset="-128"/>
            </a:endParaRPr>
          </a:p>
        </p:txBody>
      </p:sp>
      <p:sp>
        <p:nvSpPr>
          <p:cNvPr id="24" name="テキスト ボックス 47"/>
          <p:cNvSpPr txBox="1">
            <a:spLocks noChangeArrowheads="1"/>
          </p:cNvSpPr>
          <p:nvPr/>
        </p:nvSpPr>
        <p:spPr bwMode="auto">
          <a:xfrm>
            <a:off x="539552" y="4293096"/>
            <a:ext cx="8208912" cy="1938992"/>
          </a:xfrm>
          <a:prstGeom prst="rect">
            <a:avLst/>
          </a:prstGeom>
          <a:noFill/>
          <a:ln w="9525">
            <a:noFill/>
            <a:miter lim="800000"/>
            <a:headEnd/>
            <a:tailEnd/>
          </a:ln>
        </p:spPr>
        <p:txBody>
          <a:bodyPr wrap="square">
            <a:spAutoFit/>
          </a:bodyPr>
          <a:lstStyle/>
          <a:p>
            <a:pPr algn="ctr"/>
            <a:r>
              <a:rPr lang="ja-JP" altLang="en-US" sz="4000" dirty="0" smtClean="0">
                <a:latin typeface="メイリオ" pitchFamily="50" charset="-128"/>
                <a:ea typeface="メイリオ" pitchFamily="50" charset="-128"/>
                <a:cs typeface="メイリオ" pitchFamily="50" charset="-128"/>
              </a:rPr>
              <a:t>２０１８年２月２１日</a:t>
            </a:r>
            <a:endParaRPr lang="en-US" altLang="ja-JP" sz="4000" dirty="0" smtClean="0">
              <a:latin typeface="メイリオ" pitchFamily="50" charset="-128"/>
              <a:ea typeface="メイリオ" pitchFamily="50" charset="-128"/>
              <a:cs typeface="メイリオ" pitchFamily="50" charset="-128"/>
            </a:endParaRPr>
          </a:p>
          <a:p>
            <a:pPr algn="ctr"/>
            <a:r>
              <a:rPr lang="ja-JP" altLang="en-US" sz="4000" dirty="0">
                <a:latin typeface="メイリオ" pitchFamily="50" charset="-128"/>
                <a:ea typeface="メイリオ" pitchFamily="50" charset="-128"/>
                <a:cs typeface="メイリオ" pitchFamily="50" charset="-128"/>
              </a:rPr>
              <a:t>前</a:t>
            </a:r>
            <a:r>
              <a:rPr lang="ja-JP" altLang="en-US" sz="4000" dirty="0" smtClean="0">
                <a:latin typeface="メイリオ" pitchFamily="50" charset="-128"/>
                <a:ea typeface="メイリオ" pitchFamily="50" charset="-128"/>
                <a:cs typeface="メイリオ" pitchFamily="50" charset="-128"/>
              </a:rPr>
              <a:t>駐ペルー日本国特命全権大使</a:t>
            </a:r>
            <a:endParaRPr lang="en-US" altLang="ja-JP" sz="4000" dirty="0" smtClean="0">
              <a:latin typeface="メイリオ" pitchFamily="50" charset="-128"/>
              <a:ea typeface="メイリオ" pitchFamily="50" charset="-128"/>
              <a:cs typeface="メイリオ" pitchFamily="50" charset="-128"/>
            </a:endParaRPr>
          </a:p>
          <a:p>
            <a:pPr algn="ctr"/>
            <a:r>
              <a:rPr lang="ja-JP" altLang="en-US" sz="4000" dirty="0" smtClean="0">
                <a:latin typeface="メイリオ" pitchFamily="50" charset="-128"/>
                <a:ea typeface="メイリオ" pitchFamily="50" charset="-128"/>
                <a:cs typeface="メイリオ" pitchFamily="50" charset="-128"/>
              </a:rPr>
              <a:t>株丹　達也</a:t>
            </a:r>
            <a:endParaRPr lang="en-US" altLang="ja-JP" sz="4000" dirty="0">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p:txBody>
          <a:bodyPr/>
          <a:lstStyle/>
          <a:p>
            <a:fld id="{64C0F0D8-C56D-4682-9D74-5C5ACC484B60}" type="slidenum">
              <a:rPr lang="es-PE" smtClean="0"/>
              <a:pPr/>
              <a:t>1</a:t>
            </a:fld>
            <a:endParaRPr lang="es-PE" dirty="0"/>
          </a:p>
        </p:txBody>
      </p:sp>
    </p:spTree>
    <p:extLst>
      <p:ext uri="{BB962C8B-B14F-4D97-AF65-F5344CB8AC3E}">
        <p14:creationId xmlns:p14="http://schemas.microsoft.com/office/powerpoint/2010/main" val="216795360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4211587053"/>
              </p:ext>
            </p:extLst>
          </p:nvPr>
        </p:nvGraphicFramePr>
        <p:xfrm>
          <a:off x="395536" y="1556793"/>
          <a:ext cx="8314184"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グループ化 7"/>
          <p:cNvGrpSpPr/>
          <p:nvPr/>
        </p:nvGrpSpPr>
        <p:grpSpPr>
          <a:xfrm>
            <a:off x="2341253" y="1772816"/>
            <a:ext cx="4422753" cy="1061048"/>
            <a:chOff x="1969904" y="1772815"/>
            <a:chExt cx="4422753" cy="1061048"/>
          </a:xfrm>
        </p:grpSpPr>
        <p:pic>
          <p:nvPicPr>
            <p:cNvPr id="2" name="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69904" y="1772815"/>
              <a:ext cx="2136849" cy="1061045"/>
            </a:xfrm>
            <a:prstGeom prst="rect">
              <a:avLst/>
            </a:prstGeom>
            <a:ln>
              <a:noFill/>
            </a:ln>
            <a:effectLst>
              <a:outerShdw blurRad="292100" dist="139700" dir="2700000" algn="tl" rotWithShape="0">
                <a:srgbClr val="333333">
                  <a:alpha val="65000"/>
                </a:srgbClr>
              </a:outerShdw>
            </a:effectLst>
          </p:spPr>
        </p:pic>
        <p:pic>
          <p:nvPicPr>
            <p:cNvPr id="5" name="4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0" y="1772816"/>
              <a:ext cx="1820657" cy="1061047"/>
            </a:xfrm>
            <a:prstGeom prst="rect">
              <a:avLst/>
            </a:prstGeom>
            <a:ln>
              <a:noFill/>
            </a:ln>
            <a:effectLst>
              <a:outerShdw blurRad="292100" dist="139700" dir="2700000" algn="tl" rotWithShape="0">
                <a:srgbClr val="333333">
                  <a:alpha val="65000"/>
                </a:srgbClr>
              </a:outerShdw>
            </a:effectLst>
          </p:spPr>
        </p:pic>
      </p:grpSp>
      <p:sp>
        <p:nvSpPr>
          <p:cNvPr id="3"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ea typeface="+mn-ea"/>
              </a:rPr>
              <a:pPr/>
              <a:t>10</a:t>
            </a:fld>
            <a:endParaRPr lang="en-US" altLang="ja-JP" dirty="0">
              <a:ea typeface="+mn-ea"/>
            </a:endParaRPr>
          </a:p>
        </p:txBody>
      </p:sp>
    </p:spTree>
    <p:extLst>
      <p:ext uri="{BB962C8B-B14F-4D97-AF65-F5344CB8AC3E}">
        <p14:creationId xmlns:p14="http://schemas.microsoft.com/office/powerpoint/2010/main" val="301163857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2931" y="3046182"/>
            <a:ext cx="1960309" cy="3510242"/>
          </a:xfrm>
          <a:prstGeom prst="roundRect">
            <a:avLst/>
          </a:prstGeom>
          <a:ln w="82550" cmpd="thickThin"/>
        </p:spPr>
        <p:style>
          <a:lnRef idx="2">
            <a:schemeClr val="dk1"/>
          </a:lnRef>
          <a:fillRef idx="1">
            <a:schemeClr val="lt1"/>
          </a:fillRef>
          <a:effectRef idx="0">
            <a:schemeClr val="dk1"/>
          </a:effectRef>
          <a:fontRef idx="minor">
            <a:schemeClr val="dk1"/>
          </a:fontRef>
        </p:style>
        <p:txBody>
          <a:bodyPr rtlCol="0" anchor="ctr"/>
          <a:lstStyle/>
          <a:p>
            <a:endParaRPr lang="en-US" altLang="ja-JP" sz="1200" dirty="0">
              <a:solidFill>
                <a:prstClr val="black"/>
              </a:solidFill>
            </a:endParaRPr>
          </a:p>
        </p:txBody>
      </p:sp>
      <p:grpSp>
        <p:nvGrpSpPr>
          <p:cNvPr id="9" name="グループ化 8"/>
          <p:cNvGrpSpPr/>
          <p:nvPr/>
        </p:nvGrpSpPr>
        <p:grpSpPr>
          <a:xfrm>
            <a:off x="2735424" y="2447949"/>
            <a:ext cx="5222239" cy="4663240"/>
            <a:chOff x="1046839" y="2445347"/>
            <a:chExt cx="5162784" cy="5230583"/>
          </a:xfrm>
        </p:grpSpPr>
        <p:sp>
          <p:nvSpPr>
            <p:cNvPr id="10" name="角丸四角形 9"/>
            <p:cNvSpPr/>
            <p:nvPr/>
          </p:nvSpPr>
          <p:spPr>
            <a:xfrm>
              <a:off x="1046839" y="2692969"/>
              <a:ext cx="5162784" cy="4656153"/>
            </a:xfrm>
            <a:prstGeom prst="roundRect">
              <a:avLst>
                <a:gd name="adj" fmla="val 7256"/>
              </a:avLst>
            </a:prstGeom>
            <a:ln w="82550" cmpd="thickThin"/>
          </p:spPr>
          <p:style>
            <a:lnRef idx="2">
              <a:schemeClr val="dk1"/>
            </a:lnRef>
            <a:fillRef idx="1">
              <a:schemeClr val="lt1"/>
            </a:fillRef>
            <a:effectRef idx="0">
              <a:schemeClr val="dk1"/>
            </a:effectRef>
            <a:fontRef idx="minor">
              <a:schemeClr val="dk1"/>
            </a:fontRef>
          </p:style>
          <p:txBody>
            <a:bodyPr rtlCol="0" anchor="ctr"/>
            <a:lstStyle/>
            <a:p>
              <a:endParaRPr lang="en-US" altLang="ja-JP" b="1" dirty="0">
                <a:solidFill>
                  <a:prstClr val="black"/>
                </a:solidFill>
              </a:endParaRPr>
            </a:p>
            <a:p>
              <a:endParaRPr lang="en-US" altLang="ja-JP" sz="1200" dirty="0">
                <a:solidFill>
                  <a:prstClr val="black"/>
                </a:solidFill>
              </a:endParaRPr>
            </a:p>
          </p:txBody>
        </p:sp>
        <p:sp>
          <p:nvSpPr>
            <p:cNvPr id="11" name="角丸四角形 10"/>
            <p:cNvSpPr/>
            <p:nvPr/>
          </p:nvSpPr>
          <p:spPr>
            <a:xfrm>
              <a:off x="3108990" y="2445347"/>
              <a:ext cx="889657" cy="374766"/>
            </a:xfrm>
            <a:prstGeom prst="roundRect">
              <a:avLst/>
            </a:prstGeom>
            <a:solidFill>
              <a:schemeClr val="tx2">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b="1" dirty="0" smtClean="0">
                  <a:solidFill>
                    <a:prstClr val="white"/>
                  </a:solidFill>
                </a:rPr>
                <a:t>議会</a:t>
              </a:r>
              <a:endParaRPr lang="ja-JP" altLang="en-US" b="1" dirty="0">
                <a:solidFill>
                  <a:prstClr val="white"/>
                </a:solidFill>
              </a:endParaRPr>
            </a:p>
          </p:txBody>
        </p:sp>
        <p:sp>
          <p:nvSpPr>
            <p:cNvPr id="12" name="正方形/長方形 11"/>
            <p:cNvSpPr/>
            <p:nvPr/>
          </p:nvSpPr>
          <p:spPr>
            <a:xfrm>
              <a:off x="2404281" y="2842828"/>
              <a:ext cx="3687757" cy="4833102"/>
            </a:xfrm>
            <a:prstGeom prst="rect">
              <a:avLst/>
            </a:prstGeom>
          </p:spPr>
          <p:txBody>
            <a:bodyPr wrap="square">
              <a:spAutoFit/>
            </a:bodyPr>
            <a:lstStyle/>
            <a:p>
              <a:pPr algn="ctr"/>
              <a:r>
                <a:rPr lang="ja-JP" altLang="en-US" sz="1100" dirty="0" smtClean="0"/>
                <a:t>一院制</a:t>
              </a:r>
              <a:r>
                <a:rPr lang="ja-JP" altLang="en-US" sz="1100" dirty="0"/>
                <a:t>　</a:t>
              </a:r>
              <a:r>
                <a:rPr lang="ja-JP" altLang="en-US" sz="1100" dirty="0" smtClean="0"/>
                <a:t>議席定数</a:t>
              </a:r>
              <a:r>
                <a:rPr lang="ja-JP" altLang="en-US" sz="1100" dirty="0"/>
                <a:t>：１３０議席（任期５年）</a:t>
              </a:r>
            </a:p>
            <a:p>
              <a:r>
                <a:rPr lang="en-US" altLang="ja-JP" sz="1100" dirty="0" smtClean="0"/>
                <a:t>【</a:t>
              </a:r>
              <a:r>
                <a:rPr lang="ja-JP" altLang="en-US" sz="1100" dirty="0" smtClean="0"/>
                <a:t>通常国会会期</a:t>
              </a:r>
              <a:r>
                <a:rPr lang="en-US" altLang="ja-JP" sz="1100" dirty="0"/>
                <a:t>】</a:t>
              </a:r>
            </a:p>
            <a:p>
              <a:r>
                <a:rPr lang="ja-JP" altLang="en-US" sz="1100" dirty="0"/>
                <a:t>　</a:t>
              </a:r>
              <a:r>
                <a:rPr lang="ja-JP" altLang="en-US" sz="1100" dirty="0" smtClean="0"/>
                <a:t>２期制（７月２７日～１２月１５日，翌年３月１日～６月１５日）</a:t>
              </a:r>
              <a:endParaRPr lang="ja-JP" altLang="en-US" sz="1100" dirty="0"/>
            </a:p>
            <a:p>
              <a:r>
                <a:rPr lang="en-US" altLang="ja-JP" sz="1100" dirty="0"/>
                <a:t>【</a:t>
              </a:r>
              <a:r>
                <a:rPr lang="ja-JP" altLang="en-US" sz="1100" dirty="0"/>
                <a:t>選挙制度</a:t>
              </a:r>
              <a:r>
                <a:rPr lang="en-US" altLang="ja-JP" sz="1100" dirty="0"/>
                <a:t>】</a:t>
              </a:r>
              <a:endParaRPr lang="ja-JP" altLang="en-US" sz="1100" dirty="0"/>
            </a:p>
            <a:p>
              <a:r>
                <a:rPr lang="ja-JP" altLang="en-US" sz="1100" dirty="0" smtClean="0"/>
                <a:t>○全国に２６の選挙区があり，各選挙区の議員定数は有権者数に応じて割り振られる。選挙区ごとの非拘束名簿式比例</a:t>
              </a:r>
              <a:r>
                <a:rPr lang="ja-JP" altLang="en-US" sz="1100" dirty="0"/>
                <a:t>代表制。議席配分</a:t>
              </a:r>
              <a:r>
                <a:rPr lang="ja-JP" altLang="en-US" sz="1100" dirty="0" smtClean="0"/>
                <a:t>はドント式</a:t>
              </a:r>
              <a:r>
                <a:rPr lang="ja-JP" altLang="en-US" sz="1100" dirty="0"/>
                <a:t>により計算される。</a:t>
              </a:r>
              <a:endParaRPr lang="en-US" altLang="ja-JP" sz="1100" dirty="0" smtClean="0"/>
            </a:p>
            <a:p>
              <a:r>
                <a:rPr lang="ja-JP" altLang="en-US" sz="1100" dirty="0" smtClean="0"/>
                <a:t>○連続</a:t>
              </a:r>
              <a:r>
                <a:rPr lang="ja-JP" altLang="en-US" sz="1100" dirty="0"/>
                <a:t>再選可能。</a:t>
              </a:r>
              <a:endParaRPr lang="en-US" altLang="ja-JP" sz="1100" dirty="0"/>
            </a:p>
            <a:p>
              <a:r>
                <a:rPr lang="ja-JP" altLang="en-US" sz="1100" dirty="0"/>
                <a:t>○選挙権</a:t>
              </a:r>
              <a:r>
                <a:rPr lang="ja-JP" altLang="en-US" sz="1100" dirty="0" smtClean="0"/>
                <a:t>は１８歳以上。</a:t>
              </a:r>
              <a:r>
                <a:rPr lang="ja-JP" altLang="en-US" sz="1100" dirty="0"/>
                <a:t>被選挙権</a:t>
              </a:r>
              <a:r>
                <a:rPr lang="ja-JP" altLang="en-US" sz="1100" dirty="0" smtClean="0"/>
                <a:t>は２５歳以上。</a:t>
              </a:r>
              <a:endParaRPr lang="en-US" altLang="ja-JP" sz="1100" dirty="0" smtClean="0"/>
            </a:p>
            <a:p>
              <a:r>
                <a:rPr lang="ja-JP" altLang="en-US" sz="1100" dirty="0" smtClean="0"/>
                <a:t>○義務投票制（ただし７０歳以上は任意）。</a:t>
              </a:r>
              <a:endParaRPr lang="en-US" altLang="ja-JP" sz="1100" dirty="0" smtClean="0"/>
            </a:p>
            <a:p>
              <a:r>
                <a:rPr lang="ja-JP" altLang="en-US" sz="1100" dirty="0" smtClean="0"/>
                <a:t>○各候補者名簿の最低３０％を女性候補とすることが義務づけられている。</a:t>
              </a:r>
              <a:endParaRPr lang="en-US" altLang="ja-JP" sz="1100" dirty="0" smtClean="0"/>
            </a:p>
            <a:p>
              <a:r>
                <a:rPr lang="ja-JP" altLang="en-US" sz="1100" dirty="0" smtClean="0"/>
                <a:t>○次期選挙：２０２１年４月（大統領選挙と同時に実施）。</a:t>
              </a:r>
              <a:endParaRPr lang="ja-JP" altLang="ja-JP" sz="1100" dirty="0"/>
            </a:p>
            <a:p>
              <a:r>
                <a:rPr lang="en-US" altLang="ja-JP" sz="1100" dirty="0" smtClean="0"/>
                <a:t>【</a:t>
              </a:r>
              <a:r>
                <a:rPr lang="ja-JP" altLang="en-US" sz="1100" dirty="0" smtClean="0"/>
                <a:t>議会の権能及び政府との関係</a:t>
              </a:r>
              <a:r>
                <a:rPr lang="en-US" altLang="ja-JP" sz="1100" dirty="0" smtClean="0"/>
                <a:t>】</a:t>
              </a:r>
              <a:endParaRPr lang="en-US" altLang="ja-JP" sz="1100" dirty="0"/>
            </a:p>
            <a:p>
              <a:r>
                <a:rPr lang="ja-JP" altLang="en-US" sz="1100" dirty="0"/>
                <a:t>　</a:t>
              </a:r>
              <a:r>
                <a:rPr lang="ja-JP" altLang="en-US" sz="1100" dirty="0" smtClean="0"/>
                <a:t>大統領弾劾権（国会議員定数の３分の２以上の賛成で成立）のほか，</a:t>
              </a:r>
              <a:r>
                <a:rPr lang="ja-JP" altLang="en-US" sz="1100" dirty="0"/>
                <a:t>内閣</a:t>
              </a:r>
              <a:r>
                <a:rPr lang="ja-JP" altLang="en-US" sz="1100" dirty="0" smtClean="0"/>
                <a:t>に対する不信任決議権及び国務大臣の罷免権を有する。議会で不信任可決となった内閣（首相及び国務大臣）は総辞職しなければならない。政権任期中に</a:t>
              </a:r>
              <a:r>
                <a:rPr lang="ja-JP" altLang="en-US" sz="1100" dirty="0"/>
                <a:t>内閣</a:t>
              </a:r>
              <a:r>
                <a:rPr lang="ja-JP" altLang="en-US" sz="1100" dirty="0" smtClean="0"/>
                <a:t>が２度不信任で辞職した場合，大統領に議会解散権が与えられ，大統領は議会を解散，国会議員選挙を招集することができる。</a:t>
              </a:r>
              <a:endParaRPr lang="en-US" altLang="ja-JP" sz="1100" dirty="0" smtClean="0"/>
            </a:p>
            <a:p>
              <a:r>
                <a:rPr lang="ja-JP" altLang="en-US" sz="1100" dirty="0"/>
                <a:t>　</a:t>
              </a:r>
              <a:r>
                <a:rPr lang="ja-JP" altLang="en-US" sz="1100" dirty="0" smtClean="0"/>
                <a:t>その他，国務大臣の国会召喚権，</a:t>
              </a:r>
              <a:r>
                <a:rPr lang="ja-JP" altLang="en-US" sz="1100" dirty="0"/>
                <a:t>政府の活動に</a:t>
              </a:r>
              <a:r>
                <a:rPr lang="ja-JP" altLang="en-US" sz="1100" dirty="0" smtClean="0"/>
                <a:t>対する調査機能等</a:t>
              </a:r>
              <a:r>
                <a:rPr lang="ja-JP" altLang="en-US" sz="1100" dirty="0"/>
                <a:t>を有する</a:t>
              </a:r>
              <a:r>
                <a:rPr lang="ja-JP" altLang="en-US" sz="1100" dirty="0" smtClean="0"/>
                <a:t>。</a:t>
              </a:r>
              <a:endParaRPr lang="en-US" altLang="ja-JP" sz="1100" dirty="0" smtClean="0"/>
            </a:p>
            <a:p>
              <a:endParaRPr lang="en-US" altLang="ja-JP" sz="1050" dirty="0">
                <a:solidFill>
                  <a:prstClr val="black"/>
                </a:solidFill>
              </a:endParaRPr>
            </a:p>
            <a:p>
              <a:endParaRPr lang="en-US" altLang="ja-JP" sz="1050" dirty="0">
                <a:solidFill>
                  <a:prstClr val="black"/>
                </a:solidFill>
              </a:endParaRPr>
            </a:p>
          </p:txBody>
        </p:sp>
        <p:sp>
          <p:nvSpPr>
            <p:cNvPr id="13" name="正方形/長方形 12"/>
            <p:cNvSpPr/>
            <p:nvPr/>
          </p:nvSpPr>
          <p:spPr>
            <a:xfrm>
              <a:off x="2775949" y="4024394"/>
              <a:ext cx="1140769" cy="450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00" b="1" dirty="0">
                <a:solidFill>
                  <a:srgbClr val="0070C0"/>
                </a:solidFill>
              </a:endParaRPr>
            </a:p>
            <a:p>
              <a:pPr algn="ctr"/>
              <a:endParaRPr lang="en-US" altLang="ja-JP" sz="900" b="1" dirty="0">
                <a:solidFill>
                  <a:srgbClr val="0070C0"/>
                </a:solidFill>
              </a:endParaRPr>
            </a:p>
            <a:p>
              <a:pPr algn="ctr"/>
              <a:endParaRPr lang="en-US" altLang="ja-JP" sz="900" b="1" dirty="0">
                <a:solidFill>
                  <a:srgbClr val="0070C0"/>
                </a:solidFill>
              </a:endParaRPr>
            </a:p>
            <a:p>
              <a:pPr algn="ctr"/>
              <a:endParaRPr lang="en-US" altLang="ja-JP" sz="900" b="1" dirty="0">
                <a:solidFill>
                  <a:srgbClr val="0070C0"/>
                </a:solidFill>
              </a:endParaRPr>
            </a:p>
            <a:p>
              <a:pPr algn="ctr"/>
              <a:endParaRPr lang="en-US" altLang="ja-JP" sz="900" b="1" dirty="0">
                <a:solidFill>
                  <a:srgbClr val="0070C0"/>
                </a:solidFill>
              </a:endParaRPr>
            </a:p>
            <a:p>
              <a:pPr algn="ctr"/>
              <a:endParaRPr lang="en-US" altLang="ja-JP" sz="900" b="1" dirty="0">
                <a:solidFill>
                  <a:srgbClr val="0070C0"/>
                </a:solidFill>
              </a:endParaRPr>
            </a:p>
          </p:txBody>
        </p:sp>
        <p:sp>
          <p:nvSpPr>
            <p:cNvPr id="14" name="正方形/長方形 13"/>
            <p:cNvSpPr/>
            <p:nvPr/>
          </p:nvSpPr>
          <p:spPr>
            <a:xfrm>
              <a:off x="3337221" y="3175714"/>
              <a:ext cx="1123838" cy="494625"/>
            </a:xfrm>
            <a:prstGeom prst="rect">
              <a:avLst/>
            </a:prstGeom>
          </p:spPr>
          <p:txBody>
            <a:bodyPr wrap="square">
              <a:spAutoFit/>
            </a:bodyPr>
            <a:lstStyle/>
            <a:p>
              <a:endParaRPr lang="ja-JP" altLang="en-US" sz="1200" dirty="0">
                <a:solidFill>
                  <a:prstClr val="black"/>
                </a:solidFill>
              </a:endParaRPr>
            </a:p>
            <a:p>
              <a:endParaRPr lang="en-US" altLang="ja-JP" sz="1200" dirty="0">
                <a:solidFill>
                  <a:prstClr val="black"/>
                </a:solidFill>
              </a:endParaRPr>
            </a:p>
          </p:txBody>
        </p:sp>
      </p:grpSp>
      <p:grpSp>
        <p:nvGrpSpPr>
          <p:cNvPr id="15" name="グループ化 14"/>
          <p:cNvGrpSpPr/>
          <p:nvPr/>
        </p:nvGrpSpPr>
        <p:grpSpPr>
          <a:xfrm>
            <a:off x="-38649" y="543536"/>
            <a:ext cx="2648651" cy="1614217"/>
            <a:chOff x="0" y="109542"/>
            <a:chExt cx="2648651" cy="5426025"/>
          </a:xfrm>
        </p:grpSpPr>
        <p:sp>
          <p:nvSpPr>
            <p:cNvPr id="16" name="角丸四角形 15"/>
            <p:cNvSpPr/>
            <p:nvPr/>
          </p:nvSpPr>
          <p:spPr>
            <a:xfrm>
              <a:off x="92875" y="495007"/>
              <a:ext cx="2555776" cy="5040560"/>
            </a:xfrm>
            <a:prstGeom prst="roundRect">
              <a:avLst/>
            </a:prstGeom>
            <a:ln w="82550" cmpd="thickThin"/>
          </p:spPr>
          <p:style>
            <a:lnRef idx="2">
              <a:schemeClr val="dk1"/>
            </a:lnRef>
            <a:fillRef idx="1">
              <a:schemeClr val="lt1"/>
            </a:fillRef>
            <a:effectRef idx="0">
              <a:schemeClr val="dk1"/>
            </a:effectRef>
            <a:fontRef idx="minor">
              <a:schemeClr val="dk1"/>
            </a:fontRef>
          </p:style>
          <p:txBody>
            <a:bodyPr rtlCol="0" anchor="ctr"/>
            <a:lstStyle/>
            <a:p>
              <a:endParaRPr lang="en-US" altLang="ja-JP" sz="1200" dirty="0">
                <a:solidFill>
                  <a:prstClr val="black"/>
                </a:solidFill>
              </a:endParaRPr>
            </a:p>
          </p:txBody>
        </p:sp>
        <p:sp>
          <p:nvSpPr>
            <p:cNvPr id="17" name="角丸四角形 16"/>
            <p:cNvSpPr/>
            <p:nvPr/>
          </p:nvSpPr>
          <p:spPr>
            <a:xfrm>
              <a:off x="175341" y="109542"/>
              <a:ext cx="755576" cy="770927"/>
            </a:xfrm>
            <a:prstGeom prst="round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b="1" dirty="0">
                  <a:solidFill>
                    <a:prstClr val="white"/>
                  </a:solidFill>
                </a:rPr>
                <a:t>政府</a:t>
              </a:r>
            </a:p>
          </p:txBody>
        </p:sp>
        <p:sp>
          <p:nvSpPr>
            <p:cNvPr id="18" name="正方形/長方形 17"/>
            <p:cNvSpPr/>
            <p:nvPr/>
          </p:nvSpPr>
          <p:spPr>
            <a:xfrm>
              <a:off x="0" y="2204864"/>
              <a:ext cx="1800000" cy="1873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a:solidFill>
                  <a:sysClr val="windowText" lastClr="000000"/>
                </a:solidFill>
              </a:endParaRPr>
            </a:p>
          </p:txBody>
        </p:sp>
        <p:sp>
          <p:nvSpPr>
            <p:cNvPr id="19" name="正方形/長方形 18"/>
            <p:cNvSpPr/>
            <p:nvPr/>
          </p:nvSpPr>
          <p:spPr>
            <a:xfrm>
              <a:off x="323528" y="4799064"/>
              <a:ext cx="2232249" cy="286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rgbClr val="0070C0"/>
                </a:solidFill>
              </a:endParaRPr>
            </a:p>
          </p:txBody>
        </p:sp>
        <p:sp>
          <p:nvSpPr>
            <p:cNvPr id="20" name="正方形/長方形 19"/>
            <p:cNvSpPr/>
            <p:nvPr/>
          </p:nvSpPr>
          <p:spPr>
            <a:xfrm>
              <a:off x="556157" y="1231476"/>
              <a:ext cx="1276724" cy="653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b="1" dirty="0">
                  <a:solidFill>
                    <a:prstClr val="black"/>
                  </a:solidFill>
                </a:rPr>
                <a:t>任命・罷免・指示</a:t>
              </a:r>
            </a:p>
          </p:txBody>
        </p:sp>
        <p:sp>
          <p:nvSpPr>
            <p:cNvPr id="21" name="正方形/長方形 20"/>
            <p:cNvSpPr/>
            <p:nvPr/>
          </p:nvSpPr>
          <p:spPr>
            <a:xfrm>
              <a:off x="683568" y="3140968"/>
              <a:ext cx="72008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rgbClr val="FF0000"/>
                </a:solidFill>
              </a:endParaRPr>
            </a:p>
          </p:txBody>
        </p:sp>
        <p:sp>
          <p:nvSpPr>
            <p:cNvPr id="22" name="正方形/長方形 21"/>
            <p:cNvSpPr/>
            <p:nvPr/>
          </p:nvSpPr>
          <p:spPr>
            <a:xfrm>
              <a:off x="1547664" y="3429000"/>
              <a:ext cx="720080"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rgbClr val="FF0000"/>
                </a:solidFill>
              </a:endParaRPr>
            </a:p>
          </p:txBody>
        </p:sp>
        <p:sp>
          <p:nvSpPr>
            <p:cNvPr id="23" name="正方形/長方形 22"/>
            <p:cNvSpPr/>
            <p:nvPr/>
          </p:nvSpPr>
          <p:spPr>
            <a:xfrm>
              <a:off x="1043608" y="3356992"/>
              <a:ext cx="64807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1100" dirty="0">
                <a:solidFill>
                  <a:prstClr val="black"/>
                </a:solidFill>
              </a:endParaRPr>
            </a:p>
          </p:txBody>
        </p:sp>
        <p:sp>
          <p:nvSpPr>
            <p:cNvPr id="24" name="正方形/長方形 23"/>
            <p:cNvSpPr/>
            <p:nvPr/>
          </p:nvSpPr>
          <p:spPr>
            <a:xfrm>
              <a:off x="179512" y="2708920"/>
              <a:ext cx="100811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1050" dirty="0">
                <a:solidFill>
                  <a:prstClr val="black"/>
                </a:solidFill>
              </a:endParaRPr>
            </a:p>
          </p:txBody>
        </p:sp>
        <p:sp>
          <p:nvSpPr>
            <p:cNvPr id="26" name="正方形/長方形 25"/>
            <p:cNvSpPr/>
            <p:nvPr/>
          </p:nvSpPr>
          <p:spPr>
            <a:xfrm>
              <a:off x="306576" y="2898564"/>
              <a:ext cx="1303612" cy="94646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solidFill>
                    <a:prstClr val="black"/>
                  </a:solidFill>
                </a:rPr>
                <a:t>国務大臣</a:t>
              </a:r>
            </a:p>
          </p:txBody>
        </p:sp>
      </p:grpSp>
      <p:sp>
        <p:nvSpPr>
          <p:cNvPr id="45" name="正方形/長方形 44"/>
          <p:cNvSpPr/>
          <p:nvPr/>
        </p:nvSpPr>
        <p:spPr>
          <a:xfrm>
            <a:off x="284879" y="5501251"/>
            <a:ext cx="1495605" cy="43966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prstClr val="black"/>
                </a:solidFill>
              </a:rPr>
              <a:t>高等</a:t>
            </a:r>
            <a:r>
              <a:rPr lang="ja-JP" altLang="en-US" sz="1000" dirty="0" smtClean="0">
                <a:solidFill>
                  <a:prstClr val="black"/>
                </a:solidFill>
              </a:rPr>
              <a:t>裁判所</a:t>
            </a:r>
            <a:endParaRPr lang="en-US" altLang="ja-JP" sz="1000" dirty="0">
              <a:solidFill>
                <a:prstClr val="black"/>
              </a:solidFill>
            </a:endParaRPr>
          </a:p>
          <a:p>
            <a:pPr algn="ctr"/>
            <a:r>
              <a:rPr lang="ja-JP" altLang="en-US" sz="1000" dirty="0">
                <a:solidFill>
                  <a:prstClr val="black"/>
                </a:solidFill>
              </a:rPr>
              <a:t>（全国</a:t>
            </a:r>
            <a:r>
              <a:rPr lang="ja-JP" altLang="en-US" sz="1000" dirty="0" smtClean="0">
                <a:solidFill>
                  <a:prstClr val="black"/>
                </a:solidFill>
              </a:rPr>
              <a:t>で</a:t>
            </a:r>
            <a:r>
              <a:rPr lang="ja-JP" altLang="en-US" sz="1000" dirty="0" smtClean="0">
                <a:solidFill>
                  <a:schemeClr val="tx1"/>
                </a:solidFill>
              </a:rPr>
              <a:t>３３</a:t>
            </a:r>
            <a:r>
              <a:rPr lang="ja-JP" altLang="en-US" sz="1000" dirty="0" smtClean="0">
                <a:solidFill>
                  <a:prstClr val="black"/>
                </a:solidFill>
              </a:rPr>
              <a:t>の</a:t>
            </a:r>
            <a:r>
              <a:rPr lang="ja-JP" altLang="en-US" sz="1000" dirty="0">
                <a:solidFill>
                  <a:prstClr val="black"/>
                </a:solidFill>
              </a:rPr>
              <a:t>裁判所）</a:t>
            </a:r>
            <a:endParaRPr lang="ja-JP" altLang="en-US" sz="900" b="1" dirty="0">
              <a:solidFill>
                <a:srgbClr val="0070C0"/>
              </a:solidFill>
            </a:endParaRPr>
          </a:p>
        </p:txBody>
      </p:sp>
      <p:sp>
        <p:nvSpPr>
          <p:cNvPr id="46" name="正方形/長方形 45"/>
          <p:cNvSpPr/>
          <p:nvPr/>
        </p:nvSpPr>
        <p:spPr>
          <a:xfrm>
            <a:off x="96389" y="4405398"/>
            <a:ext cx="1796374" cy="109585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1100" dirty="0" smtClean="0">
              <a:solidFill>
                <a:prstClr val="black"/>
              </a:solidFill>
            </a:endParaRPr>
          </a:p>
          <a:p>
            <a:pPr algn="ctr"/>
            <a:endParaRPr lang="en-US" altLang="ja-JP" sz="1100" dirty="0" smtClean="0">
              <a:solidFill>
                <a:prstClr val="black"/>
              </a:solidFill>
            </a:endParaRPr>
          </a:p>
          <a:p>
            <a:pPr algn="ctr"/>
            <a:r>
              <a:rPr lang="ja-JP" altLang="en-US" sz="1100" dirty="0" smtClean="0">
                <a:solidFill>
                  <a:prstClr val="black"/>
                </a:solidFill>
              </a:rPr>
              <a:t>最高裁判所</a:t>
            </a:r>
            <a:endParaRPr lang="en-US" altLang="ja-JP" sz="1100" dirty="0">
              <a:solidFill>
                <a:prstClr val="black"/>
              </a:solidFill>
            </a:endParaRPr>
          </a:p>
          <a:p>
            <a:pPr algn="ctr"/>
            <a:r>
              <a:rPr lang="ja-JP" altLang="en-US" sz="1100" dirty="0" smtClean="0">
                <a:solidFill>
                  <a:prstClr val="black"/>
                </a:solidFill>
              </a:rPr>
              <a:t>（１８名＋長官</a:t>
            </a:r>
            <a:r>
              <a:rPr lang="ja-JP" altLang="en-US" sz="900" dirty="0" smtClean="0">
                <a:solidFill>
                  <a:prstClr val="black"/>
                </a:solidFill>
              </a:rPr>
              <a:t>（司法府の長）</a:t>
            </a:r>
            <a:r>
              <a:rPr lang="ja-JP" altLang="en-US" sz="1100" dirty="0" smtClean="0">
                <a:solidFill>
                  <a:prstClr val="black"/>
                </a:solidFill>
              </a:rPr>
              <a:t>）</a:t>
            </a:r>
            <a:endParaRPr lang="en-US" altLang="ja-JP" sz="1100" dirty="0" smtClean="0">
              <a:solidFill>
                <a:prstClr val="black"/>
              </a:solidFill>
            </a:endParaRPr>
          </a:p>
          <a:p>
            <a:r>
              <a:rPr lang="ja-JP" altLang="en-US" sz="900" dirty="0">
                <a:solidFill>
                  <a:prstClr val="black"/>
                </a:solidFill>
              </a:rPr>
              <a:t>・</a:t>
            </a:r>
            <a:r>
              <a:rPr lang="ja-JP" altLang="en-US" sz="900" dirty="0" smtClean="0">
                <a:solidFill>
                  <a:prstClr val="black"/>
                </a:solidFill>
              </a:rPr>
              <a:t>長官は最高裁判事総会による投票で選出。</a:t>
            </a:r>
            <a:endParaRPr lang="en-US" altLang="ja-JP" sz="900" dirty="0" smtClean="0">
              <a:solidFill>
                <a:prstClr val="black"/>
              </a:solidFill>
            </a:endParaRPr>
          </a:p>
          <a:p>
            <a:r>
              <a:rPr lang="ja-JP" altLang="en-US" sz="900" dirty="0" smtClean="0">
                <a:solidFill>
                  <a:prstClr val="black"/>
                </a:solidFill>
              </a:rPr>
              <a:t>・長官は判事の投票で賛成・反対が同数になった場合にのみ投票権を行使できる。</a:t>
            </a:r>
            <a:endParaRPr lang="en-US" altLang="ja-JP" sz="900" dirty="0">
              <a:solidFill>
                <a:prstClr val="black"/>
              </a:solidFill>
            </a:endParaRPr>
          </a:p>
          <a:p>
            <a:pPr algn="ctr"/>
            <a:endParaRPr lang="ja-JP" altLang="en-US" sz="900" b="1" dirty="0">
              <a:solidFill>
                <a:srgbClr val="0070C0"/>
              </a:solidFill>
            </a:endParaRPr>
          </a:p>
          <a:p>
            <a:pPr algn="ctr"/>
            <a:endParaRPr lang="ja-JP" altLang="en-US" sz="900" dirty="0">
              <a:solidFill>
                <a:prstClr val="black"/>
              </a:solidFill>
            </a:endParaRPr>
          </a:p>
        </p:txBody>
      </p:sp>
      <p:sp>
        <p:nvSpPr>
          <p:cNvPr id="51" name="テキスト ボックス 50"/>
          <p:cNvSpPr txBox="1"/>
          <p:nvPr/>
        </p:nvSpPr>
        <p:spPr>
          <a:xfrm>
            <a:off x="2791529" y="4221088"/>
            <a:ext cx="1396270" cy="2708434"/>
          </a:xfrm>
          <a:prstGeom prst="rect">
            <a:avLst/>
          </a:prstGeom>
          <a:noFill/>
        </p:spPr>
        <p:txBody>
          <a:bodyPr wrap="square" rtlCol="0">
            <a:spAutoFit/>
          </a:bodyPr>
          <a:lstStyle/>
          <a:p>
            <a:r>
              <a:rPr lang="en-US" altLang="ja-JP" sz="900" b="1" dirty="0"/>
              <a:t>【</a:t>
            </a:r>
            <a:r>
              <a:rPr lang="ja-JP" altLang="en-US" sz="900" b="1" dirty="0"/>
              <a:t>議長</a:t>
            </a:r>
            <a:r>
              <a:rPr lang="en-US" altLang="ja-JP" sz="900" b="1" dirty="0"/>
              <a:t>】</a:t>
            </a:r>
            <a:r>
              <a:rPr lang="ja-JP" altLang="en-US" sz="900" b="1" dirty="0"/>
              <a:t>　　　</a:t>
            </a:r>
            <a:endParaRPr lang="en-US" altLang="ja-JP" sz="900" b="1" dirty="0"/>
          </a:p>
          <a:p>
            <a:r>
              <a:rPr lang="ja-JP" altLang="en-US" sz="900" b="1" dirty="0" smtClean="0"/>
              <a:t>・議会内互選で選出。任期は７月通常国会開会に先駆けて実施される選挙から１年（通常は７月２６日）。</a:t>
            </a:r>
            <a:endParaRPr lang="en-US" altLang="ja-JP" sz="900" b="1" dirty="0" smtClean="0"/>
          </a:p>
          <a:p>
            <a:r>
              <a:rPr lang="ja-JP" altLang="en-US" sz="900" b="1" dirty="0" smtClean="0"/>
              <a:t>・投票で賛成・反対が同数になった場合にのみ議決権を行使できる。</a:t>
            </a:r>
            <a:endParaRPr lang="en-US" altLang="ja-JP" sz="900" b="1" dirty="0" smtClean="0"/>
          </a:p>
          <a:p>
            <a:r>
              <a:rPr lang="ja-JP" altLang="en-US" sz="900" b="1" dirty="0" smtClean="0"/>
              <a:t>・４番目の大統領権限継承権を付与されており，大統領代行となった場合直ちに（ただし期間の定めなし）大統領選挙を招集することが義務づけられている。</a:t>
            </a:r>
            <a:endParaRPr lang="en-US" altLang="ja-JP" sz="900" b="1" dirty="0" smtClean="0"/>
          </a:p>
          <a:p>
            <a:r>
              <a:rPr lang="ja-JP" altLang="en-US" sz="900" b="1" dirty="0"/>
              <a:t>・</a:t>
            </a:r>
            <a:r>
              <a:rPr lang="ja-JP" altLang="en-US" sz="900" b="1" dirty="0" smtClean="0"/>
              <a:t>各委員会</a:t>
            </a:r>
            <a:r>
              <a:rPr lang="ja-JP" altLang="en-US" sz="900" b="1" dirty="0"/>
              <a:t>の委員長も１年ごとに交代する</a:t>
            </a:r>
            <a:r>
              <a:rPr lang="ja-JP" altLang="en-US" sz="900" b="1" dirty="0" smtClean="0"/>
              <a:t>。</a:t>
            </a:r>
            <a:endParaRPr lang="en-US" altLang="ja-JP" sz="900" b="1" dirty="0" smtClean="0"/>
          </a:p>
          <a:p>
            <a:endParaRPr lang="ja-JP" altLang="en-US" sz="800" b="1" dirty="0">
              <a:solidFill>
                <a:prstClr val="black"/>
              </a:solidFill>
            </a:endParaRPr>
          </a:p>
        </p:txBody>
      </p:sp>
      <p:sp>
        <p:nvSpPr>
          <p:cNvPr id="55" name="正方形/長方形 54"/>
          <p:cNvSpPr/>
          <p:nvPr/>
        </p:nvSpPr>
        <p:spPr>
          <a:xfrm>
            <a:off x="288699" y="5915761"/>
            <a:ext cx="1495605" cy="32514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prstClr val="black"/>
                </a:solidFill>
              </a:rPr>
              <a:t>地方</a:t>
            </a:r>
            <a:r>
              <a:rPr lang="ja-JP" altLang="en-US" sz="1000" dirty="0" smtClean="0">
                <a:solidFill>
                  <a:prstClr val="black"/>
                </a:solidFill>
              </a:rPr>
              <a:t>裁判所</a:t>
            </a:r>
            <a:endParaRPr lang="en-US" altLang="ja-JP" sz="1000" dirty="0">
              <a:solidFill>
                <a:prstClr val="black"/>
              </a:solidFill>
            </a:endParaRPr>
          </a:p>
        </p:txBody>
      </p:sp>
      <p:grpSp>
        <p:nvGrpSpPr>
          <p:cNvPr id="65" name="グループ化 64"/>
          <p:cNvGrpSpPr/>
          <p:nvPr/>
        </p:nvGrpSpPr>
        <p:grpSpPr>
          <a:xfrm>
            <a:off x="2195638" y="486191"/>
            <a:ext cx="6885592" cy="1522018"/>
            <a:chOff x="2201922" y="703149"/>
            <a:chExt cx="5127892" cy="1234042"/>
          </a:xfrm>
        </p:grpSpPr>
        <p:sp>
          <p:nvSpPr>
            <p:cNvPr id="67" name="角丸四角形 66"/>
            <p:cNvSpPr/>
            <p:nvPr/>
          </p:nvSpPr>
          <p:spPr>
            <a:xfrm>
              <a:off x="2211538" y="780931"/>
              <a:ext cx="5118276" cy="1156260"/>
            </a:xfrm>
            <a:prstGeom prst="roundRect">
              <a:avLst/>
            </a:prstGeom>
            <a:ln w="82550" cmpd="thickThin"/>
          </p:spPr>
          <p:style>
            <a:lnRef idx="2">
              <a:schemeClr val="dk1"/>
            </a:lnRef>
            <a:fillRef idx="1">
              <a:schemeClr val="lt1"/>
            </a:fillRef>
            <a:effectRef idx="0">
              <a:schemeClr val="dk1"/>
            </a:effectRef>
            <a:fontRef idx="minor">
              <a:schemeClr val="dk1"/>
            </a:fontRef>
          </p:style>
          <p:txBody>
            <a:bodyPr rtlCol="0" anchor="ctr"/>
            <a:lstStyle/>
            <a:p>
              <a:r>
                <a:rPr lang="ja-JP" altLang="en-US" b="1" dirty="0">
                  <a:solidFill>
                    <a:prstClr val="black"/>
                  </a:solidFill>
                </a:rPr>
                <a:t>　　　　　</a:t>
              </a:r>
              <a:endParaRPr lang="en-US" altLang="ja-JP" sz="1200" dirty="0">
                <a:solidFill>
                  <a:prstClr val="black"/>
                </a:solidFill>
              </a:endParaRPr>
            </a:p>
            <a:p>
              <a:r>
                <a:rPr lang="en-US" altLang="ja-JP" sz="1050" dirty="0">
                  <a:solidFill>
                    <a:prstClr val="black"/>
                  </a:solidFill>
                </a:rPr>
                <a:t>【</a:t>
              </a:r>
              <a:r>
                <a:rPr lang="ja-JP" altLang="en-US" sz="1050" dirty="0">
                  <a:solidFill>
                    <a:prstClr val="black"/>
                  </a:solidFill>
                </a:rPr>
                <a:t>位置づけ</a:t>
              </a:r>
              <a:r>
                <a:rPr lang="en-US" altLang="ja-JP" sz="1050" dirty="0">
                  <a:solidFill>
                    <a:schemeClr val="tx1"/>
                  </a:solidFill>
                </a:rPr>
                <a:t>】</a:t>
              </a:r>
              <a:r>
                <a:rPr lang="ja-JP" altLang="en-US" sz="1050" dirty="0">
                  <a:solidFill>
                    <a:schemeClr val="tx1"/>
                  </a:solidFill>
                </a:rPr>
                <a:t>国家元首兼政府の</a:t>
              </a:r>
              <a:r>
                <a:rPr lang="ja-JP" altLang="en-US" sz="1050" dirty="0" smtClean="0">
                  <a:solidFill>
                    <a:schemeClr val="tx1"/>
                  </a:solidFill>
                </a:rPr>
                <a:t>長</a:t>
              </a:r>
              <a:endParaRPr lang="en-US" altLang="ja-JP" sz="1050" dirty="0" smtClean="0">
                <a:solidFill>
                  <a:schemeClr val="tx1"/>
                </a:solidFill>
              </a:endParaRPr>
            </a:p>
            <a:p>
              <a:r>
                <a:rPr lang="ja-JP" altLang="en-US" sz="1050" dirty="0" smtClean="0">
                  <a:solidFill>
                    <a:schemeClr val="tx1"/>
                  </a:solidFill>
                </a:rPr>
                <a:t>兼軍</a:t>
              </a:r>
              <a:r>
                <a:rPr lang="ja-JP" altLang="en-US" sz="1050" dirty="0">
                  <a:solidFill>
                    <a:schemeClr val="tx1"/>
                  </a:solidFill>
                </a:rPr>
                <a:t>最高指揮官</a:t>
              </a:r>
              <a:r>
                <a:rPr lang="ja-JP" altLang="en-US" sz="1050" dirty="0" smtClean="0">
                  <a:solidFill>
                    <a:schemeClr val="tx1"/>
                  </a:solidFill>
                </a:rPr>
                <a:t>。</a:t>
              </a:r>
              <a:endParaRPr lang="en-US" altLang="ja-JP" sz="1050" dirty="0">
                <a:solidFill>
                  <a:schemeClr val="tx1"/>
                </a:solidFill>
              </a:endParaRPr>
            </a:p>
            <a:p>
              <a:r>
                <a:rPr lang="en-US" altLang="ja-JP" sz="1050" dirty="0">
                  <a:solidFill>
                    <a:schemeClr val="tx1"/>
                  </a:solidFill>
                </a:rPr>
                <a:t>【</a:t>
              </a:r>
              <a:r>
                <a:rPr lang="ja-JP" altLang="en-US" sz="1050" dirty="0">
                  <a:solidFill>
                    <a:schemeClr val="tx1"/>
                  </a:solidFill>
                </a:rPr>
                <a:t>選出</a:t>
              </a:r>
              <a:r>
                <a:rPr lang="en-US" altLang="ja-JP" sz="1050" dirty="0">
                  <a:solidFill>
                    <a:schemeClr val="tx1"/>
                  </a:solidFill>
                </a:rPr>
                <a:t>】</a:t>
              </a:r>
              <a:r>
                <a:rPr lang="ja-JP" altLang="en-US" sz="1050" dirty="0">
                  <a:solidFill>
                    <a:schemeClr val="tx1"/>
                  </a:solidFill>
                </a:rPr>
                <a:t>国民による直接普通選挙</a:t>
              </a:r>
              <a:endParaRPr lang="en-US" altLang="ja-JP" sz="1050" dirty="0">
                <a:solidFill>
                  <a:schemeClr val="tx1"/>
                </a:solidFill>
              </a:endParaRPr>
            </a:p>
            <a:p>
              <a:r>
                <a:rPr lang="en-US" altLang="ja-JP" sz="1050" dirty="0">
                  <a:solidFill>
                    <a:schemeClr val="tx1"/>
                  </a:solidFill>
                </a:rPr>
                <a:t>【</a:t>
              </a:r>
              <a:r>
                <a:rPr lang="ja-JP" altLang="en-US" sz="1050" dirty="0">
                  <a:solidFill>
                    <a:schemeClr val="tx1"/>
                  </a:solidFill>
                </a:rPr>
                <a:t>任期</a:t>
              </a:r>
              <a:r>
                <a:rPr lang="en-US" altLang="ja-JP" sz="1050" dirty="0" smtClean="0">
                  <a:solidFill>
                    <a:schemeClr val="tx1"/>
                  </a:solidFill>
                </a:rPr>
                <a:t>】</a:t>
              </a:r>
              <a:r>
                <a:rPr lang="ja-JP" altLang="en-US" sz="1050" dirty="0">
                  <a:solidFill>
                    <a:schemeClr val="tx1"/>
                  </a:solidFill>
                </a:rPr>
                <a:t>５</a:t>
              </a:r>
              <a:r>
                <a:rPr lang="ja-JP" altLang="en-US" sz="1050" dirty="0" smtClean="0">
                  <a:solidFill>
                    <a:schemeClr val="tx1"/>
                  </a:solidFill>
                </a:rPr>
                <a:t>年（連続再選</a:t>
              </a:r>
              <a:r>
                <a:rPr lang="ja-JP" altLang="en-US" sz="1050" dirty="0">
                  <a:solidFill>
                    <a:schemeClr val="tx1"/>
                  </a:solidFill>
                </a:rPr>
                <a:t>不可）</a:t>
              </a:r>
              <a:endParaRPr lang="en-US" altLang="ja-JP" sz="1050" dirty="0">
                <a:solidFill>
                  <a:schemeClr val="tx1"/>
                </a:solidFill>
              </a:endParaRPr>
            </a:p>
          </p:txBody>
        </p:sp>
        <p:sp>
          <p:nvSpPr>
            <p:cNvPr id="68" name="角丸四角形 67"/>
            <p:cNvSpPr/>
            <p:nvPr/>
          </p:nvSpPr>
          <p:spPr>
            <a:xfrm>
              <a:off x="2201922" y="703149"/>
              <a:ext cx="1287105" cy="459351"/>
            </a:xfrm>
            <a:prstGeom prst="round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400" b="1" dirty="0">
                  <a:solidFill>
                    <a:prstClr val="white"/>
                  </a:solidFill>
                </a:rPr>
                <a:t>大統領</a:t>
              </a:r>
            </a:p>
          </p:txBody>
        </p:sp>
      </p:grpSp>
      <p:sp>
        <p:nvSpPr>
          <p:cNvPr id="73" name="テキスト ボックス 72"/>
          <p:cNvSpPr txBox="1"/>
          <p:nvPr/>
        </p:nvSpPr>
        <p:spPr>
          <a:xfrm>
            <a:off x="646240" y="6558219"/>
            <a:ext cx="2019309" cy="261610"/>
          </a:xfrm>
          <a:prstGeom prst="rect">
            <a:avLst/>
          </a:prstGeom>
          <a:noFill/>
        </p:spPr>
        <p:txBody>
          <a:bodyPr wrap="square" rtlCol="0">
            <a:spAutoFit/>
          </a:bodyPr>
          <a:lstStyle/>
          <a:p>
            <a:r>
              <a:rPr lang="ja-JP" altLang="en-US" sz="1100" b="1" dirty="0">
                <a:solidFill>
                  <a:srgbClr val="0070C0"/>
                </a:solidFill>
              </a:rPr>
              <a:t>①～④</a:t>
            </a:r>
            <a:r>
              <a:rPr lang="ja-JP" altLang="en-US" sz="1100" b="1" dirty="0" smtClean="0">
                <a:solidFill>
                  <a:srgbClr val="0070C0"/>
                </a:solidFill>
              </a:rPr>
              <a:t>：大統領権限継承順位</a:t>
            </a:r>
            <a:endParaRPr lang="ja-JP" altLang="en-US" sz="1100" b="1" dirty="0">
              <a:solidFill>
                <a:srgbClr val="0070C0"/>
              </a:solidFill>
            </a:endParaRPr>
          </a:p>
        </p:txBody>
      </p:sp>
      <p:sp>
        <p:nvSpPr>
          <p:cNvPr id="74" name="角丸四角形 73"/>
          <p:cNvSpPr/>
          <p:nvPr/>
        </p:nvSpPr>
        <p:spPr>
          <a:xfrm>
            <a:off x="8028384" y="3167102"/>
            <a:ext cx="1052846" cy="1093878"/>
          </a:xfrm>
          <a:prstGeom prst="roundRect">
            <a:avLst>
              <a:gd name="adj" fmla="val 19019"/>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tLang="ja-JP" b="1" dirty="0" smtClean="0">
              <a:solidFill>
                <a:prstClr val="white"/>
              </a:solidFill>
            </a:endParaRPr>
          </a:p>
          <a:p>
            <a:pPr algn="ctr"/>
            <a:r>
              <a:rPr lang="ja-JP" altLang="en-US" b="1" dirty="0" smtClean="0">
                <a:solidFill>
                  <a:prstClr val="white"/>
                </a:solidFill>
              </a:rPr>
              <a:t>憲法裁判所</a:t>
            </a:r>
            <a:endParaRPr lang="en-US" altLang="ja-JP" b="1" dirty="0" smtClean="0">
              <a:solidFill>
                <a:prstClr val="white"/>
              </a:solidFill>
            </a:endParaRPr>
          </a:p>
          <a:p>
            <a:pPr algn="ctr"/>
            <a:r>
              <a:rPr lang="ja-JP" altLang="en-US" sz="1050" dirty="0" smtClean="0">
                <a:solidFill>
                  <a:schemeClr val="bg1"/>
                </a:solidFill>
              </a:rPr>
              <a:t>（</a:t>
            </a:r>
            <a:r>
              <a:rPr lang="ja-JP" altLang="en-US" sz="1050" dirty="0">
                <a:solidFill>
                  <a:schemeClr val="bg1"/>
                </a:solidFill>
              </a:rPr>
              <a:t>７</a:t>
            </a:r>
            <a:r>
              <a:rPr lang="ja-JP" altLang="en-US" sz="1050" dirty="0" smtClean="0">
                <a:solidFill>
                  <a:schemeClr val="bg1"/>
                </a:solidFill>
              </a:rPr>
              <a:t>名）</a:t>
            </a:r>
            <a:endParaRPr lang="en-US" altLang="ja-JP" sz="1050" dirty="0" smtClean="0">
              <a:solidFill>
                <a:schemeClr val="bg1"/>
              </a:solidFill>
            </a:endParaRPr>
          </a:p>
          <a:p>
            <a:pPr algn="ctr"/>
            <a:endParaRPr lang="en-US" altLang="ja-JP" b="1" dirty="0">
              <a:solidFill>
                <a:prstClr val="white"/>
              </a:solidFill>
            </a:endParaRPr>
          </a:p>
        </p:txBody>
      </p:sp>
      <p:cxnSp>
        <p:nvCxnSpPr>
          <p:cNvPr id="78" name="直線矢印コネクタ 77"/>
          <p:cNvCxnSpPr/>
          <p:nvPr/>
        </p:nvCxnSpPr>
        <p:spPr>
          <a:xfrm flipH="1">
            <a:off x="1726260" y="788519"/>
            <a:ext cx="333006" cy="124612"/>
          </a:xfrm>
          <a:prstGeom prst="straightConnector1">
            <a:avLst/>
          </a:prstGeom>
          <a:ln w="317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80" name="直線矢印コネクタ 79"/>
          <p:cNvCxnSpPr/>
          <p:nvPr/>
        </p:nvCxnSpPr>
        <p:spPr>
          <a:xfrm flipV="1">
            <a:off x="8582955" y="1850066"/>
            <a:ext cx="0" cy="1317036"/>
          </a:xfrm>
          <a:prstGeom prst="straightConnector1">
            <a:avLst/>
          </a:prstGeom>
          <a:ln w="31750">
            <a:solidFill>
              <a:srgbClr val="00B050"/>
            </a:solidFill>
            <a:tailEnd type="arrow"/>
          </a:ln>
        </p:spPr>
        <p:style>
          <a:lnRef idx="1">
            <a:schemeClr val="dk1"/>
          </a:lnRef>
          <a:fillRef idx="0">
            <a:schemeClr val="dk1"/>
          </a:fillRef>
          <a:effectRef idx="0">
            <a:schemeClr val="dk1"/>
          </a:effectRef>
          <a:fontRef idx="minor">
            <a:schemeClr val="tx1"/>
          </a:fontRef>
        </p:style>
      </p:cxnSp>
      <p:sp>
        <p:nvSpPr>
          <p:cNvPr id="82" name="テキスト ボックス 81"/>
          <p:cNvSpPr txBox="1"/>
          <p:nvPr/>
        </p:nvSpPr>
        <p:spPr>
          <a:xfrm>
            <a:off x="8524415" y="2367157"/>
            <a:ext cx="604383" cy="415498"/>
          </a:xfrm>
          <a:prstGeom prst="rect">
            <a:avLst/>
          </a:prstGeom>
          <a:noFill/>
        </p:spPr>
        <p:txBody>
          <a:bodyPr wrap="square" rtlCol="0">
            <a:spAutoFit/>
          </a:bodyPr>
          <a:lstStyle/>
          <a:p>
            <a:r>
              <a:rPr lang="ja-JP" altLang="en-US" sz="1050" b="1" dirty="0" smtClean="0">
                <a:solidFill>
                  <a:prstClr val="black"/>
                </a:solidFill>
              </a:rPr>
              <a:t>違憲審査権</a:t>
            </a:r>
            <a:endParaRPr lang="ja-JP" altLang="en-US" sz="1050" b="1" dirty="0">
              <a:solidFill>
                <a:prstClr val="black"/>
              </a:solidFill>
            </a:endParaRPr>
          </a:p>
        </p:txBody>
      </p:sp>
      <p:cxnSp>
        <p:nvCxnSpPr>
          <p:cNvPr id="85" name="直線矢印コネクタ 84"/>
          <p:cNvCxnSpPr/>
          <p:nvPr/>
        </p:nvCxnSpPr>
        <p:spPr>
          <a:xfrm>
            <a:off x="1324488" y="2194361"/>
            <a:ext cx="0" cy="851820"/>
          </a:xfrm>
          <a:prstGeom prst="straightConnector1">
            <a:avLst/>
          </a:prstGeom>
          <a:ln w="317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88" name="直線矢印コネクタ 87"/>
          <p:cNvCxnSpPr/>
          <p:nvPr/>
        </p:nvCxnSpPr>
        <p:spPr>
          <a:xfrm>
            <a:off x="5868144" y="2023766"/>
            <a:ext cx="0" cy="818863"/>
          </a:xfrm>
          <a:prstGeom prst="straightConnector1">
            <a:avLst/>
          </a:prstGeom>
          <a:ln w="3175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90" name="テキスト ボックス 89"/>
          <p:cNvSpPr txBox="1"/>
          <p:nvPr/>
        </p:nvSpPr>
        <p:spPr>
          <a:xfrm>
            <a:off x="5927539" y="2038984"/>
            <a:ext cx="604383" cy="253916"/>
          </a:xfrm>
          <a:prstGeom prst="rect">
            <a:avLst/>
          </a:prstGeom>
          <a:noFill/>
        </p:spPr>
        <p:txBody>
          <a:bodyPr wrap="square" rtlCol="0">
            <a:spAutoFit/>
          </a:bodyPr>
          <a:lstStyle/>
          <a:p>
            <a:r>
              <a:rPr lang="ja-JP" altLang="en-US" sz="1050" b="1" dirty="0" smtClean="0"/>
              <a:t>解散権</a:t>
            </a:r>
            <a:endParaRPr lang="ja-JP" altLang="en-US" sz="1050" b="1" dirty="0"/>
          </a:p>
        </p:txBody>
      </p:sp>
      <p:cxnSp>
        <p:nvCxnSpPr>
          <p:cNvPr id="91" name="直線矢印コネクタ 90"/>
          <p:cNvCxnSpPr/>
          <p:nvPr/>
        </p:nvCxnSpPr>
        <p:spPr>
          <a:xfrm flipV="1">
            <a:off x="4644008" y="1794831"/>
            <a:ext cx="0" cy="829657"/>
          </a:xfrm>
          <a:prstGeom prst="straightConnector1">
            <a:avLst/>
          </a:prstGeom>
          <a:ln w="31750">
            <a:solidFill>
              <a:srgbClr val="0070C0"/>
            </a:solidFill>
            <a:tailEnd type="arrow"/>
          </a:ln>
        </p:spPr>
        <p:style>
          <a:lnRef idx="1">
            <a:schemeClr val="dk1"/>
          </a:lnRef>
          <a:fillRef idx="0">
            <a:schemeClr val="dk1"/>
          </a:fillRef>
          <a:effectRef idx="0">
            <a:schemeClr val="dk1"/>
          </a:effectRef>
          <a:fontRef idx="minor">
            <a:schemeClr val="tx1"/>
          </a:fontRef>
        </p:style>
      </p:cxnSp>
      <p:sp>
        <p:nvSpPr>
          <p:cNvPr id="92" name="テキスト ボックス 91"/>
          <p:cNvSpPr txBox="1"/>
          <p:nvPr/>
        </p:nvSpPr>
        <p:spPr>
          <a:xfrm>
            <a:off x="3977156" y="2320990"/>
            <a:ext cx="604383" cy="253916"/>
          </a:xfrm>
          <a:prstGeom prst="rect">
            <a:avLst/>
          </a:prstGeom>
          <a:noFill/>
        </p:spPr>
        <p:txBody>
          <a:bodyPr wrap="square" rtlCol="0">
            <a:spAutoFit/>
          </a:bodyPr>
          <a:lstStyle/>
          <a:p>
            <a:r>
              <a:rPr lang="ja-JP" altLang="en-US" sz="1050" b="1" dirty="0" smtClean="0"/>
              <a:t>弾劾権</a:t>
            </a:r>
            <a:endParaRPr lang="ja-JP" altLang="en-US" sz="1050" b="1" dirty="0"/>
          </a:p>
        </p:txBody>
      </p:sp>
      <p:cxnSp>
        <p:nvCxnSpPr>
          <p:cNvPr id="94" name="直線矢印コネクタ 93"/>
          <p:cNvCxnSpPr/>
          <p:nvPr/>
        </p:nvCxnSpPr>
        <p:spPr>
          <a:xfrm flipH="1">
            <a:off x="7816952" y="5081370"/>
            <a:ext cx="807018" cy="0"/>
          </a:xfrm>
          <a:prstGeom prst="straightConnector1">
            <a:avLst/>
          </a:prstGeom>
          <a:ln w="31750">
            <a:solidFill>
              <a:srgbClr val="00B050"/>
            </a:solidFill>
            <a:tailEnd type="arrow"/>
          </a:ln>
        </p:spPr>
        <p:style>
          <a:lnRef idx="1">
            <a:schemeClr val="dk1"/>
          </a:lnRef>
          <a:fillRef idx="0">
            <a:schemeClr val="dk1"/>
          </a:fillRef>
          <a:effectRef idx="0">
            <a:schemeClr val="dk1"/>
          </a:effectRef>
          <a:fontRef idx="minor">
            <a:schemeClr val="tx1"/>
          </a:fontRef>
        </p:style>
      </p:cxnSp>
      <p:cxnSp>
        <p:nvCxnSpPr>
          <p:cNvPr id="97" name="直線コネクタ 96"/>
          <p:cNvCxnSpPr/>
          <p:nvPr/>
        </p:nvCxnSpPr>
        <p:spPr>
          <a:xfrm>
            <a:off x="8611333" y="4184406"/>
            <a:ext cx="0" cy="912988"/>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7981671" y="4405397"/>
            <a:ext cx="604383" cy="577081"/>
          </a:xfrm>
          <a:prstGeom prst="rect">
            <a:avLst/>
          </a:prstGeom>
          <a:noFill/>
        </p:spPr>
        <p:txBody>
          <a:bodyPr wrap="square" rtlCol="0">
            <a:spAutoFit/>
          </a:bodyPr>
          <a:lstStyle/>
          <a:p>
            <a:r>
              <a:rPr lang="ja-JP" altLang="en-US" sz="1050" b="1" dirty="0">
                <a:solidFill>
                  <a:prstClr val="black"/>
                </a:solidFill>
              </a:rPr>
              <a:t>違憲</a:t>
            </a:r>
            <a:r>
              <a:rPr lang="ja-JP" altLang="en-US" sz="1050" b="1" dirty="0" smtClean="0">
                <a:solidFill>
                  <a:prstClr val="black"/>
                </a:solidFill>
              </a:rPr>
              <a:t>立法</a:t>
            </a:r>
            <a:r>
              <a:rPr lang="ja-JP" altLang="en-US" sz="1050" b="1" dirty="0">
                <a:solidFill>
                  <a:prstClr val="black"/>
                </a:solidFill>
              </a:rPr>
              <a:t>審査権</a:t>
            </a:r>
          </a:p>
        </p:txBody>
      </p:sp>
      <p:cxnSp>
        <p:nvCxnSpPr>
          <p:cNvPr id="104" name="直線矢印コネクタ 103"/>
          <p:cNvCxnSpPr/>
          <p:nvPr/>
        </p:nvCxnSpPr>
        <p:spPr>
          <a:xfrm flipV="1">
            <a:off x="8842810" y="4260982"/>
            <a:ext cx="0" cy="1184242"/>
          </a:xfrm>
          <a:prstGeom prst="straightConnector1">
            <a:avLst/>
          </a:prstGeom>
          <a:ln w="31750">
            <a:solidFill>
              <a:srgbClr val="0070C0"/>
            </a:solidFill>
            <a:tailEnd type="arrow"/>
          </a:ln>
        </p:spPr>
        <p:style>
          <a:lnRef idx="1">
            <a:schemeClr val="dk1"/>
          </a:lnRef>
          <a:fillRef idx="0">
            <a:schemeClr val="dk1"/>
          </a:fillRef>
          <a:effectRef idx="0">
            <a:schemeClr val="dk1"/>
          </a:effectRef>
          <a:fontRef idx="minor">
            <a:schemeClr val="tx1"/>
          </a:fontRef>
        </p:style>
      </p:cxnSp>
      <p:cxnSp>
        <p:nvCxnSpPr>
          <p:cNvPr id="107" name="直線コネクタ 106"/>
          <p:cNvCxnSpPr/>
          <p:nvPr/>
        </p:nvCxnSpPr>
        <p:spPr>
          <a:xfrm flipH="1">
            <a:off x="7878146" y="5445224"/>
            <a:ext cx="964664" cy="3723"/>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110" name="テキスト ボックス 109"/>
          <p:cNvSpPr txBox="1"/>
          <p:nvPr/>
        </p:nvSpPr>
        <p:spPr>
          <a:xfrm>
            <a:off x="8162429" y="5501251"/>
            <a:ext cx="857255" cy="577081"/>
          </a:xfrm>
          <a:prstGeom prst="rect">
            <a:avLst/>
          </a:prstGeom>
          <a:noFill/>
        </p:spPr>
        <p:txBody>
          <a:bodyPr wrap="square" rtlCol="0">
            <a:spAutoFit/>
          </a:bodyPr>
          <a:lstStyle/>
          <a:p>
            <a:r>
              <a:rPr lang="ja-JP" altLang="en-US" sz="1050" b="1" dirty="0" smtClean="0"/>
              <a:t>憲法裁判所判事の指名，弾劾権</a:t>
            </a:r>
            <a:endParaRPr lang="ja-JP" altLang="en-US" sz="1050" b="1" dirty="0"/>
          </a:p>
        </p:txBody>
      </p:sp>
      <p:cxnSp>
        <p:nvCxnSpPr>
          <p:cNvPr id="118" name="直線矢印コネクタ 117"/>
          <p:cNvCxnSpPr/>
          <p:nvPr/>
        </p:nvCxnSpPr>
        <p:spPr>
          <a:xfrm flipH="1">
            <a:off x="1892763" y="3764469"/>
            <a:ext cx="863848" cy="0"/>
          </a:xfrm>
          <a:prstGeom prst="straightConnector1">
            <a:avLst/>
          </a:prstGeom>
          <a:ln w="31750">
            <a:solidFill>
              <a:srgbClr val="0070C0"/>
            </a:solidFill>
            <a:tailEnd type="arrow"/>
          </a:ln>
        </p:spPr>
        <p:style>
          <a:lnRef idx="1">
            <a:schemeClr val="dk1"/>
          </a:lnRef>
          <a:fillRef idx="0">
            <a:schemeClr val="dk1"/>
          </a:fillRef>
          <a:effectRef idx="0">
            <a:schemeClr val="dk1"/>
          </a:effectRef>
          <a:fontRef idx="minor">
            <a:schemeClr val="tx1"/>
          </a:fontRef>
        </p:style>
      </p:cxnSp>
      <p:sp>
        <p:nvSpPr>
          <p:cNvPr id="120" name="テキスト ボックス 119"/>
          <p:cNvSpPr txBox="1"/>
          <p:nvPr/>
        </p:nvSpPr>
        <p:spPr>
          <a:xfrm>
            <a:off x="2059266" y="3489985"/>
            <a:ext cx="697344" cy="253916"/>
          </a:xfrm>
          <a:prstGeom prst="rect">
            <a:avLst/>
          </a:prstGeom>
          <a:noFill/>
        </p:spPr>
        <p:txBody>
          <a:bodyPr wrap="square" rtlCol="0">
            <a:spAutoFit/>
          </a:bodyPr>
          <a:lstStyle/>
          <a:p>
            <a:r>
              <a:rPr lang="ja-JP" altLang="en-US" sz="1050" b="1" dirty="0"/>
              <a:t>弾劾権</a:t>
            </a:r>
          </a:p>
        </p:txBody>
      </p:sp>
      <p:pic>
        <p:nvPicPr>
          <p:cNvPr id="71" name="図 70" descr="http://www.presidencia.gob.pe/img/pedropablokuczynski.jpg"/>
          <p:cNvPicPr/>
          <p:nvPr/>
        </p:nvPicPr>
        <p:blipFill rotWithShape="1">
          <a:blip r:embed="rId2" cstate="print">
            <a:extLst>
              <a:ext uri="{28A0092B-C50C-407E-A947-70E740481C1C}">
                <a14:useLocalDpi xmlns:a14="http://schemas.microsoft.com/office/drawing/2010/main" val="0"/>
              </a:ext>
            </a:extLst>
          </a:blip>
          <a:srcRect l="30366" t="14526" r="31500" b="38217"/>
          <a:stretch/>
        </p:blipFill>
        <p:spPr bwMode="auto">
          <a:xfrm>
            <a:off x="4677901" y="658209"/>
            <a:ext cx="668641" cy="785947"/>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76" name="正方形/長方形 75"/>
          <p:cNvSpPr/>
          <p:nvPr/>
        </p:nvSpPr>
        <p:spPr>
          <a:xfrm>
            <a:off x="4027793" y="1451215"/>
            <a:ext cx="243064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smtClean="0">
                <a:solidFill>
                  <a:srgbClr val="0070C0"/>
                </a:solidFill>
              </a:rPr>
              <a:t>①</a:t>
            </a:r>
            <a:r>
              <a:rPr lang="ja-JP" altLang="en-US" sz="1000" b="1" dirty="0">
                <a:solidFill>
                  <a:srgbClr val="0070C0"/>
                </a:solidFill>
              </a:rPr>
              <a:t>ペドロ・パブロ・クチンスキー</a:t>
            </a:r>
            <a:r>
              <a:rPr lang="ja-JP" altLang="en-US" sz="1000" b="1" dirty="0" smtClean="0">
                <a:solidFill>
                  <a:srgbClr val="0070C0"/>
                </a:solidFill>
              </a:rPr>
              <a:t>大統領</a:t>
            </a:r>
            <a:endParaRPr lang="en-US" altLang="ja-JP" sz="1000" b="1" dirty="0">
              <a:solidFill>
                <a:srgbClr val="0070C0"/>
              </a:solidFill>
            </a:endParaRPr>
          </a:p>
          <a:p>
            <a:pPr algn="ctr"/>
            <a:r>
              <a:rPr lang="ja-JP" altLang="en-US" sz="1000" b="1" dirty="0" smtClean="0">
                <a:solidFill>
                  <a:srgbClr val="0070C0"/>
                </a:solidFill>
              </a:rPr>
              <a:t>（</a:t>
            </a:r>
            <a:r>
              <a:rPr lang="ja-JP" altLang="en-US" sz="1000" b="1" dirty="0">
                <a:solidFill>
                  <a:srgbClr val="0070C0"/>
                </a:solidFill>
              </a:rPr>
              <a:t>変革</a:t>
            </a:r>
            <a:r>
              <a:rPr lang="ja-JP" altLang="en-US" sz="1000" b="1" dirty="0" smtClean="0">
                <a:solidFill>
                  <a:srgbClr val="0070C0"/>
                </a:solidFill>
              </a:rPr>
              <a:t>のためのペルー国民（</a:t>
            </a:r>
            <a:r>
              <a:rPr lang="ja-JP" altLang="en-US" sz="1000" b="1" dirty="0">
                <a:solidFill>
                  <a:srgbClr val="0070C0"/>
                </a:solidFill>
              </a:rPr>
              <a:t>ＰＰＫ</a:t>
            </a:r>
            <a:r>
              <a:rPr lang="ja-JP" altLang="en-US" sz="1000" b="1" dirty="0" smtClean="0">
                <a:solidFill>
                  <a:srgbClr val="0070C0"/>
                </a:solidFill>
              </a:rPr>
              <a:t>））</a:t>
            </a:r>
            <a:endParaRPr lang="ja-JP" altLang="en-US" sz="900" b="1" dirty="0">
              <a:solidFill>
                <a:srgbClr val="0070C0"/>
              </a:solidFill>
            </a:endParaRPr>
          </a:p>
        </p:txBody>
      </p:sp>
      <p:pic>
        <p:nvPicPr>
          <p:cNvPr id="79" name="図 78" descr="http://www.presidencia.gob.pe/gabinetes/MARTINVIZCARRA.jpeg"/>
          <p:cNvPicPr/>
          <p:nvPr/>
        </p:nvPicPr>
        <p:blipFill rotWithShape="1">
          <a:blip r:embed="rId3" cstate="print">
            <a:extLst>
              <a:ext uri="{28A0092B-C50C-407E-A947-70E740481C1C}">
                <a14:useLocalDpi xmlns:a14="http://schemas.microsoft.com/office/drawing/2010/main" val="0"/>
              </a:ext>
            </a:extLst>
          </a:blip>
          <a:srcRect l="44118" t="16392" r="31294" b="64157"/>
          <a:stretch/>
        </p:blipFill>
        <p:spPr bwMode="auto">
          <a:xfrm>
            <a:off x="6383173" y="620688"/>
            <a:ext cx="610085" cy="65612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81" name="テキスト ボックス 80"/>
          <p:cNvSpPr txBox="1"/>
          <p:nvPr/>
        </p:nvSpPr>
        <p:spPr>
          <a:xfrm>
            <a:off x="6915933" y="692640"/>
            <a:ext cx="2070562" cy="369332"/>
          </a:xfrm>
          <a:prstGeom prst="rect">
            <a:avLst/>
          </a:prstGeom>
          <a:noFill/>
        </p:spPr>
        <p:txBody>
          <a:bodyPr wrap="square" rtlCol="0">
            <a:spAutoFit/>
          </a:bodyPr>
          <a:lstStyle/>
          <a:p>
            <a:r>
              <a:rPr lang="ja-JP" altLang="en-US" sz="900" b="1" dirty="0" smtClean="0">
                <a:solidFill>
                  <a:srgbClr val="0070C0"/>
                </a:solidFill>
              </a:rPr>
              <a:t>②マルティン・ビスカラ第一副大統領</a:t>
            </a:r>
            <a:endParaRPr lang="en-US" altLang="ja-JP" sz="900" b="1" dirty="0" smtClean="0">
              <a:solidFill>
                <a:srgbClr val="0070C0"/>
              </a:solidFill>
            </a:endParaRPr>
          </a:p>
          <a:p>
            <a:r>
              <a:rPr lang="ja-JP" altLang="en-US" sz="900" b="1" dirty="0" smtClean="0">
                <a:solidFill>
                  <a:srgbClr val="0070C0"/>
                </a:solidFill>
              </a:rPr>
              <a:t>（駐カナダ大使を兼任）</a:t>
            </a:r>
            <a:endParaRPr lang="ja-JP" altLang="en-US" sz="900" b="1" dirty="0">
              <a:solidFill>
                <a:srgbClr val="0070C0"/>
              </a:solidFill>
            </a:endParaRPr>
          </a:p>
        </p:txBody>
      </p:sp>
      <p:pic>
        <p:nvPicPr>
          <p:cNvPr id="84" name="Picture 2" descr="W:\資料作成・改訂\ペルー政体資料（新規）\アラオス.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3174" y="1268760"/>
            <a:ext cx="610085" cy="6577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6" name="テキスト ボックス 85"/>
          <p:cNvSpPr txBox="1"/>
          <p:nvPr/>
        </p:nvSpPr>
        <p:spPr>
          <a:xfrm>
            <a:off x="6918432" y="1192977"/>
            <a:ext cx="2190072" cy="507831"/>
          </a:xfrm>
          <a:prstGeom prst="rect">
            <a:avLst/>
          </a:prstGeom>
          <a:noFill/>
        </p:spPr>
        <p:txBody>
          <a:bodyPr wrap="square" rtlCol="0">
            <a:spAutoFit/>
          </a:bodyPr>
          <a:lstStyle/>
          <a:p>
            <a:r>
              <a:rPr lang="ja-JP" altLang="en-US" sz="900" b="1" dirty="0" smtClean="0">
                <a:solidFill>
                  <a:srgbClr val="0070C0"/>
                </a:solidFill>
              </a:rPr>
              <a:t>③メルセデス・アラオス第二副大統領</a:t>
            </a:r>
            <a:endParaRPr lang="en-US" altLang="ja-JP" sz="900" b="1" dirty="0" smtClean="0">
              <a:solidFill>
                <a:srgbClr val="0070C0"/>
              </a:solidFill>
            </a:endParaRPr>
          </a:p>
          <a:p>
            <a:r>
              <a:rPr lang="ja-JP" altLang="en-US" sz="900" b="1" dirty="0" smtClean="0">
                <a:solidFill>
                  <a:srgbClr val="0070C0"/>
                </a:solidFill>
              </a:rPr>
              <a:t>（兼首相，国会議員</a:t>
            </a:r>
            <a:r>
              <a:rPr lang="ja-JP" altLang="en-US" sz="900" b="1" dirty="0">
                <a:solidFill>
                  <a:srgbClr val="0070C0"/>
                </a:solidFill>
              </a:rPr>
              <a:t>　（変革のためのペルー国民（ＰＰＫ） ）</a:t>
            </a:r>
          </a:p>
        </p:txBody>
      </p:sp>
      <p:sp>
        <p:nvSpPr>
          <p:cNvPr id="89" name="正方形/長方形 88"/>
          <p:cNvSpPr/>
          <p:nvPr/>
        </p:nvSpPr>
        <p:spPr>
          <a:xfrm>
            <a:off x="163876" y="1093977"/>
            <a:ext cx="1929653" cy="26070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solidFill>
                  <a:prstClr val="black"/>
                </a:solidFill>
              </a:rPr>
              <a:t>首相（</a:t>
            </a:r>
            <a:r>
              <a:rPr lang="ja-JP" altLang="en-US" sz="1050" b="1" dirty="0" smtClean="0">
                <a:solidFill>
                  <a:prstClr val="black"/>
                </a:solidFill>
              </a:rPr>
              <a:t>閣議の長</a:t>
            </a:r>
            <a:r>
              <a:rPr lang="ja-JP" altLang="en-US" b="1" dirty="0" smtClean="0">
                <a:solidFill>
                  <a:prstClr val="black"/>
                </a:solidFill>
              </a:rPr>
              <a:t>）</a:t>
            </a:r>
            <a:endParaRPr lang="ja-JP" altLang="en-US" b="1" dirty="0">
              <a:solidFill>
                <a:prstClr val="black"/>
              </a:solidFill>
            </a:endParaRPr>
          </a:p>
        </p:txBody>
      </p:sp>
      <p:sp>
        <p:nvSpPr>
          <p:cNvPr id="93" name="正方形/長方形 92"/>
          <p:cNvSpPr/>
          <p:nvPr/>
        </p:nvSpPr>
        <p:spPr>
          <a:xfrm>
            <a:off x="382532" y="1676032"/>
            <a:ext cx="1319460" cy="29980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prstClr val="black"/>
                </a:solidFill>
              </a:rPr>
              <a:t>省庁</a:t>
            </a:r>
          </a:p>
        </p:txBody>
      </p:sp>
      <p:sp>
        <p:nvSpPr>
          <p:cNvPr id="95" name="角丸四角形 94"/>
          <p:cNvSpPr/>
          <p:nvPr/>
        </p:nvSpPr>
        <p:spPr>
          <a:xfrm>
            <a:off x="96388" y="144778"/>
            <a:ext cx="802954" cy="331893"/>
          </a:xfrm>
          <a:prstGeom prst="round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b="1" dirty="0" smtClean="0">
                <a:solidFill>
                  <a:prstClr val="white"/>
                </a:solidFill>
              </a:rPr>
              <a:t>行政</a:t>
            </a:r>
            <a:endParaRPr lang="ja-JP" altLang="en-US" b="1" dirty="0">
              <a:solidFill>
                <a:prstClr val="white"/>
              </a:solidFill>
            </a:endParaRPr>
          </a:p>
        </p:txBody>
      </p:sp>
      <p:sp>
        <p:nvSpPr>
          <p:cNvPr id="96" name="角丸四角形 95"/>
          <p:cNvSpPr/>
          <p:nvPr/>
        </p:nvSpPr>
        <p:spPr>
          <a:xfrm>
            <a:off x="81925" y="2763411"/>
            <a:ext cx="754626" cy="282770"/>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b="1" dirty="0" smtClean="0">
                <a:solidFill>
                  <a:prstClr val="white"/>
                </a:solidFill>
              </a:rPr>
              <a:t>司法</a:t>
            </a:r>
            <a:endParaRPr lang="en-US" altLang="ja-JP" b="1" dirty="0">
              <a:solidFill>
                <a:prstClr val="white"/>
              </a:solidFill>
            </a:endParaRPr>
          </a:p>
        </p:txBody>
      </p:sp>
      <p:sp>
        <p:nvSpPr>
          <p:cNvPr id="98" name="角丸四角形 97"/>
          <p:cNvSpPr/>
          <p:nvPr/>
        </p:nvSpPr>
        <p:spPr>
          <a:xfrm>
            <a:off x="2892328" y="2486456"/>
            <a:ext cx="763894" cy="315860"/>
          </a:xfrm>
          <a:prstGeom prst="roundRect">
            <a:avLst/>
          </a:prstGeom>
          <a:solidFill>
            <a:schemeClr val="tx2">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b="1" dirty="0" smtClean="0">
                <a:solidFill>
                  <a:prstClr val="white"/>
                </a:solidFill>
              </a:rPr>
              <a:t>立法</a:t>
            </a:r>
            <a:endParaRPr lang="ja-JP" altLang="en-US" sz="1400" b="1" dirty="0">
              <a:solidFill>
                <a:prstClr val="white"/>
              </a:solidFill>
            </a:endParaRPr>
          </a:p>
        </p:txBody>
      </p:sp>
      <p:sp>
        <p:nvSpPr>
          <p:cNvPr id="99" name="角丸四角形 98"/>
          <p:cNvSpPr/>
          <p:nvPr/>
        </p:nvSpPr>
        <p:spPr>
          <a:xfrm>
            <a:off x="189672" y="3156318"/>
            <a:ext cx="1705179" cy="734595"/>
          </a:xfrm>
          <a:prstGeom prst="roundRect">
            <a:avLst>
              <a:gd name="adj" fmla="val 19019"/>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b="1" dirty="0">
                <a:solidFill>
                  <a:schemeClr val="tx1"/>
                </a:solidFill>
              </a:rPr>
              <a:t>全国司法審議会</a:t>
            </a:r>
            <a:endParaRPr lang="en-US" altLang="ja-JP" sz="1400" b="1" dirty="0" smtClean="0">
              <a:solidFill>
                <a:schemeClr val="tx1"/>
              </a:solidFill>
            </a:endParaRPr>
          </a:p>
          <a:p>
            <a:pPr algn="ctr"/>
            <a:r>
              <a:rPr lang="ja-JP" altLang="en-US" sz="1050" dirty="0" smtClean="0">
                <a:solidFill>
                  <a:schemeClr val="tx1"/>
                </a:solidFill>
              </a:rPr>
              <a:t>（</a:t>
            </a:r>
            <a:r>
              <a:rPr lang="ja-JP" altLang="en-US" sz="1050" dirty="0">
                <a:solidFill>
                  <a:schemeClr val="tx1"/>
                </a:solidFill>
              </a:rPr>
              <a:t>７</a:t>
            </a:r>
            <a:r>
              <a:rPr lang="ja-JP" altLang="en-US" sz="1050" dirty="0" smtClean="0">
                <a:solidFill>
                  <a:schemeClr val="tx1"/>
                </a:solidFill>
              </a:rPr>
              <a:t>名：最高裁判事，検事，国私立大学長，法曹協会代表等から構成）</a:t>
            </a:r>
            <a:endParaRPr lang="en-US" altLang="ja-JP" sz="1050" dirty="0" smtClean="0">
              <a:solidFill>
                <a:schemeClr val="tx1"/>
              </a:solidFill>
            </a:endParaRPr>
          </a:p>
        </p:txBody>
      </p:sp>
      <p:sp>
        <p:nvSpPr>
          <p:cNvPr id="102" name="テキスト ボックス 101"/>
          <p:cNvSpPr txBox="1"/>
          <p:nvPr/>
        </p:nvSpPr>
        <p:spPr>
          <a:xfrm>
            <a:off x="2798856" y="3717032"/>
            <a:ext cx="1228937" cy="507831"/>
          </a:xfrm>
          <a:prstGeom prst="rect">
            <a:avLst/>
          </a:prstGeom>
          <a:noFill/>
        </p:spPr>
        <p:txBody>
          <a:bodyPr wrap="square" rtlCol="0">
            <a:spAutoFit/>
          </a:bodyPr>
          <a:lstStyle/>
          <a:p>
            <a:pPr algn="ctr"/>
            <a:r>
              <a:rPr lang="ja-JP" altLang="en-US" sz="900" b="1" dirty="0" smtClean="0">
                <a:solidFill>
                  <a:srgbClr val="0070C0"/>
                </a:solidFill>
              </a:rPr>
              <a:t>④ルイス・</a:t>
            </a:r>
            <a:r>
              <a:rPr lang="ja-JP" altLang="en-US" sz="900" b="1" dirty="0">
                <a:solidFill>
                  <a:srgbClr val="0070C0"/>
                </a:solidFill>
              </a:rPr>
              <a:t>ガラレタ</a:t>
            </a:r>
            <a:endParaRPr lang="en-US" altLang="ja-JP" sz="900" b="1" dirty="0" smtClean="0">
              <a:solidFill>
                <a:srgbClr val="0070C0"/>
              </a:solidFill>
            </a:endParaRPr>
          </a:p>
          <a:p>
            <a:pPr algn="ctr"/>
            <a:r>
              <a:rPr lang="ja-JP" altLang="en-US" sz="900" b="1" dirty="0" smtClean="0">
                <a:solidFill>
                  <a:srgbClr val="0070C0"/>
                </a:solidFill>
              </a:rPr>
              <a:t>国会</a:t>
            </a:r>
            <a:r>
              <a:rPr lang="ja-JP" altLang="en-US" sz="900" b="1" dirty="0">
                <a:solidFill>
                  <a:srgbClr val="0070C0"/>
                </a:solidFill>
              </a:rPr>
              <a:t>議長</a:t>
            </a:r>
            <a:endParaRPr lang="en-US" altLang="ja-JP" sz="900" b="1" dirty="0">
              <a:solidFill>
                <a:srgbClr val="0070C0"/>
              </a:solidFill>
            </a:endParaRPr>
          </a:p>
          <a:p>
            <a:pPr algn="ctr"/>
            <a:r>
              <a:rPr lang="ja-JP" altLang="en-US" sz="900" b="1" dirty="0" smtClean="0">
                <a:solidFill>
                  <a:srgbClr val="0070C0"/>
                </a:solidFill>
              </a:rPr>
              <a:t>（人民勢力会派）</a:t>
            </a:r>
            <a:endParaRPr lang="ja-JP" altLang="en-US" sz="900" b="1" dirty="0">
              <a:solidFill>
                <a:srgbClr val="0070C0"/>
              </a:solidFill>
            </a:endParaRPr>
          </a:p>
        </p:txBody>
      </p:sp>
      <p:sp>
        <p:nvSpPr>
          <p:cNvPr id="69" name="正方形/長方形 68"/>
          <p:cNvSpPr/>
          <p:nvPr/>
        </p:nvSpPr>
        <p:spPr>
          <a:xfrm>
            <a:off x="288699" y="6231281"/>
            <a:ext cx="1495605" cy="2940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prstClr val="black"/>
                </a:solidFill>
              </a:rPr>
              <a:t>簡易</a:t>
            </a:r>
            <a:r>
              <a:rPr lang="ja-JP" altLang="en-US" sz="1000" dirty="0" smtClean="0">
                <a:solidFill>
                  <a:prstClr val="black"/>
                </a:solidFill>
              </a:rPr>
              <a:t>裁判所</a:t>
            </a:r>
            <a:endParaRPr lang="en-US" altLang="ja-JP" sz="1000" dirty="0">
              <a:solidFill>
                <a:prstClr val="black"/>
              </a:solidFill>
            </a:endParaRPr>
          </a:p>
        </p:txBody>
      </p:sp>
      <p:cxnSp>
        <p:nvCxnSpPr>
          <p:cNvPr id="70" name="直線矢印コネクタ 69"/>
          <p:cNvCxnSpPr/>
          <p:nvPr/>
        </p:nvCxnSpPr>
        <p:spPr>
          <a:xfrm flipH="1" flipV="1">
            <a:off x="1655894" y="1417025"/>
            <a:ext cx="1331930" cy="1096929"/>
          </a:xfrm>
          <a:prstGeom prst="straightConnector1">
            <a:avLst/>
          </a:prstGeom>
          <a:ln w="31750">
            <a:solidFill>
              <a:srgbClr val="0070C0"/>
            </a:solidFill>
            <a:tailEnd type="arrow"/>
          </a:ln>
        </p:spPr>
        <p:style>
          <a:lnRef idx="1">
            <a:schemeClr val="dk1"/>
          </a:lnRef>
          <a:fillRef idx="0">
            <a:schemeClr val="dk1"/>
          </a:fillRef>
          <a:effectRef idx="0">
            <a:schemeClr val="dk1"/>
          </a:effectRef>
          <a:fontRef idx="minor">
            <a:schemeClr val="tx1"/>
          </a:fontRef>
        </p:style>
      </p:cxnSp>
      <p:sp>
        <p:nvSpPr>
          <p:cNvPr id="72" name="テキスト ボックス 71"/>
          <p:cNvSpPr txBox="1"/>
          <p:nvPr/>
        </p:nvSpPr>
        <p:spPr>
          <a:xfrm>
            <a:off x="2767827" y="2240199"/>
            <a:ext cx="1277684" cy="253916"/>
          </a:xfrm>
          <a:prstGeom prst="rect">
            <a:avLst/>
          </a:prstGeom>
          <a:noFill/>
        </p:spPr>
        <p:txBody>
          <a:bodyPr wrap="square" rtlCol="0">
            <a:spAutoFit/>
          </a:bodyPr>
          <a:lstStyle/>
          <a:p>
            <a:r>
              <a:rPr lang="ja-JP" altLang="en-US" sz="1050" b="1" dirty="0" smtClean="0"/>
              <a:t>不信任</a:t>
            </a:r>
            <a:r>
              <a:rPr lang="ja-JP" altLang="en-US" sz="1050" b="1" dirty="0"/>
              <a:t>決議</a:t>
            </a:r>
            <a:r>
              <a:rPr lang="ja-JP" altLang="en-US" sz="1050" b="1" dirty="0" smtClean="0"/>
              <a:t>権</a:t>
            </a:r>
            <a:endParaRPr lang="ja-JP" altLang="en-US" sz="1050" b="1" dirty="0"/>
          </a:p>
        </p:txBody>
      </p:sp>
      <p:cxnSp>
        <p:nvCxnSpPr>
          <p:cNvPr id="103" name="直線矢印コネクタ 102"/>
          <p:cNvCxnSpPr/>
          <p:nvPr/>
        </p:nvCxnSpPr>
        <p:spPr>
          <a:xfrm flipH="1" flipV="1">
            <a:off x="1894851" y="5136548"/>
            <a:ext cx="859519" cy="2"/>
          </a:xfrm>
          <a:prstGeom prst="straightConnector1">
            <a:avLst/>
          </a:prstGeom>
          <a:ln w="31750">
            <a:solidFill>
              <a:srgbClr val="0070C0"/>
            </a:solidFill>
            <a:tailEnd type="arrow"/>
          </a:ln>
        </p:spPr>
        <p:style>
          <a:lnRef idx="1">
            <a:schemeClr val="dk1"/>
          </a:lnRef>
          <a:fillRef idx="0">
            <a:schemeClr val="dk1"/>
          </a:fillRef>
          <a:effectRef idx="0">
            <a:schemeClr val="dk1"/>
          </a:effectRef>
          <a:fontRef idx="minor">
            <a:schemeClr val="tx1"/>
          </a:fontRef>
        </p:style>
      </p:cxnSp>
      <p:cxnSp>
        <p:nvCxnSpPr>
          <p:cNvPr id="106" name="直線矢印コネクタ 105"/>
          <p:cNvCxnSpPr/>
          <p:nvPr/>
        </p:nvCxnSpPr>
        <p:spPr>
          <a:xfrm>
            <a:off x="1701992" y="3890913"/>
            <a:ext cx="0" cy="514484"/>
          </a:xfrm>
          <a:prstGeom prst="straightConnector1">
            <a:avLst/>
          </a:prstGeom>
          <a:ln w="31750">
            <a:solidFill>
              <a:srgbClr val="00B050"/>
            </a:solidFill>
            <a:tailEnd type="arrow"/>
          </a:ln>
        </p:spPr>
        <p:style>
          <a:lnRef idx="1">
            <a:schemeClr val="dk1"/>
          </a:lnRef>
          <a:fillRef idx="0">
            <a:schemeClr val="dk1"/>
          </a:fillRef>
          <a:effectRef idx="0">
            <a:schemeClr val="dk1"/>
          </a:effectRef>
          <a:fontRef idx="minor">
            <a:schemeClr val="tx1"/>
          </a:fontRef>
        </p:style>
      </p:cxnSp>
      <p:sp>
        <p:nvSpPr>
          <p:cNvPr id="52" name="テキスト ボックス 51"/>
          <p:cNvSpPr txBox="1"/>
          <p:nvPr/>
        </p:nvSpPr>
        <p:spPr>
          <a:xfrm>
            <a:off x="66850" y="3902881"/>
            <a:ext cx="1766676" cy="369332"/>
          </a:xfrm>
          <a:prstGeom prst="rect">
            <a:avLst/>
          </a:prstGeom>
          <a:noFill/>
        </p:spPr>
        <p:txBody>
          <a:bodyPr wrap="square" rtlCol="0">
            <a:spAutoFit/>
          </a:bodyPr>
          <a:lstStyle/>
          <a:p>
            <a:r>
              <a:rPr lang="ja-JP" altLang="en-US" sz="900" dirty="0" smtClean="0"/>
              <a:t>最高裁判事以下全ての裁判官の選抜，任命，罷免権</a:t>
            </a:r>
            <a:endParaRPr kumimoji="1" lang="ja-JP" altLang="en-US" sz="900" dirty="0"/>
          </a:p>
        </p:txBody>
      </p:sp>
      <p:sp>
        <p:nvSpPr>
          <p:cNvPr id="108" name="テキスト ボックス 107"/>
          <p:cNvSpPr txBox="1"/>
          <p:nvPr/>
        </p:nvSpPr>
        <p:spPr>
          <a:xfrm>
            <a:off x="2049249" y="4843478"/>
            <a:ext cx="697344" cy="253916"/>
          </a:xfrm>
          <a:prstGeom prst="rect">
            <a:avLst/>
          </a:prstGeom>
          <a:noFill/>
        </p:spPr>
        <p:txBody>
          <a:bodyPr wrap="square" rtlCol="0">
            <a:spAutoFit/>
          </a:bodyPr>
          <a:lstStyle/>
          <a:p>
            <a:r>
              <a:rPr lang="ja-JP" altLang="en-US" sz="1050" b="1" dirty="0"/>
              <a:t>弾劾権</a:t>
            </a:r>
          </a:p>
        </p:txBody>
      </p:sp>
      <p:cxnSp>
        <p:nvCxnSpPr>
          <p:cNvPr id="109" name="直線矢印コネクタ 108"/>
          <p:cNvCxnSpPr/>
          <p:nvPr/>
        </p:nvCxnSpPr>
        <p:spPr>
          <a:xfrm flipV="1">
            <a:off x="2013240" y="4272214"/>
            <a:ext cx="789696" cy="2606"/>
          </a:xfrm>
          <a:prstGeom prst="straightConnector1">
            <a:avLst/>
          </a:prstGeom>
          <a:ln w="31750">
            <a:solidFill>
              <a:srgbClr val="00B050"/>
            </a:solidFill>
            <a:tailEnd type="arrow"/>
          </a:ln>
        </p:spPr>
        <p:style>
          <a:lnRef idx="1">
            <a:schemeClr val="dk1"/>
          </a:lnRef>
          <a:fillRef idx="0">
            <a:schemeClr val="dk1"/>
          </a:fillRef>
          <a:effectRef idx="0">
            <a:schemeClr val="dk1"/>
          </a:effectRef>
          <a:fontRef idx="minor">
            <a:schemeClr val="tx1"/>
          </a:fontRef>
        </p:style>
      </p:cxnSp>
      <p:sp>
        <p:nvSpPr>
          <p:cNvPr id="111" name="テキスト ボックス 110"/>
          <p:cNvSpPr txBox="1"/>
          <p:nvPr/>
        </p:nvSpPr>
        <p:spPr>
          <a:xfrm>
            <a:off x="2013240" y="4032224"/>
            <a:ext cx="890853" cy="253916"/>
          </a:xfrm>
          <a:prstGeom prst="rect">
            <a:avLst/>
          </a:prstGeom>
          <a:noFill/>
        </p:spPr>
        <p:txBody>
          <a:bodyPr wrap="square" rtlCol="0">
            <a:spAutoFit/>
          </a:bodyPr>
          <a:lstStyle/>
          <a:p>
            <a:r>
              <a:rPr lang="ja-JP" altLang="en-US" sz="1000" b="1" dirty="0" smtClean="0"/>
              <a:t>会計</a:t>
            </a:r>
            <a:r>
              <a:rPr lang="ja-JP" altLang="en-US" sz="1000" b="1" dirty="0"/>
              <a:t>報告</a:t>
            </a:r>
          </a:p>
        </p:txBody>
      </p:sp>
      <p:cxnSp>
        <p:nvCxnSpPr>
          <p:cNvPr id="113" name="直線矢印コネクタ 112"/>
          <p:cNvCxnSpPr/>
          <p:nvPr/>
        </p:nvCxnSpPr>
        <p:spPr>
          <a:xfrm flipV="1">
            <a:off x="919733" y="2111074"/>
            <a:ext cx="0" cy="935108"/>
          </a:xfrm>
          <a:prstGeom prst="straightConnector1">
            <a:avLst/>
          </a:prstGeom>
          <a:ln w="31750">
            <a:solidFill>
              <a:srgbClr val="00B050"/>
            </a:solidFill>
            <a:tailEnd type="arrow"/>
          </a:ln>
        </p:spPr>
        <p:style>
          <a:lnRef idx="1">
            <a:schemeClr val="dk1"/>
          </a:lnRef>
          <a:fillRef idx="0">
            <a:schemeClr val="dk1"/>
          </a:fillRef>
          <a:effectRef idx="0">
            <a:schemeClr val="dk1"/>
          </a:effectRef>
          <a:fontRef idx="minor">
            <a:schemeClr val="tx1"/>
          </a:fontRef>
        </p:style>
      </p:cxnSp>
      <p:sp>
        <p:nvSpPr>
          <p:cNvPr id="114" name="テキスト ボックス 113"/>
          <p:cNvSpPr txBox="1"/>
          <p:nvPr/>
        </p:nvSpPr>
        <p:spPr>
          <a:xfrm>
            <a:off x="13811" y="2374851"/>
            <a:ext cx="890853" cy="400110"/>
          </a:xfrm>
          <a:prstGeom prst="rect">
            <a:avLst/>
          </a:prstGeom>
          <a:noFill/>
        </p:spPr>
        <p:txBody>
          <a:bodyPr wrap="square" rtlCol="0">
            <a:spAutoFit/>
          </a:bodyPr>
          <a:lstStyle/>
          <a:p>
            <a:r>
              <a:rPr lang="ja-JP" altLang="en-US" sz="1000" b="1" dirty="0" smtClean="0"/>
              <a:t>予算案提出会計報告</a:t>
            </a:r>
            <a:endParaRPr lang="ja-JP" altLang="en-US" sz="1000" b="1" dirty="0"/>
          </a:p>
        </p:txBody>
      </p:sp>
      <p:sp>
        <p:nvSpPr>
          <p:cNvPr id="117" name="テキスト ボックス 116"/>
          <p:cNvSpPr txBox="1"/>
          <p:nvPr/>
        </p:nvSpPr>
        <p:spPr>
          <a:xfrm>
            <a:off x="1364999" y="2284710"/>
            <a:ext cx="890853" cy="246221"/>
          </a:xfrm>
          <a:prstGeom prst="rect">
            <a:avLst/>
          </a:prstGeom>
          <a:noFill/>
        </p:spPr>
        <p:txBody>
          <a:bodyPr wrap="square" rtlCol="0">
            <a:spAutoFit/>
          </a:bodyPr>
          <a:lstStyle/>
          <a:p>
            <a:r>
              <a:rPr lang="ja-JP" altLang="en-US" sz="1000" b="1" dirty="0" smtClean="0"/>
              <a:t>予算交付</a:t>
            </a:r>
            <a:endParaRPr lang="ja-JP" altLang="en-US" sz="1000" b="1" dirty="0"/>
          </a:p>
        </p:txBody>
      </p:sp>
      <p:pic>
        <p:nvPicPr>
          <p:cNvPr id="75" name="図 74"/>
          <p:cNvPicPr/>
          <p:nvPr/>
        </p:nvPicPr>
        <p:blipFill rotWithShape="1">
          <a:blip r:embed="rId5">
            <a:extLst>
              <a:ext uri="{28A0092B-C50C-407E-A947-70E740481C1C}">
                <a14:useLocalDpi xmlns:a14="http://schemas.microsoft.com/office/drawing/2010/main" val="0"/>
              </a:ext>
            </a:extLst>
          </a:blip>
          <a:srcRect l="5333" r="8667"/>
          <a:stretch/>
        </p:blipFill>
        <p:spPr bwMode="auto">
          <a:xfrm>
            <a:off x="3064043" y="2904796"/>
            <a:ext cx="787877" cy="827662"/>
          </a:xfrm>
          <a:prstGeom prst="rect">
            <a:avLst/>
          </a:prstGeom>
          <a:ln>
            <a:noFill/>
          </a:ln>
          <a:extLst>
            <a:ext uri="{53640926-AAD7-44D8-BBD7-CCE9431645EC}">
              <a14:shadowObscured xmlns:a14="http://schemas.microsoft.com/office/drawing/2010/main"/>
            </a:ext>
          </a:extLst>
        </p:spPr>
      </p:pic>
      <p:sp>
        <p:nvSpPr>
          <p:cNvPr id="87" name="Text Box 10"/>
          <p:cNvSpPr txBox="1">
            <a:spLocks noChangeArrowheads="1"/>
          </p:cNvSpPr>
          <p:nvPr/>
        </p:nvSpPr>
        <p:spPr bwMode="auto">
          <a:xfrm>
            <a:off x="2411760" y="25460"/>
            <a:ext cx="4482278" cy="523220"/>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eaLnBrk="0" fontAlgn="base" hangingPunct="0">
              <a:spcBef>
                <a:spcPct val="0"/>
              </a:spcBef>
              <a:spcAft>
                <a:spcPct val="0"/>
              </a:spcAft>
              <a:defRPr kumimoji="1" sz="44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sz="2800" dirty="0" smtClean="0">
                <a:latin typeface="AR丸ゴシック体M" panose="020F0609000000000000" pitchFamily="49" charset="-128"/>
                <a:ea typeface="AR丸ゴシック体M" panose="020F0609000000000000" pitchFamily="49" charset="-128"/>
              </a:rPr>
              <a:t>ペルーの政体：大統領制</a:t>
            </a:r>
            <a:endParaRPr lang="ja-JP" altLang="en-US" sz="2800" dirty="0">
              <a:latin typeface="AR丸ゴシック体M" panose="020F0609000000000000" pitchFamily="49" charset="-128"/>
              <a:ea typeface="AR丸ゴシック体M" panose="020F0609000000000000" pitchFamily="49" charset="-128"/>
            </a:endParaRPr>
          </a:p>
        </p:txBody>
      </p:sp>
      <p:sp>
        <p:nvSpPr>
          <p:cNvPr id="2" name="スライド番号プレースホルダー 1"/>
          <p:cNvSpPr>
            <a:spLocks noGrp="1"/>
          </p:cNvSpPr>
          <p:nvPr>
            <p:ph type="sldNum" sz="quarter" idx="12"/>
          </p:nvPr>
        </p:nvSpPr>
        <p:spPr/>
        <p:txBody>
          <a:bodyPr/>
          <a:lstStyle/>
          <a:p>
            <a:fld id="{64C0F0D8-C56D-4682-9D74-5C5ACC484B60}" type="slidenum">
              <a:rPr lang="es-PE" smtClean="0"/>
              <a:pPr/>
              <a:t>11</a:t>
            </a:fld>
            <a:endParaRPr lang="es-PE" dirty="0"/>
          </a:p>
        </p:txBody>
      </p:sp>
    </p:spTree>
    <p:extLst>
      <p:ext uri="{BB962C8B-B14F-4D97-AF65-F5344CB8AC3E}">
        <p14:creationId xmlns:p14="http://schemas.microsoft.com/office/powerpoint/2010/main" val="300051034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372EC80-53E5-4FD5-A955-749B8E8C606C}" type="slidenum">
              <a:rPr lang="en-US" altLang="ja-JP" smtClean="0">
                <a:solidFill>
                  <a:prstClr val="black"/>
                </a:solidFill>
                <a:latin typeface="Calibri" panose="020F0502020204030204" pitchFamily="34" charset="0"/>
              </a:rPr>
              <a:pPr>
                <a:defRPr/>
              </a:pPr>
              <a:t>12</a:t>
            </a:fld>
            <a:endParaRPr lang="en-US" altLang="ja-JP" dirty="0">
              <a:solidFill>
                <a:prstClr val="black"/>
              </a:solidFill>
              <a:latin typeface="Calibri" panose="020F0502020204030204" pitchFamily="34" charset="0"/>
            </a:endParaRPr>
          </a:p>
        </p:txBody>
      </p:sp>
      <p:sp>
        <p:nvSpPr>
          <p:cNvPr id="5" name="Text Box 10"/>
          <p:cNvSpPr txBox="1">
            <a:spLocks noChangeArrowheads="1"/>
          </p:cNvSpPr>
          <p:nvPr/>
        </p:nvSpPr>
        <p:spPr bwMode="auto">
          <a:xfrm>
            <a:off x="1115616" y="260648"/>
            <a:ext cx="6624736" cy="769441"/>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eaLnBrk="0" fontAlgn="base" hangingPunct="0">
              <a:spcBef>
                <a:spcPct val="0"/>
              </a:spcBef>
              <a:spcAft>
                <a:spcPct val="0"/>
              </a:spcAft>
              <a:defRPr kumimoji="1" sz="44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ja-JP" dirty="0" smtClean="0"/>
              <a:t>政党</a:t>
            </a:r>
            <a:r>
              <a:rPr lang="ja-JP" altLang="ja-JP" dirty="0"/>
              <a:t>（会派）別</a:t>
            </a:r>
            <a:r>
              <a:rPr lang="ja-JP" altLang="ja-JP" dirty="0" smtClean="0"/>
              <a:t>議席数</a:t>
            </a:r>
            <a:endParaRPr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120381312"/>
              </p:ext>
            </p:extLst>
          </p:nvPr>
        </p:nvGraphicFramePr>
        <p:xfrm>
          <a:off x="755576" y="1268761"/>
          <a:ext cx="7416823" cy="5209871"/>
        </p:xfrm>
        <a:graphic>
          <a:graphicData uri="http://schemas.openxmlformats.org/drawingml/2006/table">
            <a:tbl>
              <a:tblPr>
                <a:tableStyleId>{5C22544A-7EE6-4342-B048-85BDC9FD1C3A}</a:tableStyleId>
              </a:tblPr>
              <a:tblGrid>
                <a:gridCol w="5973753"/>
                <a:gridCol w="1443070"/>
              </a:tblGrid>
              <a:tr h="496855">
                <a:tc>
                  <a:txBody>
                    <a:bodyPr/>
                    <a:lstStyle/>
                    <a:p>
                      <a:pPr algn="ctr" fontAlgn="ctr"/>
                      <a:r>
                        <a:rPr lang="ja-JP" sz="2400" u="none" strike="noStrike" dirty="0">
                          <a:effectLst/>
                        </a:rPr>
                        <a:t>政　党・　会　派　名</a:t>
                      </a:r>
                      <a:endParaRPr lang="ja-JP" sz="2400" b="0" i="0" u="none" strike="noStrike" dirty="0">
                        <a:solidFill>
                          <a:srgbClr val="000000"/>
                        </a:solidFill>
                        <a:effectLst/>
                        <a:latin typeface="Meiryo UI"/>
                      </a:endParaRPr>
                    </a:p>
                  </a:txBody>
                  <a:tcPr marL="6656" marR="6656" marT="6656" marB="0" anchor="ctr"/>
                </a:tc>
                <a:tc>
                  <a:txBody>
                    <a:bodyPr/>
                    <a:lstStyle/>
                    <a:p>
                      <a:pPr algn="ctr" fontAlgn="ctr"/>
                      <a:r>
                        <a:rPr lang="ja-JP" sz="2400" u="none" strike="noStrike">
                          <a:effectLst/>
                        </a:rPr>
                        <a:t>議　席　数</a:t>
                      </a:r>
                      <a:endParaRPr lang="ja-JP" sz="2400" b="0" i="0" u="none" strike="noStrike">
                        <a:solidFill>
                          <a:srgbClr val="000000"/>
                        </a:solidFill>
                        <a:effectLst/>
                        <a:latin typeface="Meiryo UI"/>
                      </a:endParaRPr>
                    </a:p>
                  </a:txBody>
                  <a:tcPr marL="6656" marR="6656" marT="6656" marB="0" anchor="ctr"/>
                </a:tc>
              </a:tr>
              <a:tr h="496855">
                <a:tc>
                  <a:txBody>
                    <a:bodyPr/>
                    <a:lstStyle/>
                    <a:p>
                      <a:pPr algn="just" fontAlgn="ctr"/>
                      <a:r>
                        <a:rPr lang="ja-JP" sz="2400" u="none" strike="noStrike" dirty="0">
                          <a:effectLst/>
                        </a:rPr>
                        <a:t>人民勢力（ＦＰ:フジモリ派）</a:t>
                      </a:r>
                      <a:endParaRPr lang="ja-JP" sz="2400" b="0" i="0" u="none" strike="noStrike" dirty="0">
                        <a:solidFill>
                          <a:srgbClr val="000000"/>
                        </a:solidFill>
                        <a:effectLst/>
                        <a:latin typeface="Meiryo UI"/>
                      </a:endParaRPr>
                    </a:p>
                  </a:txBody>
                  <a:tcPr marL="6656" marR="6656" marT="6656" marB="0" anchor="ctr"/>
                </a:tc>
                <a:tc>
                  <a:txBody>
                    <a:bodyPr/>
                    <a:lstStyle/>
                    <a:p>
                      <a:pPr algn="ctr" fontAlgn="ctr"/>
                      <a:r>
                        <a:rPr lang="ja-JP" sz="2400" u="none" strike="noStrike">
                          <a:effectLst/>
                        </a:rPr>
                        <a:t>61</a:t>
                      </a:r>
                      <a:endParaRPr lang="ja-JP" sz="2400" b="0" i="0" u="none" strike="noStrike">
                        <a:solidFill>
                          <a:srgbClr val="000000"/>
                        </a:solidFill>
                        <a:effectLst/>
                        <a:latin typeface="Meiryo UI"/>
                      </a:endParaRPr>
                    </a:p>
                  </a:txBody>
                  <a:tcPr marL="6656" marR="6656" marT="6656" marB="0" anchor="ctr"/>
                </a:tc>
              </a:tr>
              <a:tr h="496855">
                <a:tc>
                  <a:txBody>
                    <a:bodyPr/>
                    <a:lstStyle/>
                    <a:p>
                      <a:pPr algn="just" fontAlgn="ctr"/>
                      <a:r>
                        <a:rPr lang="ja-JP" sz="2400" u="none" strike="noStrike" dirty="0">
                          <a:effectLst/>
                        </a:rPr>
                        <a:t>変革のためのペルー国民（ＰＰＫ：与党）</a:t>
                      </a:r>
                      <a:endParaRPr lang="ja-JP" sz="2400" b="0" i="0" u="none" strike="noStrike" dirty="0">
                        <a:solidFill>
                          <a:srgbClr val="000000"/>
                        </a:solidFill>
                        <a:effectLst/>
                        <a:latin typeface="Meiryo UI"/>
                      </a:endParaRPr>
                    </a:p>
                  </a:txBody>
                  <a:tcPr marL="6656" marR="6656" marT="6656" marB="0" anchor="ctr"/>
                </a:tc>
                <a:tc>
                  <a:txBody>
                    <a:bodyPr/>
                    <a:lstStyle/>
                    <a:p>
                      <a:pPr algn="ctr" fontAlgn="ctr"/>
                      <a:r>
                        <a:rPr lang="ja-JP" sz="2400" u="none" strike="noStrike">
                          <a:effectLst/>
                        </a:rPr>
                        <a:t>15</a:t>
                      </a:r>
                      <a:endParaRPr lang="ja-JP" sz="2400" b="0" i="0" u="none" strike="noStrike">
                        <a:solidFill>
                          <a:srgbClr val="000000"/>
                        </a:solidFill>
                        <a:effectLst/>
                        <a:latin typeface="Meiryo UI"/>
                      </a:endParaRPr>
                    </a:p>
                  </a:txBody>
                  <a:tcPr marL="6656" marR="6656" marT="6656" marB="0" anchor="ctr"/>
                </a:tc>
              </a:tr>
              <a:tr h="496855">
                <a:tc>
                  <a:txBody>
                    <a:bodyPr/>
                    <a:lstStyle/>
                    <a:p>
                      <a:pPr algn="just" fontAlgn="ctr"/>
                      <a:r>
                        <a:rPr lang="ja-JP" sz="2400" u="none" strike="noStrike" dirty="0">
                          <a:effectLst/>
                        </a:rPr>
                        <a:t>正義・生活・自由のための拡大戦線（ＦＡ）</a:t>
                      </a:r>
                      <a:endParaRPr lang="ja-JP" sz="2400" b="0" i="0" u="none" strike="noStrike" dirty="0">
                        <a:solidFill>
                          <a:srgbClr val="000000"/>
                        </a:solidFill>
                        <a:effectLst/>
                        <a:latin typeface="Meiryo UI"/>
                      </a:endParaRPr>
                    </a:p>
                  </a:txBody>
                  <a:tcPr marL="6656" marR="6656" marT="6656" marB="0" anchor="ctr"/>
                </a:tc>
                <a:tc>
                  <a:txBody>
                    <a:bodyPr/>
                    <a:lstStyle/>
                    <a:p>
                      <a:pPr algn="ctr" fontAlgn="ctr"/>
                      <a:r>
                        <a:rPr lang="ja-JP" sz="2400" u="none" strike="noStrike">
                          <a:effectLst/>
                        </a:rPr>
                        <a:t>10</a:t>
                      </a:r>
                      <a:endParaRPr lang="ja-JP" sz="2400" b="0" i="0" u="none" strike="noStrike">
                        <a:solidFill>
                          <a:srgbClr val="000000"/>
                        </a:solidFill>
                        <a:effectLst/>
                        <a:latin typeface="Meiryo UI"/>
                      </a:endParaRPr>
                    </a:p>
                  </a:txBody>
                  <a:tcPr marL="6656" marR="6656" marT="6656" marB="0" anchor="ctr"/>
                </a:tc>
              </a:tr>
              <a:tr h="496855">
                <a:tc>
                  <a:txBody>
                    <a:bodyPr/>
                    <a:lstStyle/>
                    <a:p>
                      <a:pPr algn="just" fontAlgn="ctr"/>
                      <a:r>
                        <a:rPr lang="ja-JP" sz="2400" u="none" strike="noStrike" dirty="0">
                          <a:effectLst/>
                        </a:rPr>
                        <a:t>新しいペルー（ＮＰ）</a:t>
                      </a:r>
                      <a:endParaRPr lang="ja-JP" sz="2400" b="0" i="0" u="none" strike="noStrike" dirty="0">
                        <a:solidFill>
                          <a:srgbClr val="000000"/>
                        </a:solidFill>
                        <a:effectLst/>
                        <a:latin typeface="Meiryo UI"/>
                      </a:endParaRPr>
                    </a:p>
                  </a:txBody>
                  <a:tcPr marL="6656" marR="6656" marT="6656" marB="0" anchor="ctr"/>
                </a:tc>
                <a:tc>
                  <a:txBody>
                    <a:bodyPr/>
                    <a:lstStyle/>
                    <a:p>
                      <a:pPr algn="ctr" fontAlgn="ctr"/>
                      <a:r>
                        <a:rPr lang="ja-JP" sz="2400" u="none" strike="noStrike">
                          <a:effectLst/>
                        </a:rPr>
                        <a:t>10</a:t>
                      </a:r>
                      <a:endParaRPr lang="ja-JP" sz="2400" b="0" i="0" u="none" strike="noStrike">
                        <a:solidFill>
                          <a:srgbClr val="000000"/>
                        </a:solidFill>
                        <a:effectLst/>
                        <a:latin typeface="Meiryo UI"/>
                      </a:endParaRPr>
                    </a:p>
                  </a:txBody>
                  <a:tcPr marL="6656" marR="6656" marT="6656" marB="0" anchor="ctr"/>
                </a:tc>
              </a:tr>
              <a:tr h="496855">
                <a:tc>
                  <a:txBody>
                    <a:bodyPr/>
                    <a:lstStyle/>
                    <a:p>
                      <a:pPr algn="just" fontAlgn="ctr"/>
                      <a:r>
                        <a:rPr lang="ja-JP" sz="2400" u="none" strike="noStrike" dirty="0">
                          <a:effectLst/>
                        </a:rPr>
                        <a:t>ペルーの進歩のための同盟（ＡＰＰ）</a:t>
                      </a:r>
                      <a:endParaRPr lang="ja-JP" sz="2400" b="0" i="0" u="none" strike="noStrike" dirty="0">
                        <a:solidFill>
                          <a:srgbClr val="000000"/>
                        </a:solidFill>
                        <a:effectLst/>
                        <a:latin typeface="Meiryo UI"/>
                      </a:endParaRPr>
                    </a:p>
                  </a:txBody>
                  <a:tcPr marL="6656" marR="6656" marT="6656" marB="0" anchor="ctr"/>
                </a:tc>
                <a:tc>
                  <a:txBody>
                    <a:bodyPr/>
                    <a:lstStyle/>
                    <a:p>
                      <a:pPr algn="ctr" fontAlgn="ctr"/>
                      <a:r>
                        <a:rPr lang="ja-JP" sz="2400" u="none" strike="noStrike" dirty="0">
                          <a:effectLst/>
                        </a:rPr>
                        <a:t>9</a:t>
                      </a:r>
                      <a:endParaRPr lang="ja-JP" sz="2400" b="0" i="0" u="none" strike="noStrike" dirty="0">
                        <a:solidFill>
                          <a:srgbClr val="000000"/>
                        </a:solidFill>
                        <a:effectLst/>
                        <a:latin typeface="Meiryo UI"/>
                      </a:endParaRPr>
                    </a:p>
                  </a:txBody>
                  <a:tcPr marL="6656" marR="6656" marT="6656" marB="0" anchor="ctr"/>
                </a:tc>
              </a:tr>
              <a:tr h="496855">
                <a:tc>
                  <a:txBody>
                    <a:bodyPr/>
                    <a:lstStyle/>
                    <a:p>
                      <a:pPr algn="just" fontAlgn="ctr"/>
                      <a:r>
                        <a:rPr lang="zh-TW" sz="2400" u="none" strike="noStrike">
                          <a:effectLst/>
                        </a:rPr>
                        <a:t>人民行動(ＡＰ)</a:t>
                      </a:r>
                      <a:endParaRPr lang="ja-JP" sz="2400" b="0" i="0" u="none" strike="noStrike">
                        <a:solidFill>
                          <a:srgbClr val="000000"/>
                        </a:solidFill>
                        <a:effectLst/>
                        <a:latin typeface="Meiryo UI"/>
                      </a:endParaRPr>
                    </a:p>
                  </a:txBody>
                  <a:tcPr marL="6656" marR="6656" marT="6656" marB="0" anchor="ctr"/>
                </a:tc>
                <a:tc>
                  <a:txBody>
                    <a:bodyPr/>
                    <a:lstStyle/>
                    <a:p>
                      <a:pPr algn="ctr" fontAlgn="ctr"/>
                      <a:r>
                        <a:rPr lang="ja-JP" sz="2400" u="none" strike="noStrike" dirty="0">
                          <a:effectLst/>
                        </a:rPr>
                        <a:t>5</a:t>
                      </a:r>
                      <a:endParaRPr lang="ja-JP" sz="2400" b="0" i="0" u="none" strike="noStrike" dirty="0">
                        <a:solidFill>
                          <a:srgbClr val="000000"/>
                        </a:solidFill>
                        <a:effectLst/>
                        <a:latin typeface="Meiryo UI"/>
                      </a:endParaRPr>
                    </a:p>
                  </a:txBody>
                  <a:tcPr marL="6656" marR="6656" marT="6656" marB="0" anchor="ctr"/>
                </a:tc>
              </a:tr>
              <a:tr h="496855">
                <a:tc>
                  <a:txBody>
                    <a:bodyPr/>
                    <a:lstStyle/>
                    <a:p>
                      <a:pPr algn="just" fontAlgn="ctr"/>
                      <a:r>
                        <a:rPr lang="zh-TW" sz="2400" u="none" strike="noStrike">
                          <a:effectLst/>
                        </a:rPr>
                        <a:t>人民同盟（ＡＰＲＡ）</a:t>
                      </a:r>
                      <a:endParaRPr lang="ja-JP" sz="2400" b="0" i="0" u="none" strike="noStrike">
                        <a:solidFill>
                          <a:srgbClr val="000000"/>
                        </a:solidFill>
                        <a:effectLst/>
                        <a:latin typeface="Meiryo UI"/>
                      </a:endParaRPr>
                    </a:p>
                  </a:txBody>
                  <a:tcPr marL="6656" marR="6656" marT="6656" marB="0" anchor="ctr"/>
                </a:tc>
                <a:tc>
                  <a:txBody>
                    <a:bodyPr/>
                    <a:lstStyle/>
                    <a:p>
                      <a:pPr algn="ctr" fontAlgn="ctr"/>
                      <a:r>
                        <a:rPr lang="ja-JP" sz="2400" u="none" strike="noStrike" dirty="0">
                          <a:effectLst/>
                        </a:rPr>
                        <a:t>5</a:t>
                      </a:r>
                      <a:endParaRPr lang="ja-JP" sz="2400" b="0" i="0" u="none" strike="noStrike" dirty="0">
                        <a:solidFill>
                          <a:srgbClr val="000000"/>
                        </a:solidFill>
                        <a:effectLst/>
                        <a:latin typeface="Meiryo UI"/>
                      </a:endParaRPr>
                    </a:p>
                  </a:txBody>
                  <a:tcPr marL="6656" marR="6656" marT="6656" marB="0" anchor="ctr"/>
                </a:tc>
              </a:tr>
              <a:tr h="496855">
                <a:tc>
                  <a:txBody>
                    <a:bodyPr/>
                    <a:lstStyle/>
                    <a:p>
                      <a:pPr algn="just" fontAlgn="ctr"/>
                      <a:r>
                        <a:rPr lang="ja-JP" sz="2400" u="none" strike="noStrike">
                          <a:effectLst/>
                        </a:rPr>
                        <a:t>無所属（フジモリ派ケンジ議員グループの１０名を含む）</a:t>
                      </a:r>
                      <a:endParaRPr lang="ja-JP" sz="2400" b="0" i="0" u="none" strike="noStrike">
                        <a:solidFill>
                          <a:srgbClr val="000000"/>
                        </a:solidFill>
                        <a:effectLst/>
                        <a:latin typeface="Meiryo UI"/>
                      </a:endParaRPr>
                    </a:p>
                  </a:txBody>
                  <a:tcPr marL="6656" marR="6656" marT="6656" marB="0" anchor="ctr"/>
                </a:tc>
                <a:tc>
                  <a:txBody>
                    <a:bodyPr/>
                    <a:lstStyle/>
                    <a:p>
                      <a:pPr algn="ctr" fontAlgn="ctr"/>
                      <a:r>
                        <a:rPr lang="ja-JP" sz="2400" u="none" strike="noStrike" dirty="0">
                          <a:effectLst/>
                        </a:rPr>
                        <a:t>15</a:t>
                      </a:r>
                      <a:endParaRPr lang="ja-JP" sz="2400" b="0" i="0" u="none" strike="noStrike" dirty="0">
                        <a:solidFill>
                          <a:srgbClr val="000000"/>
                        </a:solidFill>
                        <a:effectLst/>
                        <a:latin typeface="Meiryo UI"/>
                      </a:endParaRPr>
                    </a:p>
                  </a:txBody>
                  <a:tcPr marL="6656" marR="6656" marT="6656" marB="0" anchor="ctr"/>
                </a:tc>
              </a:tr>
              <a:tr h="496855">
                <a:tc>
                  <a:txBody>
                    <a:bodyPr/>
                    <a:lstStyle/>
                    <a:p>
                      <a:pPr algn="ctr" fontAlgn="ctr"/>
                      <a:r>
                        <a:rPr lang="ja-JP" sz="2400" u="none" strike="noStrike">
                          <a:effectLst/>
                        </a:rPr>
                        <a:t>計</a:t>
                      </a:r>
                      <a:endParaRPr lang="ja-JP" sz="2400" b="0" i="0" u="none" strike="noStrike">
                        <a:solidFill>
                          <a:srgbClr val="000000"/>
                        </a:solidFill>
                        <a:effectLst/>
                        <a:latin typeface="Meiryo UI"/>
                      </a:endParaRPr>
                    </a:p>
                  </a:txBody>
                  <a:tcPr marL="6656" marR="6656" marT="6656" marB="0" anchor="ctr"/>
                </a:tc>
                <a:tc>
                  <a:txBody>
                    <a:bodyPr/>
                    <a:lstStyle/>
                    <a:p>
                      <a:pPr algn="ctr" fontAlgn="ctr"/>
                      <a:r>
                        <a:rPr lang="ja-JP" sz="2400" u="none" strike="noStrike" dirty="0">
                          <a:effectLst/>
                        </a:rPr>
                        <a:t>130</a:t>
                      </a:r>
                      <a:endParaRPr lang="ja-JP" sz="2400" b="0" i="0" u="none" strike="noStrike" dirty="0">
                        <a:solidFill>
                          <a:srgbClr val="000000"/>
                        </a:solidFill>
                        <a:effectLst/>
                        <a:latin typeface="Meiryo UI"/>
                      </a:endParaRPr>
                    </a:p>
                  </a:txBody>
                  <a:tcPr marL="6656" marR="6656" marT="6656" marB="0" anchor="ctr"/>
                </a:tc>
              </a:tr>
            </a:tbl>
          </a:graphicData>
        </a:graphic>
      </p:graphicFrame>
    </p:spTree>
    <p:extLst>
      <p:ext uri="{BB962C8B-B14F-4D97-AF65-F5344CB8AC3E}">
        <p14:creationId xmlns:p14="http://schemas.microsoft.com/office/powerpoint/2010/main" val="208200651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02094976"/>
              </p:ext>
            </p:extLst>
          </p:nvPr>
        </p:nvGraphicFramePr>
        <p:xfrm>
          <a:off x="124" y="0"/>
          <a:ext cx="9144000" cy="70254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0"/>
          <p:cNvSpPr txBox="1">
            <a:spLocks noChangeArrowheads="1"/>
          </p:cNvSpPr>
          <p:nvPr/>
        </p:nvSpPr>
        <p:spPr bwMode="auto">
          <a:xfrm>
            <a:off x="971600" y="46365"/>
            <a:ext cx="7272808" cy="646331"/>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eaLnBrk="0" fontAlgn="base" hangingPunct="0">
              <a:spcBef>
                <a:spcPct val="0"/>
              </a:spcBef>
              <a:spcAft>
                <a:spcPct val="0"/>
              </a:spcAft>
              <a:defRPr kumimoji="1" sz="44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sz="3600" dirty="0" smtClean="0"/>
              <a:t>クチンスキー大統領支持率推移</a:t>
            </a:r>
            <a:endParaRPr lang="ja-JP" altLang="en-US" sz="3600" dirty="0"/>
          </a:p>
        </p:txBody>
      </p:sp>
      <p:sp>
        <p:nvSpPr>
          <p:cNvPr id="2" name="スライド番号プレースホルダー 1"/>
          <p:cNvSpPr>
            <a:spLocks noGrp="1"/>
          </p:cNvSpPr>
          <p:nvPr>
            <p:ph type="sldNum" sz="quarter" idx="12"/>
          </p:nvPr>
        </p:nvSpPr>
        <p:spPr/>
        <p:txBody>
          <a:bodyPr/>
          <a:lstStyle/>
          <a:p>
            <a:pPr>
              <a:defRPr/>
            </a:pPr>
            <a:fld id="{F9A8D4C9-6120-4A76-B05F-8636435D4517}" type="slidenum">
              <a:rPr lang="en-US" altLang="ja-JP" smtClean="0">
                <a:solidFill>
                  <a:prstClr val="black"/>
                </a:solidFill>
                <a:latin typeface="Calibri" panose="020F0502020204030204" pitchFamily="34" charset="0"/>
              </a:rPr>
              <a:pPr>
                <a:defRPr/>
              </a:pPr>
              <a:t>13</a:t>
            </a:fld>
            <a:endParaRPr lang="en-US" altLang="ja-JP" dirty="0">
              <a:solidFill>
                <a:prstClr val="black"/>
              </a:solidFill>
              <a:latin typeface="Calibri" panose="020F0502020204030204" pitchFamily="34" charset="0"/>
            </a:endParaRPr>
          </a:p>
        </p:txBody>
      </p:sp>
    </p:spTree>
    <p:extLst>
      <p:ext uri="{BB962C8B-B14F-4D97-AF65-F5344CB8AC3E}">
        <p14:creationId xmlns:p14="http://schemas.microsoft.com/office/powerpoint/2010/main" val="254884240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58500442"/>
              </p:ext>
            </p:extLst>
          </p:nvPr>
        </p:nvGraphicFramePr>
        <p:xfrm>
          <a:off x="0" y="75982"/>
          <a:ext cx="9144000" cy="7025426"/>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7 Conector recto"/>
          <p:cNvCxnSpPr/>
          <p:nvPr/>
        </p:nvCxnSpPr>
        <p:spPr>
          <a:xfrm flipV="1">
            <a:off x="6732240" y="620688"/>
            <a:ext cx="0" cy="5688634"/>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8 Llamada rectangular"/>
          <p:cNvSpPr/>
          <p:nvPr/>
        </p:nvSpPr>
        <p:spPr>
          <a:xfrm>
            <a:off x="5220072" y="4293096"/>
            <a:ext cx="1224136" cy="576064"/>
          </a:xfrm>
          <a:prstGeom prst="wedgeRectCallout">
            <a:avLst>
              <a:gd name="adj1" fmla="val 68497"/>
              <a:gd name="adj2" fmla="val 817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FF0000"/>
                </a:solidFill>
              </a:rPr>
              <a:t>恩赦</a:t>
            </a:r>
            <a:r>
              <a:rPr lang="es-PE" sz="1400" b="1" dirty="0" smtClean="0">
                <a:solidFill>
                  <a:srgbClr val="FF0000"/>
                </a:solidFill>
              </a:rPr>
              <a:t>: 201</a:t>
            </a:r>
            <a:r>
              <a:rPr lang="en-US" altLang="ja-JP" sz="1400" b="1" dirty="0" smtClean="0">
                <a:solidFill>
                  <a:srgbClr val="FF0000"/>
                </a:solidFill>
              </a:rPr>
              <a:t>7</a:t>
            </a:r>
            <a:r>
              <a:rPr lang="ja-JP" altLang="en-US" sz="1400" b="1" dirty="0" smtClean="0">
                <a:solidFill>
                  <a:srgbClr val="FF0000"/>
                </a:solidFill>
              </a:rPr>
              <a:t>年</a:t>
            </a:r>
            <a:r>
              <a:rPr lang="en-US" altLang="ja-JP" sz="1400" b="1" dirty="0" smtClean="0">
                <a:solidFill>
                  <a:srgbClr val="FF0000"/>
                </a:solidFill>
              </a:rPr>
              <a:t>12</a:t>
            </a:r>
            <a:r>
              <a:rPr lang="ja-JP" altLang="en-US" sz="1400" b="1" dirty="0" smtClean="0">
                <a:solidFill>
                  <a:srgbClr val="FF0000"/>
                </a:solidFill>
              </a:rPr>
              <a:t>月</a:t>
            </a:r>
            <a:r>
              <a:rPr lang="en-US" altLang="ja-JP" sz="1400" b="1" dirty="0" smtClean="0">
                <a:solidFill>
                  <a:srgbClr val="FF0000"/>
                </a:solidFill>
              </a:rPr>
              <a:t>24</a:t>
            </a:r>
            <a:r>
              <a:rPr lang="ja-JP" altLang="en-US" sz="1400" b="1" dirty="0" smtClean="0">
                <a:solidFill>
                  <a:srgbClr val="FF0000"/>
                </a:solidFill>
              </a:rPr>
              <a:t>日</a:t>
            </a:r>
            <a:endParaRPr lang="es-PE" sz="1400" b="1" dirty="0">
              <a:solidFill>
                <a:srgbClr val="FF0000"/>
              </a:solidFill>
            </a:endParaRPr>
          </a:p>
        </p:txBody>
      </p:sp>
      <p:sp>
        <p:nvSpPr>
          <p:cNvPr id="6" name="Text Box 10"/>
          <p:cNvSpPr txBox="1">
            <a:spLocks noChangeArrowheads="1"/>
          </p:cNvSpPr>
          <p:nvPr/>
        </p:nvSpPr>
        <p:spPr bwMode="auto">
          <a:xfrm>
            <a:off x="683568" y="-27384"/>
            <a:ext cx="8136904" cy="584775"/>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eaLnBrk="0" fontAlgn="base" hangingPunct="0">
              <a:spcBef>
                <a:spcPct val="0"/>
              </a:spcBef>
              <a:spcAft>
                <a:spcPct val="0"/>
              </a:spcAft>
              <a:defRPr kumimoji="1" sz="44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sz="3200" dirty="0" smtClean="0"/>
              <a:t>フジモリ元大統領への恩赦：賛否の推移</a:t>
            </a:r>
            <a:endParaRPr lang="ja-JP" altLang="en-US" sz="3200" dirty="0"/>
          </a:p>
        </p:txBody>
      </p:sp>
      <p:sp>
        <p:nvSpPr>
          <p:cNvPr id="2" name="スライド番号プレースホルダー 1"/>
          <p:cNvSpPr>
            <a:spLocks noGrp="1"/>
          </p:cNvSpPr>
          <p:nvPr>
            <p:ph type="sldNum" sz="quarter" idx="12"/>
          </p:nvPr>
        </p:nvSpPr>
        <p:spPr/>
        <p:txBody>
          <a:bodyPr/>
          <a:lstStyle/>
          <a:p>
            <a:pPr>
              <a:defRPr/>
            </a:pPr>
            <a:fld id="{F9A8D4C9-6120-4A76-B05F-8636435D4517}" type="slidenum">
              <a:rPr lang="en-US" altLang="ja-JP" smtClean="0">
                <a:solidFill>
                  <a:prstClr val="black"/>
                </a:solidFill>
                <a:latin typeface="Calibri" panose="020F0502020204030204" pitchFamily="34" charset="0"/>
              </a:rPr>
              <a:pPr>
                <a:defRPr/>
              </a:pPr>
              <a:t>14</a:t>
            </a:fld>
            <a:endParaRPr lang="en-US" altLang="ja-JP" dirty="0">
              <a:solidFill>
                <a:prstClr val="black"/>
              </a:solidFill>
              <a:latin typeface="Calibri" panose="020F0502020204030204" pitchFamily="34" charset="0"/>
            </a:endParaRPr>
          </a:p>
        </p:txBody>
      </p:sp>
    </p:spTree>
    <p:extLst>
      <p:ext uri="{BB962C8B-B14F-4D97-AF65-F5344CB8AC3E}">
        <p14:creationId xmlns:p14="http://schemas.microsoft.com/office/powerpoint/2010/main" val="140603626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703460427"/>
              </p:ext>
            </p:extLst>
          </p:nvPr>
        </p:nvGraphicFramePr>
        <p:xfrm>
          <a:off x="395536" y="1556793"/>
          <a:ext cx="8314184"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グループ化 7"/>
          <p:cNvGrpSpPr/>
          <p:nvPr/>
        </p:nvGrpSpPr>
        <p:grpSpPr>
          <a:xfrm>
            <a:off x="2341253" y="1772816"/>
            <a:ext cx="4422753" cy="1061048"/>
            <a:chOff x="1969904" y="1772815"/>
            <a:chExt cx="4422753" cy="1061048"/>
          </a:xfrm>
        </p:grpSpPr>
        <p:pic>
          <p:nvPicPr>
            <p:cNvPr id="2" name="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69904" y="1772815"/>
              <a:ext cx="2136849" cy="1061045"/>
            </a:xfrm>
            <a:prstGeom prst="rect">
              <a:avLst/>
            </a:prstGeom>
            <a:ln>
              <a:noFill/>
            </a:ln>
            <a:effectLst>
              <a:outerShdw blurRad="292100" dist="139700" dir="2700000" algn="tl" rotWithShape="0">
                <a:srgbClr val="333333">
                  <a:alpha val="65000"/>
                </a:srgbClr>
              </a:outerShdw>
            </a:effectLst>
          </p:spPr>
        </p:pic>
        <p:pic>
          <p:nvPicPr>
            <p:cNvPr id="5" name="4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0" y="1772816"/>
              <a:ext cx="1820657" cy="1061047"/>
            </a:xfrm>
            <a:prstGeom prst="rect">
              <a:avLst/>
            </a:prstGeom>
            <a:ln>
              <a:noFill/>
            </a:ln>
            <a:effectLst>
              <a:outerShdw blurRad="292100" dist="139700" dir="2700000" algn="tl" rotWithShape="0">
                <a:srgbClr val="333333">
                  <a:alpha val="65000"/>
                </a:srgbClr>
              </a:outerShdw>
            </a:effectLst>
          </p:spPr>
        </p:pic>
      </p:grpSp>
      <p:sp>
        <p:nvSpPr>
          <p:cNvPr id="3"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15</a:t>
            </a:fld>
            <a:endParaRPr lang="en-US" altLang="ja-JP" dirty="0">
              <a:latin typeface="Calibri" panose="020F0502020204030204" pitchFamily="34" charset="0"/>
              <a:ea typeface="+mn-ea"/>
            </a:endParaRPr>
          </a:p>
        </p:txBody>
      </p:sp>
    </p:spTree>
    <p:extLst>
      <p:ext uri="{BB962C8B-B14F-4D97-AF65-F5344CB8AC3E}">
        <p14:creationId xmlns:p14="http://schemas.microsoft.com/office/powerpoint/2010/main" val="137817422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10"/>
          <p:cNvSpPr txBox="1">
            <a:spLocks noChangeArrowheads="1"/>
          </p:cNvSpPr>
          <p:nvPr/>
        </p:nvSpPr>
        <p:spPr bwMode="auto">
          <a:xfrm>
            <a:off x="971600" y="107950"/>
            <a:ext cx="6624736" cy="769441"/>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eaLnBrk="0" fontAlgn="base" hangingPunct="0">
              <a:spcBef>
                <a:spcPct val="0"/>
              </a:spcBef>
              <a:spcAft>
                <a:spcPct val="0"/>
              </a:spcAft>
              <a:defRPr kumimoji="1" sz="44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dirty="0">
                <a:latin typeface="AR丸ゴシック体M" panose="020F0609000000000000" pitchFamily="49" charset="-128"/>
                <a:ea typeface="AR丸ゴシック体M" panose="020F0609000000000000" pitchFamily="49" charset="-128"/>
              </a:rPr>
              <a:t>ペルー経済の特徴</a:t>
            </a:r>
          </a:p>
        </p:txBody>
      </p:sp>
      <p:sp>
        <p:nvSpPr>
          <p:cNvPr id="5" name="Text Box 4"/>
          <p:cNvSpPr txBox="1">
            <a:spLocks noChangeArrowheads="1"/>
          </p:cNvSpPr>
          <p:nvPr/>
        </p:nvSpPr>
        <p:spPr bwMode="auto">
          <a:xfrm>
            <a:off x="-2149" y="899693"/>
            <a:ext cx="9398685" cy="5991384"/>
          </a:xfrm>
          <a:prstGeom prst="rect">
            <a:avLst/>
          </a:prstGeom>
          <a:noFill/>
          <a:ln w="9525">
            <a:noFill/>
            <a:miter lim="800000"/>
            <a:headEnd/>
            <a:tailEnd/>
          </a:ln>
        </p:spPr>
        <p:txBody>
          <a:bodyPr wrap="square">
            <a:spAutoFit/>
          </a:bodyPr>
          <a:lstStyle/>
          <a:p>
            <a:pPr>
              <a:lnSpc>
                <a:spcPts val="2300"/>
              </a:lnSpc>
              <a:defRPr/>
            </a:pPr>
            <a:r>
              <a:rPr lang="ja-JP" altLang="en-US" sz="2000" dirty="0">
                <a:latin typeface="+mn-ea"/>
                <a:ea typeface="+mn-ea"/>
              </a:rPr>
              <a:t>○堅調なマクロ経済 </a:t>
            </a:r>
            <a:r>
              <a:rPr lang="en-US" altLang="ja-JP" sz="2000" b="0" dirty="0" smtClean="0">
                <a:latin typeface="+mn-ea"/>
                <a:ea typeface="+mn-ea"/>
              </a:rPr>
              <a:t>:</a:t>
            </a:r>
            <a:r>
              <a:rPr lang="ja-JP" altLang="ja-JP" sz="2000" dirty="0"/>
              <a:t>ペルー経済の成長率は中南米地域でも比較的安定</a:t>
            </a:r>
            <a:endParaRPr lang="en-US" altLang="ja-JP" sz="2000" dirty="0"/>
          </a:p>
          <a:p>
            <a:pPr>
              <a:lnSpc>
                <a:spcPts val="2300"/>
              </a:lnSpc>
              <a:defRPr/>
            </a:pPr>
            <a:r>
              <a:rPr lang="ja-JP" altLang="en-US" sz="2000" b="0" dirty="0" smtClean="0">
                <a:latin typeface="+mn-ea"/>
                <a:ea typeface="+mn-ea"/>
              </a:rPr>
              <a:t>　</a:t>
            </a:r>
            <a:r>
              <a:rPr lang="ja-JP" altLang="en-US" sz="2000" dirty="0">
                <a:latin typeface="+mn-ea"/>
              </a:rPr>
              <a:t> －</a:t>
            </a:r>
            <a:r>
              <a:rPr lang="ja-JP" altLang="en-US" sz="2000" b="0" dirty="0" smtClean="0">
                <a:latin typeface="+mn-ea"/>
                <a:ea typeface="+mn-ea"/>
              </a:rPr>
              <a:t>経済</a:t>
            </a:r>
            <a:r>
              <a:rPr lang="ja-JP" altLang="en-US" sz="2000" b="0" dirty="0">
                <a:latin typeface="+mn-ea"/>
                <a:ea typeface="+mn-ea"/>
              </a:rPr>
              <a:t>成長は</a:t>
            </a:r>
            <a:r>
              <a:rPr lang="ja-JP" altLang="en-US" sz="2000" b="0" dirty="0" smtClean="0">
                <a:latin typeface="+mn-ea"/>
                <a:ea typeface="+mn-ea"/>
              </a:rPr>
              <a:t>２０１７年</a:t>
            </a:r>
            <a:r>
              <a:rPr lang="ja-JP" altLang="en-US" sz="2000" b="0" dirty="0">
                <a:latin typeface="+mn-ea"/>
                <a:ea typeface="+mn-ea"/>
              </a:rPr>
              <a:t>までの</a:t>
            </a:r>
            <a:r>
              <a:rPr lang="ja-JP" altLang="en-US" sz="2000" b="0" dirty="0" smtClean="0">
                <a:latin typeface="+mn-ea"/>
                <a:ea typeface="+mn-ea"/>
              </a:rPr>
              <a:t>過去</a:t>
            </a:r>
            <a:r>
              <a:rPr lang="ja-JP" altLang="en-US" sz="2000" dirty="0">
                <a:latin typeface="+mn-ea"/>
              </a:rPr>
              <a:t>５</a:t>
            </a:r>
            <a:r>
              <a:rPr lang="ja-JP" altLang="en-US" sz="2000" b="0" dirty="0" smtClean="0">
                <a:latin typeface="+mn-ea"/>
                <a:ea typeface="+mn-ea"/>
              </a:rPr>
              <a:t>年間で平均は約３．６％</a:t>
            </a:r>
            <a:endParaRPr lang="en-US" altLang="ja-JP" sz="2000" b="0" dirty="0" smtClean="0">
              <a:latin typeface="+mn-ea"/>
              <a:ea typeface="+mn-ea"/>
            </a:endParaRPr>
          </a:p>
          <a:p>
            <a:pPr algn="l">
              <a:lnSpc>
                <a:spcPts val="2300"/>
              </a:lnSpc>
              <a:defRPr/>
            </a:pPr>
            <a:r>
              <a:rPr lang="ja-JP" altLang="en-US" sz="2000" b="0" dirty="0">
                <a:latin typeface="+mn-ea"/>
                <a:ea typeface="+mn-ea"/>
              </a:rPr>
              <a:t>　</a:t>
            </a:r>
            <a:r>
              <a:rPr lang="ja-JP" altLang="en-US" sz="2000" b="0" dirty="0" smtClean="0">
                <a:latin typeface="+mn-ea"/>
                <a:ea typeface="+mn-ea"/>
              </a:rPr>
              <a:t>　（直近３年：２０１５年は３．３％，２０１６年３．９％，</a:t>
            </a:r>
            <a:r>
              <a:rPr lang="ja-JP" altLang="en-US" sz="2000" dirty="0" smtClean="0">
                <a:latin typeface="+mn-ea"/>
              </a:rPr>
              <a:t>２０１７年２．７％</a:t>
            </a:r>
            <a:r>
              <a:rPr lang="ja-JP" altLang="en-US" sz="2000" b="0" dirty="0" smtClean="0">
                <a:latin typeface="+mn-ea"/>
                <a:ea typeface="+mn-ea"/>
              </a:rPr>
              <a:t>）。</a:t>
            </a:r>
            <a:endParaRPr lang="en-US" altLang="ja-JP" sz="2000" b="0" dirty="0" smtClean="0">
              <a:latin typeface="+mn-ea"/>
              <a:ea typeface="+mn-ea"/>
            </a:endParaRPr>
          </a:p>
          <a:p>
            <a:pPr>
              <a:lnSpc>
                <a:spcPts val="2300"/>
              </a:lnSpc>
              <a:defRPr/>
            </a:pPr>
            <a:r>
              <a:rPr lang="ja-JP" altLang="en-US" sz="2000" dirty="0">
                <a:latin typeface="+mn-ea"/>
              </a:rPr>
              <a:t>　</a:t>
            </a:r>
            <a:r>
              <a:rPr lang="ja-JP" altLang="en-US" sz="2000" dirty="0" smtClean="0">
                <a:latin typeface="+mn-ea"/>
              </a:rPr>
              <a:t>－治安については，９０年代と比較して劇的に改善。</a:t>
            </a:r>
            <a:endParaRPr lang="ja-JP" altLang="en-US" sz="2000" b="0" dirty="0">
              <a:latin typeface="+mn-ea"/>
              <a:ea typeface="+mn-ea"/>
            </a:endParaRPr>
          </a:p>
          <a:p>
            <a:pPr algn="l">
              <a:lnSpc>
                <a:spcPts val="2300"/>
              </a:lnSpc>
              <a:defRPr/>
            </a:pPr>
            <a:r>
              <a:rPr lang="ja-JP" altLang="en-US" sz="2000" b="0" dirty="0">
                <a:latin typeface="+mn-ea"/>
                <a:ea typeface="+mn-ea"/>
              </a:rPr>
              <a:t>　－インフレ率は</a:t>
            </a:r>
            <a:r>
              <a:rPr lang="ja-JP" altLang="en-US" sz="2000" b="0" dirty="0" smtClean="0">
                <a:latin typeface="+mn-ea"/>
                <a:ea typeface="+mn-ea"/>
              </a:rPr>
              <a:t>２０１７年</a:t>
            </a:r>
            <a:r>
              <a:rPr lang="ja-JP" altLang="en-US" sz="2000" b="0" dirty="0">
                <a:latin typeface="+mn-ea"/>
                <a:ea typeface="+mn-ea"/>
              </a:rPr>
              <a:t>までの過去１０年間で</a:t>
            </a:r>
            <a:r>
              <a:rPr lang="ja-JP" altLang="en-US" sz="2000" b="0" dirty="0" smtClean="0">
                <a:latin typeface="+mn-ea"/>
                <a:ea typeface="+mn-ea"/>
              </a:rPr>
              <a:t>平均約３．４％</a:t>
            </a:r>
            <a:r>
              <a:rPr lang="ja-JP" altLang="en-US" sz="2000" b="0" dirty="0">
                <a:latin typeface="+mn-ea"/>
                <a:ea typeface="+mn-ea"/>
              </a:rPr>
              <a:t>。（</a:t>
            </a:r>
            <a:r>
              <a:rPr lang="ja-JP" altLang="en-US" sz="2000" b="0" dirty="0" smtClean="0">
                <a:latin typeface="+mn-ea"/>
                <a:ea typeface="+mn-ea"/>
              </a:rPr>
              <a:t>２０１７年は３．２％</a:t>
            </a:r>
            <a:r>
              <a:rPr lang="ja-JP" altLang="en-US" sz="2000" b="0" dirty="0">
                <a:latin typeface="+mn-ea"/>
                <a:ea typeface="+mn-ea"/>
              </a:rPr>
              <a:t>）</a:t>
            </a:r>
          </a:p>
          <a:p>
            <a:pPr algn="l">
              <a:lnSpc>
                <a:spcPts val="2300"/>
              </a:lnSpc>
              <a:defRPr/>
            </a:pPr>
            <a:r>
              <a:rPr lang="ja-JP" altLang="en-US" sz="2000" b="0" dirty="0">
                <a:latin typeface="+mn-ea"/>
                <a:ea typeface="+mn-ea"/>
              </a:rPr>
              <a:t>　－大手格付け会社の評価：Ａ３（Ｍｏｏｄｙ’ｓ：２０１４年に２段階引上げ），中南米で</a:t>
            </a:r>
          </a:p>
          <a:p>
            <a:pPr algn="l">
              <a:lnSpc>
                <a:spcPts val="2300"/>
              </a:lnSpc>
              <a:defRPr/>
            </a:pPr>
            <a:r>
              <a:rPr lang="ja-JP" altLang="en-US" sz="2000" b="0" dirty="0">
                <a:latin typeface="+mn-ea"/>
                <a:ea typeface="+mn-ea"/>
              </a:rPr>
              <a:t>　　 チリに次いで２位（メキシコと同順位）</a:t>
            </a:r>
            <a:r>
              <a:rPr lang="ja-JP" altLang="en-US" sz="2000" b="0" dirty="0" smtClean="0">
                <a:latin typeface="+mn-ea"/>
                <a:ea typeface="+mn-ea"/>
              </a:rPr>
              <a:t>。</a:t>
            </a:r>
            <a:endParaRPr lang="en-US" altLang="ja-JP" sz="2000" b="0" dirty="0" smtClean="0">
              <a:latin typeface="+mn-ea"/>
              <a:ea typeface="+mn-ea"/>
            </a:endParaRPr>
          </a:p>
          <a:p>
            <a:pPr>
              <a:lnSpc>
                <a:spcPts val="2300"/>
              </a:lnSpc>
              <a:defRPr/>
            </a:pPr>
            <a:r>
              <a:rPr lang="ja-JP" altLang="en-US" sz="2000" dirty="0">
                <a:latin typeface="+mn-ea"/>
              </a:rPr>
              <a:t>　－</a:t>
            </a:r>
            <a:r>
              <a:rPr lang="en-US" altLang="ja-JP" sz="2000" dirty="0">
                <a:latin typeface="+mn-ea"/>
              </a:rPr>
              <a:t>FTA</a:t>
            </a:r>
            <a:r>
              <a:rPr lang="ja-JP" altLang="en-US" sz="2000" dirty="0">
                <a:latin typeface="+mn-ea"/>
              </a:rPr>
              <a:t>先進国：ペルー貿易総額の９０％超をカバー</a:t>
            </a:r>
            <a:r>
              <a:rPr lang="ja-JP" altLang="en-US" sz="2000" dirty="0" smtClean="0">
                <a:latin typeface="+mn-ea"/>
              </a:rPr>
              <a:t>。</a:t>
            </a:r>
            <a:endParaRPr lang="en-US" altLang="ja-JP" sz="2000" dirty="0" smtClean="0">
              <a:latin typeface="+mn-ea"/>
            </a:endParaRPr>
          </a:p>
          <a:p>
            <a:pPr>
              <a:lnSpc>
                <a:spcPts val="2300"/>
              </a:lnSpc>
              <a:defRPr/>
            </a:pPr>
            <a:r>
              <a:rPr lang="ja-JP" altLang="en-US" sz="2000" dirty="0" smtClean="0">
                <a:latin typeface="+mn-ea"/>
              </a:rPr>
              <a:t>　</a:t>
            </a:r>
            <a:r>
              <a:rPr lang="ja-JP" altLang="en-US" sz="2000" dirty="0">
                <a:latin typeface="+mn-ea"/>
              </a:rPr>
              <a:t>－アジア太平洋地域の戦略的パートナー：</a:t>
            </a:r>
            <a:r>
              <a:rPr lang="en-US" altLang="ja-JP" sz="2000" dirty="0">
                <a:latin typeface="+mn-ea"/>
              </a:rPr>
              <a:t>APEC</a:t>
            </a:r>
            <a:r>
              <a:rPr lang="ja-JP" altLang="en-US" sz="2000" dirty="0">
                <a:latin typeface="+mn-ea"/>
              </a:rPr>
              <a:t>加盟，</a:t>
            </a:r>
            <a:r>
              <a:rPr lang="en-US" altLang="ja-JP" sz="2000" dirty="0">
                <a:latin typeface="+mn-ea"/>
              </a:rPr>
              <a:t>TPP</a:t>
            </a:r>
            <a:r>
              <a:rPr lang="ja-JP" altLang="en-US" sz="2000" dirty="0">
                <a:latin typeface="+mn-ea"/>
              </a:rPr>
              <a:t>参加国。太平洋同盟</a:t>
            </a:r>
          </a:p>
          <a:p>
            <a:pPr>
              <a:lnSpc>
                <a:spcPts val="2300"/>
              </a:lnSpc>
              <a:defRPr/>
            </a:pPr>
            <a:r>
              <a:rPr lang="ja-JP" altLang="en-US" sz="2000" dirty="0">
                <a:latin typeface="+mn-ea"/>
              </a:rPr>
              <a:t>　　 の中央に位置。</a:t>
            </a:r>
          </a:p>
          <a:p>
            <a:pPr>
              <a:lnSpc>
                <a:spcPts val="2300"/>
              </a:lnSpc>
              <a:defRPr/>
            </a:pPr>
            <a:r>
              <a:rPr lang="ja-JP" altLang="en-US" sz="2000" dirty="0" smtClean="0">
                <a:latin typeface="+mn-ea"/>
              </a:rPr>
              <a:t>　</a:t>
            </a:r>
            <a:r>
              <a:rPr lang="ja-JP" altLang="en-US" sz="2000" dirty="0">
                <a:latin typeface="+mn-ea"/>
              </a:rPr>
              <a:t>－</a:t>
            </a:r>
            <a:r>
              <a:rPr lang="ja-JP" altLang="en-US" sz="2000" dirty="0" smtClean="0">
                <a:latin typeface="+mn-ea"/>
              </a:rPr>
              <a:t>日本</a:t>
            </a:r>
            <a:r>
              <a:rPr lang="ja-JP" altLang="en-US" sz="2000" dirty="0">
                <a:latin typeface="+mn-ea"/>
              </a:rPr>
              <a:t>と投資</a:t>
            </a:r>
            <a:r>
              <a:rPr lang="ja-JP" altLang="en-US" sz="2000" dirty="0" smtClean="0">
                <a:latin typeface="+mn-ea"/>
              </a:rPr>
              <a:t>協定，</a:t>
            </a:r>
            <a:r>
              <a:rPr lang="ja-JP" altLang="en-US" sz="2000" dirty="0">
                <a:latin typeface="+mn-ea"/>
              </a:rPr>
              <a:t>経済連携</a:t>
            </a:r>
            <a:r>
              <a:rPr lang="ja-JP" altLang="en-US" sz="2000" dirty="0" smtClean="0">
                <a:latin typeface="+mn-ea"/>
              </a:rPr>
              <a:t>協定を締結済。さらに租税</a:t>
            </a:r>
            <a:r>
              <a:rPr lang="ja-JP" altLang="en-US" sz="2000" dirty="0">
                <a:latin typeface="+mn-ea"/>
              </a:rPr>
              <a:t>条約</a:t>
            </a:r>
            <a:r>
              <a:rPr lang="ja-JP" altLang="en-US" sz="2000" dirty="0" smtClean="0">
                <a:latin typeface="+mn-ea"/>
              </a:rPr>
              <a:t>の締結に向けた協議</a:t>
            </a:r>
            <a:endParaRPr lang="en-US" altLang="ja-JP" sz="2000" dirty="0" smtClean="0">
              <a:latin typeface="+mn-ea"/>
            </a:endParaRPr>
          </a:p>
          <a:p>
            <a:pPr>
              <a:lnSpc>
                <a:spcPts val="2300"/>
              </a:lnSpc>
              <a:defRPr/>
            </a:pPr>
            <a:r>
              <a:rPr lang="ja-JP" altLang="en-US" sz="2000" dirty="0">
                <a:latin typeface="+mn-ea"/>
              </a:rPr>
              <a:t>　</a:t>
            </a:r>
            <a:r>
              <a:rPr lang="ja-JP" altLang="en-US" sz="2000" dirty="0" smtClean="0">
                <a:latin typeface="+mn-ea"/>
              </a:rPr>
              <a:t>　 の開始を決定。</a:t>
            </a:r>
            <a:endParaRPr lang="ja-JP" altLang="en-US" sz="2000" b="0" dirty="0">
              <a:latin typeface="+mn-ea"/>
              <a:ea typeface="+mn-ea"/>
            </a:endParaRPr>
          </a:p>
          <a:p>
            <a:pPr>
              <a:lnSpc>
                <a:spcPts val="2300"/>
              </a:lnSpc>
              <a:defRPr/>
            </a:pPr>
            <a:r>
              <a:rPr lang="ja-JP" altLang="en-US" sz="2000" dirty="0" smtClean="0">
                <a:latin typeface="+mn-ea"/>
              </a:rPr>
              <a:t>○</a:t>
            </a:r>
            <a:r>
              <a:rPr lang="ja-JP" altLang="en-US" sz="2000" dirty="0">
                <a:latin typeface="+mn-ea"/>
              </a:rPr>
              <a:t>世界有数の資源国（特に非鉄金属）</a:t>
            </a:r>
          </a:p>
          <a:p>
            <a:pPr>
              <a:lnSpc>
                <a:spcPts val="2300"/>
              </a:lnSpc>
              <a:defRPr/>
            </a:pPr>
            <a:r>
              <a:rPr lang="ja-JP" altLang="en-US" sz="2400" dirty="0">
                <a:latin typeface="+mn-ea"/>
              </a:rPr>
              <a:t>　</a:t>
            </a:r>
            <a:r>
              <a:rPr lang="ja-JP" altLang="en-US" sz="2000" dirty="0">
                <a:latin typeface="+mn-ea"/>
              </a:rPr>
              <a:t>－銅・亜鉛・銀は世界</a:t>
            </a:r>
            <a:r>
              <a:rPr lang="ja-JP" altLang="en-US" sz="2000" dirty="0" smtClean="0">
                <a:latin typeface="+mn-ea"/>
              </a:rPr>
              <a:t>２位，鉛</a:t>
            </a:r>
            <a:r>
              <a:rPr lang="ja-JP" altLang="en-US" sz="2000" dirty="0">
                <a:latin typeface="+mn-ea"/>
              </a:rPr>
              <a:t>・モリブデンは世界</a:t>
            </a:r>
            <a:r>
              <a:rPr lang="ja-JP" altLang="en-US" sz="2000" dirty="0" smtClean="0">
                <a:latin typeface="+mn-ea"/>
              </a:rPr>
              <a:t>４位，錫</a:t>
            </a:r>
            <a:r>
              <a:rPr lang="ja-JP" altLang="en-US" sz="2000" dirty="0">
                <a:latin typeface="+mn-ea"/>
              </a:rPr>
              <a:t>・金は世界６位（２０１６年）</a:t>
            </a:r>
            <a:r>
              <a:rPr lang="ja-JP" altLang="en-US" sz="1400" dirty="0">
                <a:latin typeface="+mn-ea"/>
                <a:ea typeface="ＭＳ Ｐゴシック" pitchFamily="50" charset="-128"/>
              </a:rPr>
              <a:t>　</a:t>
            </a:r>
            <a:r>
              <a:rPr lang="ja-JP" altLang="en-US" sz="2000" dirty="0" smtClean="0">
                <a:latin typeface="+mn-ea"/>
                <a:ea typeface="+mn-ea"/>
              </a:rPr>
              <a:t>○魅力</a:t>
            </a:r>
            <a:endParaRPr lang="en-US" altLang="ja-JP" sz="2000" dirty="0">
              <a:latin typeface="+mn-ea"/>
            </a:endParaRPr>
          </a:p>
          <a:p>
            <a:pPr algn="l">
              <a:lnSpc>
                <a:spcPts val="2300"/>
              </a:lnSpc>
              <a:defRPr/>
            </a:pPr>
            <a:r>
              <a:rPr lang="ja-JP" altLang="en-US" sz="2000" dirty="0">
                <a:latin typeface="+mn-ea"/>
                <a:ea typeface="+mn-ea"/>
              </a:rPr>
              <a:t>　－</a:t>
            </a:r>
            <a:r>
              <a:rPr lang="ja-JP" altLang="en-US" sz="2000" b="0" dirty="0">
                <a:latin typeface="+mn-ea"/>
                <a:ea typeface="+mn-ea"/>
              </a:rPr>
              <a:t>安定した社会</a:t>
            </a:r>
            <a:r>
              <a:rPr lang="ja-JP" altLang="en-US" sz="2000" b="0" dirty="0" smtClean="0">
                <a:latin typeface="+mn-ea"/>
                <a:ea typeface="+mn-ea"/>
              </a:rPr>
              <a:t>。若く中間層が活力。旺盛な消費性向。</a:t>
            </a:r>
            <a:endParaRPr lang="en-US" altLang="ja-JP" sz="2000" b="0" dirty="0" smtClean="0">
              <a:latin typeface="+mn-ea"/>
              <a:ea typeface="+mn-ea"/>
            </a:endParaRPr>
          </a:p>
          <a:p>
            <a:pPr algn="l">
              <a:lnSpc>
                <a:spcPts val="2300"/>
              </a:lnSpc>
              <a:defRPr/>
            </a:pPr>
            <a:r>
              <a:rPr lang="ja-JP" altLang="en-US" sz="2000" dirty="0">
                <a:latin typeface="+mn-ea"/>
              </a:rPr>
              <a:t>　</a:t>
            </a:r>
            <a:r>
              <a:rPr lang="ja-JP" altLang="en-US" sz="2000" dirty="0" smtClean="0">
                <a:latin typeface="+mn-ea"/>
              </a:rPr>
              <a:t>　　</a:t>
            </a:r>
            <a:r>
              <a:rPr lang="ja-JP" altLang="en-US" sz="2000" b="0" dirty="0" smtClean="0">
                <a:latin typeface="+mn-ea"/>
                <a:ea typeface="+mn-ea"/>
              </a:rPr>
              <a:t>人口</a:t>
            </a:r>
            <a:r>
              <a:rPr lang="ja-JP" altLang="en-US" sz="2000" b="0" dirty="0">
                <a:latin typeface="+mn-ea"/>
                <a:ea typeface="+mn-ea"/>
              </a:rPr>
              <a:t>（</a:t>
            </a:r>
            <a:r>
              <a:rPr lang="ja-JP" altLang="en-US" sz="2000" b="0" dirty="0" smtClean="0">
                <a:latin typeface="+mn-ea"/>
                <a:ea typeface="+mn-ea"/>
              </a:rPr>
              <a:t>３１５０万人</a:t>
            </a:r>
            <a:r>
              <a:rPr lang="ja-JP" altLang="en-US" sz="2000" b="0" dirty="0">
                <a:latin typeface="+mn-ea"/>
                <a:ea typeface="+mn-ea"/>
              </a:rPr>
              <a:t>強）も</a:t>
            </a:r>
            <a:r>
              <a:rPr lang="ja-JP" altLang="en-US" sz="2000" b="0" dirty="0" smtClean="0">
                <a:latin typeface="+mn-ea"/>
                <a:ea typeface="+mn-ea"/>
              </a:rPr>
              <a:t>大きい。今後</a:t>
            </a:r>
            <a:r>
              <a:rPr lang="ja-JP" altLang="en-US" sz="2000" b="0" dirty="0">
                <a:latin typeface="+mn-ea"/>
                <a:ea typeface="+mn-ea"/>
              </a:rPr>
              <a:t>も</a:t>
            </a:r>
            <a:r>
              <a:rPr lang="ja-JP" altLang="en-US" sz="2000" b="0" dirty="0" smtClean="0">
                <a:latin typeface="+mn-ea"/>
                <a:ea typeface="+mn-ea"/>
              </a:rPr>
              <a:t>発展を期待。</a:t>
            </a:r>
            <a:endParaRPr lang="ja-JP" altLang="en-US" sz="2000" b="0" dirty="0">
              <a:latin typeface="+mn-ea"/>
              <a:ea typeface="+mn-ea"/>
            </a:endParaRPr>
          </a:p>
          <a:p>
            <a:pPr algn="l">
              <a:lnSpc>
                <a:spcPts val="2300"/>
              </a:lnSpc>
              <a:defRPr/>
            </a:pPr>
            <a:r>
              <a:rPr lang="ja-JP" altLang="en-US" sz="2000" dirty="0" smtClean="0">
                <a:latin typeface="+mn-ea"/>
              </a:rPr>
              <a:t>　</a:t>
            </a:r>
            <a:r>
              <a:rPr lang="ja-JP" altLang="en-US" sz="2000" dirty="0">
                <a:latin typeface="+mn-ea"/>
              </a:rPr>
              <a:t>－</a:t>
            </a:r>
            <a:r>
              <a:rPr lang="ja-JP" altLang="en-US" sz="2000" dirty="0" smtClean="0">
                <a:latin typeface="+mn-ea"/>
                <a:ea typeface="+mn-ea"/>
              </a:rPr>
              <a:t>首都リマ市は</a:t>
            </a:r>
            <a:r>
              <a:rPr lang="ja-JP" altLang="en-US" sz="2000" dirty="0">
                <a:latin typeface="+mn-ea"/>
                <a:ea typeface="+mn-ea"/>
              </a:rPr>
              <a:t>中南米のゲートウェイ－</a:t>
            </a:r>
            <a:r>
              <a:rPr lang="en-US" altLang="ja-JP" sz="2000" b="0" dirty="0" smtClean="0">
                <a:latin typeface="+mn-ea"/>
                <a:ea typeface="+mn-ea"/>
              </a:rPr>
              <a:t>:</a:t>
            </a:r>
            <a:r>
              <a:rPr lang="ja-JP" altLang="en-US" sz="2000" b="0" dirty="0">
                <a:latin typeface="+mn-ea"/>
                <a:ea typeface="+mn-ea"/>
              </a:rPr>
              <a:t>太平洋岸の都市で最大の</a:t>
            </a:r>
            <a:r>
              <a:rPr lang="ja-JP" altLang="en-US" sz="2000" b="0" dirty="0" smtClean="0">
                <a:latin typeface="+mn-ea"/>
                <a:ea typeface="+mn-ea"/>
              </a:rPr>
              <a:t>人口</a:t>
            </a:r>
            <a:endParaRPr lang="en-US" altLang="ja-JP" sz="2000" b="0" dirty="0" smtClean="0">
              <a:latin typeface="+mn-ea"/>
              <a:ea typeface="+mn-ea"/>
            </a:endParaRPr>
          </a:p>
          <a:p>
            <a:pPr algn="l">
              <a:lnSpc>
                <a:spcPts val="2300"/>
              </a:lnSpc>
              <a:defRPr/>
            </a:pPr>
            <a:r>
              <a:rPr lang="ja-JP" altLang="en-US" sz="2000" dirty="0">
                <a:latin typeface="+mn-ea"/>
              </a:rPr>
              <a:t>　　</a:t>
            </a:r>
            <a:r>
              <a:rPr lang="ja-JP" altLang="en-US" sz="2000" b="0" dirty="0" smtClean="0">
                <a:latin typeface="+mn-ea"/>
                <a:ea typeface="+mn-ea"/>
              </a:rPr>
              <a:t>（隣接するカヤオ市人口を合わせると９８４万人</a:t>
            </a:r>
            <a:r>
              <a:rPr lang="en-US" altLang="ja-JP" sz="2000" b="0" dirty="0" smtClean="0">
                <a:latin typeface="+mn-ea"/>
                <a:ea typeface="+mn-ea"/>
              </a:rPr>
              <a:t>)</a:t>
            </a:r>
          </a:p>
          <a:p>
            <a:pPr algn="l">
              <a:lnSpc>
                <a:spcPts val="2300"/>
              </a:lnSpc>
              <a:defRPr/>
            </a:pPr>
            <a:r>
              <a:rPr lang="ja-JP" altLang="en-US" sz="2000" dirty="0" smtClean="0">
                <a:latin typeface="+mn-ea"/>
              </a:rPr>
              <a:t>　－</a:t>
            </a:r>
            <a:r>
              <a:rPr lang="en-US" altLang="ja-JP" sz="2000" dirty="0" smtClean="0">
                <a:latin typeface="+mn-ea"/>
              </a:rPr>
              <a:t>OECD</a:t>
            </a:r>
            <a:r>
              <a:rPr lang="ja-JP" altLang="en-US" sz="2000" dirty="0">
                <a:latin typeface="+mn-ea"/>
              </a:rPr>
              <a:t>加盟</a:t>
            </a:r>
            <a:r>
              <a:rPr lang="ja-JP" altLang="en-US" sz="2000" dirty="0" smtClean="0">
                <a:latin typeface="+mn-ea"/>
              </a:rPr>
              <a:t>が国家目標</a:t>
            </a:r>
            <a:r>
              <a:rPr lang="ja-JP" altLang="en-US" sz="1400" b="0" dirty="0">
                <a:latin typeface="+mn-ea"/>
                <a:ea typeface="ＭＳ Ｐゴシック" pitchFamily="50" charset="-128"/>
              </a:rPr>
              <a:t>　　　　　　　　　　　　　　　　　　　　　　　　　　　　　　　　　　　　　</a:t>
            </a:r>
            <a:r>
              <a:rPr lang="ja-JP" altLang="en-US" sz="1400" b="0" dirty="0">
                <a:latin typeface="+mn-ea"/>
                <a:ea typeface="+mn-ea"/>
              </a:rPr>
              <a:t>　　　　</a:t>
            </a:r>
            <a:endParaRPr lang="en-US" altLang="ja-JP" sz="1400" b="0" dirty="0">
              <a:latin typeface="+mn-ea"/>
              <a:ea typeface="+mn-ea"/>
            </a:endParaRPr>
          </a:p>
        </p:txBody>
      </p:sp>
      <p:sp>
        <p:nvSpPr>
          <p:cNvPr id="2" name="スライド番号プレースホルダー 1"/>
          <p:cNvSpPr>
            <a:spLocks noGrp="1"/>
          </p:cNvSpPr>
          <p:nvPr>
            <p:ph type="sldNum" sz="quarter" idx="12"/>
          </p:nvPr>
        </p:nvSpPr>
        <p:spPr>
          <a:xfrm>
            <a:off x="6902896" y="6381328"/>
            <a:ext cx="2133600" cy="476250"/>
          </a:xfrm>
        </p:spPr>
        <p:txBody>
          <a:bodyPr/>
          <a:lstStyle/>
          <a:p>
            <a:pPr>
              <a:defRPr/>
            </a:pPr>
            <a:fld id="{3E4B89A2-7A23-4B0A-BF4D-834ECB8F2ECA}" type="slidenum">
              <a:rPr lang="en-US" altLang="ja-JP" smtClean="0">
                <a:solidFill>
                  <a:prstClr val="black"/>
                </a:solidFill>
                <a:latin typeface="Calibri" panose="020F0502020204030204" pitchFamily="34" charset="0"/>
              </a:rPr>
              <a:pPr>
                <a:defRPr/>
              </a:pPr>
              <a:t>16</a:t>
            </a:fld>
            <a:endParaRPr lang="en-US" altLang="ja-JP" dirty="0">
              <a:solidFill>
                <a:prstClr val="black"/>
              </a:solidFill>
              <a:latin typeface="Calibri" panose="020F0502020204030204" pitchFamily="34" charset="0"/>
            </a:endParaRPr>
          </a:p>
        </p:txBody>
      </p:sp>
    </p:spTree>
    <p:extLst>
      <p:ext uri="{BB962C8B-B14F-4D97-AF65-F5344CB8AC3E}">
        <p14:creationId xmlns:p14="http://schemas.microsoft.com/office/powerpoint/2010/main" val="756875025"/>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正方形/長方形 4"/>
          <p:cNvSpPr>
            <a:spLocks noChangeArrowheads="1"/>
          </p:cNvSpPr>
          <p:nvPr/>
        </p:nvSpPr>
        <p:spPr bwMode="auto">
          <a:xfrm>
            <a:off x="504055" y="6488813"/>
            <a:ext cx="6732241" cy="338554"/>
          </a:xfrm>
          <a:prstGeom prst="rect">
            <a:avLst/>
          </a:prstGeom>
          <a:noFill/>
          <a:ln w="9525">
            <a:noFill/>
            <a:miter lim="800000"/>
            <a:headEnd/>
            <a:tailEnd/>
          </a:ln>
        </p:spPr>
        <p:txBody>
          <a:bodyPr wrap="square">
            <a:spAutoFit/>
          </a:bodyPr>
          <a:lstStyle/>
          <a:p>
            <a:pPr>
              <a:defRPr/>
            </a:pPr>
            <a:r>
              <a:rPr lang="ja-JP" altLang="en-US" sz="1600" b="0" dirty="0">
                <a:latin typeface="メイリオ" pitchFamily="50" charset="-128"/>
                <a:ea typeface="メイリオ" pitchFamily="50" charset="-128"/>
                <a:cs typeface="メイリオ" pitchFamily="50" charset="-128"/>
              </a:rPr>
              <a:t>［出典：</a:t>
            </a:r>
            <a:r>
              <a:rPr lang="en-US" altLang="ja-JP" sz="1600" b="0" dirty="0">
                <a:latin typeface="メイリオ" pitchFamily="50" charset="-128"/>
                <a:ea typeface="メイリオ" pitchFamily="50" charset="-128"/>
                <a:cs typeface="メイリオ" pitchFamily="50" charset="-128"/>
              </a:rPr>
              <a:t> IMF, World Economic Outlook </a:t>
            </a:r>
            <a:r>
              <a:rPr lang="en-US" altLang="ja-JP" sz="1600" b="0" dirty="0" smtClean="0">
                <a:latin typeface="メイリオ" pitchFamily="50" charset="-128"/>
                <a:ea typeface="メイリオ" pitchFamily="50" charset="-128"/>
                <a:cs typeface="メイリオ" pitchFamily="50" charset="-128"/>
              </a:rPr>
              <a:t>Database, October 2017</a:t>
            </a:r>
            <a:r>
              <a:rPr lang="ja-JP" altLang="en-US" sz="1600" b="0" dirty="0" smtClean="0">
                <a:latin typeface="メイリオ" pitchFamily="50" charset="-128"/>
                <a:ea typeface="メイリオ" pitchFamily="50" charset="-128"/>
                <a:cs typeface="メイリオ" pitchFamily="50" charset="-128"/>
              </a:rPr>
              <a:t>］</a:t>
            </a:r>
            <a:endParaRPr lang="ja-JP" altLang="en-US" sz="1600" b="0" dirty="0">
              <a:latin typeface="メイリオ" pitchFamily="50" charset="-128"/>
              <a:ea typeface="メイリオ" pitchFamily="50" charset="-128"/>
              <a:cs typeface="メイリオ" pitchFamily="50" charset="-128"/>
            </a:endParaRPr>
          </a:p>
        </p:txBody>
      </p:sp>
      <p:sp>
        <p:nvSpPr>
          <p:cNvPr id="9" name="Text Box 10"/>
          <p:cNvSpPr txBox="1">
            <a:spLocks noChangeArrowheads="1"/>
          </p:cNvSpPr>
          <p:nvPr/>
        </p:nvSpPr>
        <p:spPr bwMode="auto">
          <a:xfrm>
            <a:off x="1102657" y="211286"/>
            <a:ext cx="6709703" cy="769441"/>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defPPr>
              <a:defRPr lang="es-PE"/>
            </a:defPPr>
            <a:lvl1pPr algn="ctr" eaLnBrk="0" fontAlgn="base" hangingPunct="0">
              <a:spcBef>
                <a:spcPct val="0"/>
              </a:spcBef>
              <a:spcAft>
                <a:spcPct val="0"/>
              </a:spcAft>
              <a:defRPr kumimoji="1" sz="44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zh-TW" altLang="en-US" dirty="0"/>
              <a:t>ＧＤＰ成長率国別比較</a:t>
            </a:r>
          </a:p>
        </p:txBody>
      </p:sp>
      <p:sp>
        <p:nvSpPr>
          <p:cNvPr id="16" name="正方形/長方形 5"/>
          <p:cNvSpPr>
            <a:spLocks noChangeArrowheads="1"/>
          </p:cNvSpPr>
          <p:nvPr/>
        </p:nvSpPr>
        <p:spPr bwMode="auto">
          <a:xfrm rot="10800000" flipV="1">
            <a:off x="430897" y="1002853"/>
            <a:ext cx="647700" cy="307975"/>
          </a:xfrm>
          <a:prstGeom prst="rect">
            <a:avLst/>
          </a:prstGeom>
          <a:noFill/>
          <a:ln w="9525">
            <a:noFill/>
            <a:miter lim="800000"/>
            <a:headEnd/>
            <a:tailEnd/>
          </a:ln>
        </p:spPr>
        <p:txBody>
          <a:bodyPr>
            <a:spAutoFit/>
          </a:bodyPr>
          <a:lstStyle/>
          <a:p>
            <a:r>
              <a:rPr lang="ja-JP" altLang="en-US" sz="1400" b="0" dirty="0" smtClean="0">
                <a:latin typeface="Arial" charset="0"/>
              </a:rPr>
              <a:t>％</a:t>
            </a:r>
            <a:endParaRPr lang="ja-JP" altLang="en-US" sz="1400" b="0" dirty="0">
              <a:latin typeface="Arial" charset="0"/>
            </a:endParaRPr>
          </a:p>
        </p:txBody>
      </p:sp>
      <p:sp>
        <p:nvSpPr>
          <p:cNvPr id="10" name="円形吹き出し 9"/>
          <p:cNvSpPr/>
          <p:nvPr/>
        </p:nvSpPr>
        <p:spPr>
          <a:xfrm>
            <a:off x="3635896" y="5373216"/>
            <a:ext cx="3006081" cy="936104"/>
          </a:xfrm>
          <a:prstGeom prst="wedgeEllipseCallout">
            <a:avLst>
              <a:gd name="adj1" fmla="val -53076"/>
              <a:gd name="adj2" fmla="val -99622"/>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リーマンショック等</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世界同時不況</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円形吹き出し 10"/>
          <p:cNvSpPr/>
          <p:nvPr/>
        </p:nvSpPr>
        <p:spPr>
          <a:xfrm>
            <a:off x="4973620" y="1156841"/>
            <a:ext cx="3749972" cy="1412478"/>
          </a:xfrm>
          <a:prstGeom prst="wedgeEllipseCallout">
            <a:avLst>
              <a:gd name="adj1" fmla="val -34875"/>
              <a:gd name="adj2" fmla="val 109544"/>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鉱物資源価格の下落や魚粉等の伝統産品の輸出減などが要因</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66081163"/>
              </p:ext>
            </p:extLst>
          </p:nvPr>
        </p:nvGraphicFramePr>
        <p:xfrm>
          <a:off x="504055" y="1190628"/>
          <a:ext cx="8100393" cy="51907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pPr>
              <a:defRPr/>
            </a:pPr>
            <a:fld id="{3E4B89A2-7A23-4B0A-BF4D-834ECB8F2ECA}" type="slidenum">
              <a:rPr lang="en-US" altLang="ja-JP" smtClean="0">
                <a:solidFill>
                  <a:prstClr val="black"/>
                </a:solidFill>
                <a:latin typeface="Calibri" panose="020F0502020204030204" pitchFamily="34" charset="0"/>
              </a:rPr>
              <a:pPr>
                <a:defRPr/>
              </a:pPr>
              <a:t>17</a:t>
            </a:fld>
            <a:endParaRPr lang="en-US" altLang="ja-JP" dirty="0">
              <a:solidFill>
                <a:prstClr val="black"/>
              </a:solidFill>
              <a:latin typeface="Calibri" panose="020F0502020204030204" pitchFamily="34" charset="0"/>
            </a:endParaRPr>
          </a:p>
        </p:txBody>
      </p:sp>
    </p:spTree>
    <p:extLst>
      <p:ext uri="{BB962C8B-B14F-4D97-AF65-F5344CB8AC3E}">
        <p14:creationId xmlns:p14="http://schemas.microsoft.com/office/powerpoint/2010/main" val="65717438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図表 32"/>
          <p:cNvGraphicFramePr/>
          <p:nvPr>
            <p:extLst>
              <p:ext uri="{D42A27DB-BD31-4B8C-83A1-F6EECF244321}">
                <p14:modId xmlns:p14="http://schemas.microsoft.com/office/powerpoint/2010/main" val="1466962030"/>
              </p:ext>
            </p:extLst>
          </p:nvPr>
        </p:nvGraphicFramePr>
        <p:xfrm>
          <a:off x="107504" y="828675"/>
          <a:ext cx="9036496" cy="5596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テキスト ボックス 19"/>
          <p:cNvSpPr txBox="1"/>
          <p:nvPr/>
        </p:nvSpPr>
        <p:spPr>
          <a:xfrm>
            <a:off x="300895" y="6228020"/>
            <a:ext cx="2123728" cy="369332"/>
          </a:xfrm>
          <a:prstGeom prst="rect">
            <a:avLst/>
          </a:prstGeom>
          <a:noFill/>
        </p:spPr>
        <p:txBody>
          <a:bodyPr wrap="square" rtlCol="0">
            <a:spAutoFit/>
          </a:bodyPr>
          <a:lstStyle/>
          <a:p>
            <a:pPr algn="ctr"/>
            <a:r>
              <a:rPr kumimoji="1" lang="en-US" altLang="ja-JP" dirty="0" smtClean="0"/>
              <a:t>1996</a:t>
            </a:r>
            <a:r>
              <a:rPr kumimoji="1" lang="ja-JP" altLang="en-US" dirty="0" smtClean="0"/>
              <a:t>年</a:t>
            </a:r>
          </a:p>
        </p:txBody>
      </p:sp>
      <p:sp>
        <p:nvSpPr>
          <p:cNvPr id="23" name="テキスト ボックス 22"/>
          <p:cNvSpPr txBox="1"/>
          <p:nvPr/>
        </p:nvSpPr>
        <p:spPr>
          <a:xfrm>
            <a:off x="3037214" y="5363924"/>
            <a:ext cx="1689977" cy="369332"/>
          </a:xfrm>
          <a:prstGeom prst="rect">
            <a:avLst/>
          </a:prstGeom>
          <a:noFill/>
        </p:spPr>
        <p:txBody>
          <a:bodyPr wrap="square" rtlCol="0">
            <a:spAutoFit/>
          </a:bodyPr>
          <a:lstStyle/>
          <a:p>
            <a:pPr algn="ctr"/>
            <a:r>
              <a:rPr lang="en-US" altLang="ja-JP" dirty="0" smtClean="0"/>
              <a:t>200</a:t>
            </a:r>
            <a:r>
              <a:rPr kumimoji="1" lang="en-US" altLang="ja-JP" dirty="0"/>
              <a:t>6</a:t>
            </a:r>
            <a:r>
              <a:rPr kumimoji="1" lang="ja-JP" altLang="en-US" dirty="0" smtClean="0"/>
              <a:t>年</a:t>
            </a:r>
          </a:p>
        </p:txBody>
      </p:sp>
      <p:sp>
        <p:nvSpPr>
          <p:cNvPr id="24" name="テキスト ボックス 23"/>
          <p:cNvSpPr txBox="1"/>
          <p:nvPr/>
        </p:nvSpPr>
        <p:spPr>
          <a:xfrm>
            <a:off x="5508104" y="2500643"/>
            <a:ext cx="2642757" cy="400110"/>
          </a:xfrm>
          <a:prstGeom prst="rect">
            <a:avLst/>
          </a:prstGeom>
          <a:noFill/>
        </p:spPr>
        <p:txBody>
          <a:bodyPr wrap="square" rtlCol="0">
            <a:spAutoFit/>
          </a:bodyPr>
          <a:lstStyle/>
          <a:p>
            <a:pPr algn="ctr"/>
            <a:r>
              <a:rPr lang="en-US" altLang="ja-JP" sz="2000" b="1" dirty="0" smtClean="0"/>
              <a:t>5011</a:t>
            </a:r>
            <a:r>
              <a:rPr lang="ja-JP" altLang="en-US" sz="2000" b="1" dirty="0" smtClean="0"/>
              <a:t>億</a:t>
            </a:r>
            <a:r>
              <a:rPr lang="ja-JP" altLang="en-US" sz="2000" b="1" dirty="0"/>
              <a:t>ソル</a:t>
            </a:r>
          </a:p>
        </p:txBody>
      </p:sp>
      <p:sp>
        <p:nvSpPr>
          <p:cNvPr id="25" name="テキスト ボックス 24"/>
          <p:cNvSpPr txBox="1"/>
          <p:nvPr/>
        </p:nvSpPr>
        <p:spPr>
          <a:xfrm>
            <a:off x="5915432" y="4571836"/>
            <a:ext cx="2123728" cy="369332"/>
          </a:xfrm>
          <a:prstGeom prst="rect">
            <a:avLst/>
          </a:prstGeom>
          <a:noFill/>
        </p:spPr>
        <p:txBody>
          <a:bodyPr wrap="square" rtlCol="0">
            <a:spAutoFit/>
          </a:bodyPr>
          <a:lstStyle/>
          <a:p>
            <a:pPr algn="ctr"/>
            <a:r>
              <a:rPr lang="en-US" altLang="ja-JP" dirty="0" smtClean="0"/>
              <a:t>201</a:t>
            </a:r>
            <a:r>
              <a:rPr kumimoji="1" lang="en-US" altLang="ja-JP" dirty="0"/>
              <a:t>6</a:t>
            </a:r>
            <a:r>
              <a:rPr kumimoji="1" lang="ja-JP" altLang="en-US" dirty="0" smtClean="0"/>
              <a:t>年</a:t>
            </a:r>
          </a:p>
        </p:txBody>
      </p:sp>
      <p:sp>
        <p:nvSpPr>
          <p:cNvPr id="27" name="テキスト ボックス 26"/>
          <p:cNvSpPr txBox="1"/>
          <p:nvPr/>
        </p:nvSpPr>
        <p:spPr>
          <a:xfrm>
            <a:off x="270088" y="4921255"/>
            <a:ext cx="2123728" cy="338554"/>
          </a:xfrm>
          <a:prstGeom prst="rect">
            <a:avLst/>
          </a:prstGeom>
          <a:noFill/>
        </p:spPr>
        <p:txBody>
          <a:bodyPr wrap="square" rtlCol="0">
            <a:spAutoFit/>
          </a:bodyPr>
          <a:lstStyle/>
          <a:p>
            <a:pPr algn="ctr"/>
            <a:r>
              <a:rPr lang="en-US" altLang="ja-JP" sz="1600" b="1" dirty="0" smtClean="0"/>
              <a:t>2010</a:t>
            </a:r>
            <a:r>
              <a:rPr lang="ja-JP" altLang="en-US" sz="1600" b="1" dirty="0" smtClean="0"/>
              <a:t>億ソル</a:t>
            </a:r>
            <a:endParaRPr lang="en-US" altLang="ja-JP" sz="1600" b="1" dirty="0" smtClean="0"/>
          </a:p>
        </p:txBody>
      </p:sp>
      <p:sp>
        <p:nvSpPr>
          <p:cNvPr id="30" name="テキスト ボックス 29"/>
          <p:cNvSpPr txBox="1"/>
          <p:nvPr/>
        </p:nvSpPr>
        <p:spPr>
          <a:xfrm>
            <a:off x="2627784" y="3738518"/>
            <a:ext cx="2123728" cy="338554"/>
          </a:xfrm>
          <a:prstGeom prst="rect">
            <a:avLst/>
          </a:prstGeom>
          <a:noFill/>
        </p:spPr>
        <p:txBody>
          <a:bodyPr wrap="square" rtlCol="0">
            <a:spAutoFit/>
          </a:bodyPr>
          <a:lstStyle/>
          <a:p>
            <a:pPr algn="ctr"/>
            <a:r>
              <a:rPr lang="en-US" altLang="ja-JP" sz="1600" b="1" dirty="0" smtClean="0"/>
              <a:t>2</a:t>
            </a:r>
            <a:r>
              <a:rPr lang="en-US" altLang="ja-JP" sz="1600" b="1" dirty="0"/>
              <a:t>9</a:t>
            </a:r>
            <a:r>
              <a:rPr lang="en-US" altLang="ja-JP" sz="1600" b="1" dirty="0" smtClean="0"/>
              <a:t>46</a:t>
            </a:r>
            <a:r>
              <a:rPr lang="ja-JP" altLang="en-US" sz="1600" b="1" dirty="0" smtClean="0"/>
              <a:t>億</a:t>
            </a:r>
            <a:r>
              <a:rPr lang="ja-JP" altLang="en-US" sz="1600" b="1" dirty="0"/>
              <a:t>ソル</a:t>
            </a:r>
          </a:p>
        </p:txBody>
      </p:sp>
      <p:sp>
        <p:nvSpPr>
          <p:cNvPr id="31" name="テキスト ボックス 30"/>
          <p:cNvSpPr txBox="1"/>
          <p:nvPr/>
        </p:nvSpPr>
        <p:spPr>
          <a:xfrm>
            <a:off x="4572000" y="6478509"/>
            <a:ext cx="3175494" cy="307778"/>
          </a:xfrm>
          <a:prstGeom prst="rect">
            <a:avLst/>
          </a:prstGeom>
          <a:noFill/>
        </p:spPr>
        <p:txBody>
          <a:bodyPr wrap="square" rtlCol="0">
            <a:spAutoFit/>
          </a:bodyPr>
          <a:lstStyle/>
          <a:p>
            <a:r>
              <a:rPr lang="ja-JP" altLang="en-US" b="0" dirty="0"/>
              <a:t>［出典： </a:t>
            </a:r>
            <a:r>
              <a:rPr kumimoji="1" lang="ja-JP" altLang="en-US" sz="1400" b="0" dirty="0" smtClean="0"/>
              <a:t>　国家統計情報庁</a:t>
            </a:r>
            <a:r>
              <a:rPr lang="ja-JP" altLang="en-US" sz="1400" b="0" dirty="0" smtClean="0"/>
              <a:t>］</a:t>
            </a:r>
            <a:endParaRPr kumimoji="1" lang="ja-JP" altLang="en-US" sz="1400" b="0" dirty="0"/>
          </a:p>
        </p:txBody>
      </p:sp>
      <p:pic>
        <p:nvPicPr>
          <p:cNvPr id="32"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2230" t="6639" b="20613"/>
          <a:stretch/>
        </p:blipFill>
        <p:spPr bwMode="auto">
          <a:xfrm>
            <a:off x="7420081" y="4415758"/>
            <a:ext cx="1584176" cy="2325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1043608" y="128050"/>
            <a:ext cx="6703886" cy="707886"/>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defPPr>
              <a:defRPr lang="es-PE"/>
            </a:defPPr>
            <a:lvl1pPr algn="ctr" eaLnBrk="0" fontAlgn="base" hangingPunct="0">
              <a:spcBef>
                <a:spcPct val="0"/>
              </a:spcBef>
              <a:spcAft>
                <a:spcPct val="0"/>
              </a:spcAft>
              <a:defRPr kumimoji="1" sz="40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dirty="0"/>
              <a:t>ペルーのＧＤＰ推移</a:t>
            </a: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7813" y="3658999"/>
            <a:ext cx="4739529" cy="275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386" y="2328555"/>
            <a:ext cx="5296814" cy="318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6889" y="775990"/>
            <a:ext cx="7033743" cy="394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18</a:t>
            </a:fld>
            <a:endParaRPr lang="en-US" altLang="ja-JP" dirty="0">
              <a:latin typeface="Calibri" panose="020F0502020204030204" pitchFamily="34" charset="0"/>
              <a:ea typeface="+mn-ea"/>
            </a:endParaRPr>
          </a:p>
        </p:txBody>
      </p:sp>
    </p:spTree>
    <p:extLst>
      <p:ext uri="{BB962C8B-B14F-4D97-AF65-F5344CB8AC3E}">
        <p14:creationId xmlns:p14="http://schemas.microsoft.com/office/powerpoint/2010/main" val="3139784446"/>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71352"/>
            <a:ext cx="4989173" cy="299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083" y="1196752"/>
            <a:ext cx="4869160" cy="292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1912143" y="2035448"/>
            <a:ext cx="2160239" cy="360040"/>
          </a:xfrm>
          <a:prstGeom prst="wedgeRoundRectCallout">
            <a:avLst>
              <a:gd name="adj1" fmla="val 58533"/>
              <a:gd name="adj2" fmla="val 80137"/>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a:t>
            </a:r>
            <a:r>
              <a:rPr kumimoji="1" lang="en-US" altLang="ja-JP" sz="1400" dirty="0" smtClean="0">
                <a:solidFill>
                  <a:schemeClr val="tx1"/>
                </a:solidFill>
              </a:rPr>
              <a:t>2014</a:t>
            </a:r>
            <a:r>
              <a:rPr kumimoji="1" lang="ja-JP" altLang="en-US" sz="1400" dirty="0" smtClean="0">
                <a:solidFill>
                  <a:schemeClr val="tx1"/>
                </a:solidFill>
              </a:rPr>
              <a:t>年］ </a:t>
            </a:r>
            <a:r>
              <a:rPr kumimoji="1" lang="en-US" altLang="ja-JP" sz="1400" dirty="0" smtClean="0">
                <a:solidFill>
                  <a:schemeClr val="tx1"/>
                </a:solidFill>
              </a:rPr>
              <a:t>6,594USD</a:t>
            </a:r>
            <a:endParaRPr kumimoji="1" lang="ja-JP" altLang="en-US" sz="1400" dirty="0">
              <a:solidFill>
                <a:schemeClr val="tx1"/>
              </a:solidFill>
            </a:endParaRPr>
          </a:p>
        </p:txBody>
      </p:sp>
      <p:sp>
        <p:nvSpPr>
          <p:cNvPr id="11" name="角丸四角形吹き出し 10"/>
          <p:cNvSpPr/>
          <p:nvPr/>
        </p:nvSpPr>
        <p:spPr>
          <a:xfrm>
            <a:off x="6520655" y="2035448"/>
            <a:ext cx="1858515" cy="360040"/>
          </a:xfrm>
          <a:prstGeom prst="wedgeRoundRectCallout">
            <a:avLst>
              <a:gd name="adj1" fmla="val 62088"/>
              <a:gd name="adj2" fmla="val 1013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[1977</a:t>
            </a:r>
            <a:r>
              <a:rPr kumimoji="1" lang="ja-JP" altLang="en-US" sz="1400" dirty="0" smtClean="0">
                <a:solidFill>
                  <a:schemeClr val="tx1"/>
                </a:solidFill>
              </a:rPr>
              <a:t>年］ </a:t>
            </a:r>
            <a:r>
              <a:rPr kumimoji="1" lang="en-US" altLang="ja-JP" sz="1400" dirty="0" smtClean="0">
                <a:solidFill>
                  <a:schemeClr val="tx1"/>
                </a:solidFill>
              </a:rPr>
              <a:t>6,230USD</a:t>
            </a:r>
            <a:endParaRPr kumimoji="1" lang="ja-JP" altLang="en-US" sz="1400" dirty="0">
              <a:solidFill>
                <a:schemeClr val="tx1"/>
              </a:solidFill>
            </a:endParaRPr>
          </a:p>
        </p:txBody>
      </p:sp>
      <p:sp>
        <p:nvSpPr>
          <p:cNvPr id="2" name="テキスト ボックス 1"/>
          <p:cNvSpPr txBox="1"/>
          <p:nvPr/>
        </p:nvSpPr>
        <p:spPr>
          <a:xfrm>
            <a:off x="971598" y="218770"/>
            <a:ext cx="6712695" cy="707886"/>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defPPr>
              <a:defRPr lang="es-PE"/>
            </a:defPPr>
            <a:lvl1pPr algn="ctr" eaLnBrk="0" fontAlgn="base" hangingPunct="0">
              <a:spcBef>
                <a:spcPct val="0"/>
              </a:spcBef>
              <a:spcAft>
                <a:spcPct val="0"/>
              </a:spcAft>
              <a:defRPr kumimoji="1" sz="36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sz="4000" dirty="0"/>
              <a:t>一人当たり名目</a:t>
            </a:r>
            <a:r>
              <a:rPr lang="en-US" altLang="ja-JP" sz="4000" dirty="0"/>
              <a:t>GDP</a:t>
            </a:r>
            <a:r>
              <a:rPr lang="ja-JP" altLang="en-US" sz="4000" dirty="0"/>
              <a:t>比較</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9706" y="3954512"/>
            <a:ext cx="6224587"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8"/>
          <p:cNvSpPr txBox="1"/>
          <p:nvPr/>
        </p:nvSpPr>
        <p:spPr>
          <a:xfrm>
            <a:off x="-3945" y="1628799"/>
            <a:ext cx="728464" cy="2599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100" dirty="0"/>
              <a:t>(USD)</a:t>
            </a:r>
            <a:endParaRPr kumimoji="1" lang="ja-JP" altLang="en-US" sz="1100" dirty="0"/>
          </a:p>
        </p:txBody>
      </p:sp>
      <p:sp>
        <p:nvSpPr>
          <p:cNvPr id="12" name="テキスト ボックス 8"/>
          <p:cNvSpPr txBox="1"/>
          <p:nvPr/>
        </p:nvSpPr>
        <p:spPr>
          <a:xfrm>
            <a:off x="4466084" y="1628800"/>
            <a:ext cx="753988" cy="25997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100" dirty="0"/>
              <a:t>(USD)</a:t>
            </a:r>
            <a:endParaRPr kumimoji="1" lang="ja-JP" altLang="en-US" sz="1100" dirty="0"/>
          </a:p>
        </p:txBody>
      </p:sp>
      <p:sp>
        <p:nvSpPr>
          <p:cNvPr id="13" name="テキスト ボックス 8"/>
          <p:cNvSpPr txBox="1"/>
          <p:nvPr/>
        </p:nvSpPr>
        <p:spPr>
          <a:xfrm>
            <a:off x="1625584" y="4649960"/>
            <a:ext cx="747183" cy="2599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100" dirty="0"/>
              <a:t>(USD)</a:t>
            </a:r>
            <a:endParaRPr kumimoji="1" lang="ja-JP" altLang="en-US" sz="1100" dirty="0"/>
          </a:p>
        </p:txBody>
      </p:sp>
      <p:sp>
        <p:nvSpPr>
          <p:cNvPr id="3" name="円/楕円 2"/>
          <p:cNvSpPr/>
          <p:nvPr/>
        </p:nvSpPr>
        <p:spPr>
          <a:xfrm flipH="1">
            <a:off x="3695204" y="5974680"/>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2275137" y="5157192"/>
            <a:ext cx="1797245" cy="576063"/>
          </a:xfrm>
          <a:prstGeom prst="wedgeRoundRectCallout">
            <a:avLst>
              <a:gd name="adj1" fmla="val 32688"/>
              <a:gd name="adj2" fmla="val 10656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ja-JP" altLang="en-US" sz="1400" dirty="0" smtClean="0">
                <a:solidFill>
                  <a:schemeClr val="tx1"/>
                </a:solidFill>
              </a:rPr>
              <a:t>  ペルー</a:t>
            </a:r>
            <a:endParaRPr lang="en-US" altLang="ja-JP" sz="1400" dirty="0" smtClean="0">
              <a:solidFill>
                <a:schemeClr val="tx1"/>
              </a:solidFill>
            </a:endParaRPr>
          </a:p>
          <a:p>
            <a:pPr algn="ctr">
              <a:lnSpc>
                <a:spcPts val="1400"/>
              </a:lnSpc>
            </a:pPr>
            <a:r>
              <a:rPr lang="en-US" altLang="ja-JP" sz="1400" dirty="0" smtClean="0">
                <a:solidFill>
                  <a:schemeClr val="tx1"/>
                </a:solidFill>
              </a:rPr>
              <a:t>[</a:t>
            </a:r>
            <a:r>
              <a:rPr kumimoji="1" lang="en-US" altLang="ja-JP" sz="1400" dirty="0" smtClean="0">
                <a:solidFill>
                  <a:schemeClr val="tx1"/>
                </a:solidFill>
              </a:rPr>
              <a:t>2014</a:t>
            </a:r>
            <a:r>
              <a:rPr kumimoji="1" lang="ja-JP" altLang="en-US" sz="1400" dirty="0" smtClean="0">
                <a:solidFill>
                  <a:schemeClr val="tx1"/>
                </a:solidFill>
              </a:rPr>
              <a:t>年］ </a:t>
            </a:r>
            <a:r>
              <a:rPr kumimoji="1" lang="en-US" altLang="ja-JP" sz="1400" dirty="0" smtClean="0">
                <a:solidFill>
                  <a:schemeClr val="tx1"/>
                </a:solidFill>
              </a:rPr>
              <a:t>6,594USD</a:t>
            </a:r>
            <a:endParaRPr kumimoji="1" lang="ja-JP" altLang="en-US" sz="1400" dirty="0">
              <a:solidFill>
                <a:schemeClr val="tx1"/>
              </a:solidFill>
            </a:endParaRPr>
          </a:p>
        </p:txBody>
      </p:sp>
      <p:sp>
        <p:nvSpPr>
          <p:cNvPr id="5" name="ストライプ矢印 4"/>
          <p:cNvSpPr/>
          <p:nvPr/>
        </p:nvSpPr>
        <p:spPr>
          <a:xfrm rot="19290971">
            <a:off x="3974613" y="5300027"/>
            <a:ext cx="936104" cy="362992"/>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pPr>
              <a:defRPr/>
            </a:pPr>
            <a:fld id="{3E4B89A2-7A23-4B0A-BF4D-834ECB8F2ECA}" type="slidenum">
              <a:rPr lang="en-US" altLang="ja-JP" smtClean="0">
                <a:solidFill>
                  <a:prstClr val="black"/>
                </a:solidFill>
                <a:latin typeface="Calibri" panose="020F0502020204030204" pitchFamily="34" charset="0"/>
              </a:rPr>
              <a:pPr>
                <a:defRPr/>
              </a:pPr>
              <a:t>19</a:t>
            </a:fld>
            <a:endParaRPr lang="en-US" altLang="ja-JP" dirty="0">
              <a:solidFill>
                <a:prstClr val="black"/>
              </a:solidFill>
              <a:latin typeface="Calibri" panose="020F0502020204030204" pitchFamily="34" charset="0"/>
            </a:endParaRPr>
          </a:p>
        </p:txBody>
      </p:sp>
    </p:spTree>
    <p:extLst>
      <p:ext uri="{BB962C8B-B14F-4D97-AF65-F5344CB8AC3E}">
        <p14:creationId xmlns:p14="http://schemas.microsoft.com/office/powerpoint/2010/main" val="61007127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0"/>
          <p:cNvSpPr>
            <a:spLocks noChangeArrowheads="1"/>
          </p:cNvSpPr>
          <p:nvPr/>
        </p:nvSpPr>
        <p:spPr bwMode="auto">
          <a:xfrm>
            <a:off x="107504" y="764704"/>
            <a:ext cx="1440160" cy="504056"/>
          </a:xfrm>
          <a:prstGeom prst="foldedCorner">
            <a:avLst>
              <a:gd name="adj" fmla="val 12500"/>
            </a:avLst>
          </a:prstGeom>
          <a:noFill/>
          <a:ln w="9525">
            <a:solidFill>
              <a:schemeClr val="tx1"/>
            </a:solidFill>
            <a:round/>
            <a:headEnd/>
            <a:tailEnd/>
          </a:ln>
        </p:spPr>
        <p:txBody>
          <a:bodyPr wrap="none" lIns="90000" tIns="46800" rIns="90000" bIns="46800" anchor="b"/>
          <a:lstStyle/>
          <a:p>
            <a:pPr algn="ctr"/>
            <a:r>
              <a:rPr lang="ja-JP" altLang="en-US" sz="1400" dirty="0">
                <a:latin typeface="メイリオ" pitchFamily="50" charset="-128"/>
                <a:ea typeface="メイリオ" pitchFamily="50" charset="-128"/>
                <a:cs typeface="メイリオ" pitchFamily="50" charset="-128"/>
              </a:rPr>
              <a:t>基礎データ</a:t>
            </a: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971603792"/>
              </p:ext>
            </p:extLst>
          </p:nvPr>
        </p:nvGraphicFramePr>
        <p:xfrm>
          <a:off x="6228184" y="882974"/>
          <a:ext cx="2225273" cy="3312368"/>
        </p:xfrm>
        <a:graphic>
          <a:graphicData uri="http://schemas.openxmlformats.org/presentationml/2006/ole">
            <mc:AlternateContent xmlns:mc="http://schemas.openxmlformats.org/markup-compatibility/2006">
              <mc:Choice xmlns:v="urn:schemas-microsoft-com:vml" Requires="v">
                <p:oleObj spid="_x0000_s2143" name="ビットマップ イメージ" r:id="rId3" imgW="4076190" imgH="5238095" progId="PBrush">
                  <p:embed/>
                </p:oleObj>
              </mc:Choice>
              <mc:Fallback>
                <p:oleObj name="ビットマップ イメージ" r:id="rId3" imgW="4076190" imgH="5238095" progId="PBrush">
                  <p:embed/>
                  <p:pic>
                    <p:nvPicPr>
                      <p:cNvPr id="0" name=""/>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6228184" y="882974"/>
                        <a:ext cx="2225273" cy="3312368"/>
                      </a:xfrm>
                      <a:prstGeom prst="rect">
                        <a:avLst/>
                      </a:prstGeom>
                      <a:noFill/>
                      <a:ln>
                        <a:noFill/>
                      </a:ln>
                      <a:effectLst/>
                    </p:spPr>
                  </p:pic>
                </p:oleObj>
              </mc:Fallback>
            </mc:AlternateContent>
          </a:graphicData>
        </a:graphic>
      </p:graphicFrame>
      <p:sp>
        <p:nvSpPr>
          <p:cNvPr id="8" name="テキスト ボックス 7"/>
          <p:cNvSpPr txBox="1"/>
          <p:nvPr/>
        </p:nvSpPr>
        <p:spPr>
          <a:xfrm>
            <a:off x="158532" y="1278858"/>
            <a:ext cx="7992888" cy="2308324"/>
          </a:xfrm>
          <a:prstGeom prst="rect">
            <a:avLst/>
          </a:prstGeom>
          <a:noFill/>
        </p:spPr>
        <p:txBody>
          <a:bodyPr wrap="square" rtlCol="0">
            <a:spAutoFit/>
          </a:bodyPr>
          <a:lstStyle/>
          <a:p>
            <a:r>
              <a:rPr lang="ja-JP" altLang="en-US" sz="1200" dirty="0">
                <a:latin typeface="メイリオ" pitchFamily="50" charset="-128"/>
                <a:ea typeface="メイリオ" pitchFamily="50" charset="-128"/>
                <a:cs typeface="メイリオ" pitchFamily="50" charset="-128"/>
              </a:rPr>
              <a:t>国　土：</a:t>
            </a:r>
            <a:r>
              <a:rPr lang="en-US" altLang="ja-JP" sz="1200" dirty="0">
                <a:latin typeface="メイリオ" pitchFamily="50" charset="-128"/>
                <a:ea typeface="メイリオ" pitchFamily="50" charset="-128"/>
                <a:cs typeface="メイリオ" pitchFamily="50" charset="-128"/>
              </a:rPr>
              <a:t>128.5</a:t>
            </a:r>
            <a:r>
              <a:rPr lang="ja-JP" altLang="en-US" sz="1200" dirty="0">
                <a:latin typeface="メイリオ" pitchFamily="50" charset="-128"/>
                <a:ea typeface="メイリオ" pitchFamily="50" charset="-128"/>
                <a:cs typeface="メイリオ" pitchFamily="50" charset="-128"/>
              </a:rPr>
              <a:t>万</a:t>
            </a:r>
            <a:r>
              <a:rPr lang="en-US" altLang="ja-JP" sz="1200" dirty="0">
                <a:latin typeface="メイリオ" pitchFamily="50" charset="-128"/>
                <a:ea typeface="メイリオ" pitchFamily="50" charset="-128"/>
                <a:cs typeface="メイリオ" pitchFamily="50" charset="-128"/>
              </a:rPr>
              <a:t>k㎡</a:t>
            </a:r>
            <a:r>
              <a:rPr lang="ja-JP" altLang="en-US" sz="1200" dirty="0">
                <a:latin typeface="メイリオ" pitchFamily="50" charset="-128"/>
                <a:ea typeface="メイリオ" pitchFamily="50" charset="-128"/>
                <a:cs typeface="メイリオ" pitchFamily="50" charset="-128"/>
              </a:rPr>
              <a:t>（日本の約３．４倍）</a:t>
            </a:r>
          </a:p>
          <a:p>
            <a:r>
              <a:rPr lang="ja-JP" altLang="en-US" sz="1200" dirty="0">
                <a:latin typeface="メイリオ" pitchFamily="50" charset="-128"/>
                <a:ea typeface="メイリオ" pitchFamily="50" charset="-128"/>
                <a:cs typeface="メイリオ" pitchFamily="50" charset="-128"/>
              </a:rPr>
              <a:t>人　口：約</a:t>
            </a:r>
            <a:r>
              <a:rPr lang="en-US" altLang="ja-JP" sz="1200" dirty="0">
                <a:latin typeface="メイリオ" pitchFamily="50" charset="-128"/>
                <a:ea typeface="メイリオ" pitchFamily="50" charset="-128"/>
                <a:cs typeface="メイリオ" pitchFamily="50" charset="-128"/>
              </a:rPr>
              <a:t>3,182.6</a:t>
            </a:r>
            <a:r>
              <a:rPr lang="ja-JP" altLang="en-US" sz="1200" dirty="0">
                <a:latin typeface="メイリオ" pitchFamily="50" charset="-128"/>
                <a:ea typeface="メイリオ" pitchFamily="50" charset="-128"/>
                <a:cs typeface="メイリオ" pitchFamily="50" charset="-128"/>
              </a:rPr>
              <a:t>万人（</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７年１０月，ペルー統計情報庁。</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先住民</a:t>
            </a:r>
            <a:r>
              <a:rPr lang="en-US" altLang="ja-JP" sz="1200" dirty="0">
                <a:latin typeface="メイリオ" pitchFamily="50" charset="-128"/>
                <a:ea typeface="メイリオ" pitchFamily="50" charset="-128"/>
                <a:cs typeface="メイリオ" pitchFamily="50" charset="-128"/>
              </a:rPr>
              <a:t>45</a:t>
            </a:r>
            <a:r>
              <a:rPr lang="ja-JP" altLang="en-US" sz="1200" dirty="0">
                <a:latin typeface="メイリオ" pitchFamily="50" charset="-128"/>
                <a:ea typeface="メイリオ" pitchFamily="50" charset="-128"/>
                <a:cs typeface="メイリオ" pitchFamily="50" charset="-128"/>
              </a:rPr>
              <a:t>％，欧州系と先住民の混血</a:t>
            </a:r>
            <a:r>
              <a:rPr lang="en-US" altLang="ja-JP" sz="1200" dirty="0">
                <a:latin typeface="メイリオ" pitchFamily="50" charset="-128"/>
                <a:ea typeface="メイリオ" pitchFamily="50" charset="-128"/>
                <a:cs typeface="メイリオ" pitchFamily="50" charset="-128"/>
              </a:rPr>
              <a:t>37</a:t>
            </a:r>
            <a:r>
              <a:rPr lang="ja-JP" altLang="en-US" sz="1200" dirty="0">
                <a:latin typeface="メイリオ" pitchFamily="50" charset="-128"/>
                <a:ea typeface="メイリオ" pitchFamily="50" charset="-128"/>
                <a:cs typeface="メイリオ" pitchFamily="50" charset="-128"/>
              </a:rPr>
              <a:t>％</a:t>
            </a:r>
            <a:r>
              <a:rPr lang="ja-JP" altLang="en-US" sz="1200" dirty="0" smtClean="0">
                <a:latin typeface="メイリオ" pitchFamily="50" charset="-128"/>
                <a:ea typeface="メイリオ" pitchFamily="50" charset="-128"/>
                <a:cs typeface="メイリオ" pitchFamily="50" charset="-128"/>
              </a:rPr>
              <a:t>，</a:t>
            </a:r>
            <a:endParaRPr lang="en-US" altLang="ja-JP" sz="1200" dirty="0" smtClean="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　　　欧州</a:t>
            </a:r>
            <a:r>
              <a:rPr lang="ja-JP" altLang="en-US" sz="1200" dirty="0">
                <a:latin typeface="メイリオ" pitchFamily="50" charset="-128"/>
                <a:ea typeface="メイリオ" pitchFamily="50" charset="-128"/>
                <a:cs typeface="メイリオ" pitchFamily="50" charset="-128"/>
              </a:rPr>
              <a:t>系</a:t>
            </a:r>
            <a:r>
              <a:rPr lang="en-US" altLang="ja-JP" sz="1200" dirty="0">
                <a:latin typeface="メイリオ" pitchFamily="50" charset="-128"/>
                <a:ea typeface="メイリオ" pitchFamily="50" charset="-128"/>
                <a:cs typeface="メイリオ" pitchFamily="50" charset="-128"/>
              </a:rPr>
              <a:t>15</a:t>
            </a:r>
            <a:r>
              <a:rPr lang="ja-JP" altLang="en-US" sz="1200" dirty="0">
                <a:latin typeface="メイリオ" pitchFamily="50" charset="-128"/>
                <a:ea typeface="メイリオ" pitchFamily="50" charset="-128"/>
                <a:cs typeface="メイリオ" pitchFamily="50" charset="-128"/>
              </a:rPr>
              <a:t>％</a:t>
            </a:r>
            <a:r>
              <a:rPr lang="ja-JP" altLang="en-US" sz="1200" dirty="0" smtClean="0">
                <a:latin typeface="メイリオ" pitchFamily="50" charset="-128"/>
                <a:ea typeface="メイリオ" pitchFamily="50" charset="-128"/>
                <a:cs typeface="メイリオ" pitchFamily="50" charset="-128"/>
              </a:rPr>
              <a:t>，その他</a:t>
            </a:r>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a:t>
            </a:r>
          </a:p>
          <a:p>
            <a:r>
              <a:rPr lang="ja-JP" altLang="en-US" sz="1200" dirty="0">
                <a:latin typeface="メイリオ" pitchFamily="50" charset="-128"/>
                <a:ea typeface="メイリオ" pitchFamily="50" charset="-128"/>
                <a:cs typeface="メイリオ" pitchFamily="50" charset="-128"/>
              </a:rPr>
              <a:t>首　都：リマ</a:t>
            </a:r>
          </a:p>
          <a:p>
            <a:r>
              <a:rPr lang="ja-JP" altLang="en-US" sz="1200" dirty="0">
                <a:latin typeface="メイリオ" pitchFamily="50" charset="-128"/>
                <a:ea typeface="メイリオ" pitchFamily="50" charset="-128"/>
                <a:cs typeface="メイリオ" pitchFamily="50" charset="-128"/>
              </a:rPr>
              <a:t>言　語：スペイン語（他にケチュア語，アイマラ語等）</a:t>
            </a:r>
          </a:p>
          <a:p>
            <a:r>
              <a:rPr lang="ja-JP" altLang="en-US" sz="1200" dirty="0">
                <a:latin typeface="メイリオ" pitchFamily="50" charset="-128"/>
                <a:ea typeface="メイリオ" pitchFamily="50" charset="-128"/>
                <a:cs typeface="メイリオ" pitchFamily="50" charset="-128"/>
              </a:rPr>
              <a:t>元　首：ペドロ・パブロ・クチンスキー大統領</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2016</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7</a:t>
            </a:r>
            <a:r>
              <a:rPr lang="ja-JP" altLang="en-US" sz="1200" dirty="0">
                <a:latin typeface="メイリオ" pitchFamily="50" charset="-128"/>
                <a:ea typeface="メイリオ" pitchFamily="50" charset="-128"/>
                <a:cs typeface="メイリオ" pitchFamily="50" charset="-128"/>
              </a:rPr>
              <a:t>月２８日就任，任期</a:t>
            </a:r>
            <a:r>
              <a:rPr lang="en-US" altLang="ja-JP" sz="1200" dirty="0">
                <a:latin typeface="メイリオ" pitchFamily="50" charset="-128"/>
                <a:ea typeface="メイリオ" pitchFamily="50" charset="-128"/>
                <a:cs typeface="メイリオ" pitchFamily="50" charset="-128"/>
              </a:rPr>
              <a:t>5</a:t>
            </a:r>
            <a:r>
              <a:rPr lang="ja-JP" altLang="en-US" sz="1200" dirty="0">
                <a:latin typeface="メイリオ" pitchFamily="50" charset="-128"/>
                <a:ea typeface="メイリオ" pitchFamily="50" charset="-128"/>
                <a:cs typeface="メイリオ" pitchFamily="50" charset="-128"/>
              </a:rPr>
              <a:t>年</a:t>
            </a:r>
            <a:r>
              <a:rPr lang="ja-JP" altLang="en-US" sz="1200" dirty="0" smtClean="0">
                <a:latin typeface="メイリオ" pitchFamily="50" charset="-128"/>
                <a:ea typeface="メイリオ" pitchFamily="50" charset="-128"/>
                <a:cs typeface="メイリオ" pitchFamily="50" charset="-128"/>
              </a:rPr>
              <a:t>，</a:t>
            </a:r>
            <a:endParaRPr lang="en-US" altLang="ja-JP" sz="1200" dirty="0" smtClean="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　　　　連続</a:t>
            </a:r>
            <a:r>
              <a:rPr lang="ja-JP" altLang="en-US" sz="1200" dirty="0">
                <a:latin typeface="メイリオ" pitchFamily="50" charset="-128"/>
                <a:ea typeface="メイリオ" pitchFamily="50" charset="-128"/>
                <a:cs typeface="メイリオ" pitchFamily="50" charset="-128"/>
              </a:rPr>
              <a:t>再選禁止）</a:t>
            </a:r>
          </a:p>
          <a:p>
            <a:r>
              <a:rPr lang="ja-JP" altLang="en-US" sz="1200" dirty="0">
                <a:latin typeface="メイリオ" pitchFamily="50" charset="-128"/>
                <a:ea typeface="メイリオ" pitchFamily="50" charset="-128"/>
                <a:cs typeface="メイリオ" pitchFamily="50" charset="-128"/>
              </a:rPr>
              <a:t>ＧＤＰ：</a:t>
            </a:r>
            <a:r>
              <a:rPr lang="en-US" altLang="ja-JP" sz="1200" dirty="0">
                <a:latin typeface="メイリオ" pitchFamily="50" charset="-128"/>
                <a:ea typeface="メイリオ" pitchFamily="50" charset="-128"/>
                <a:cs typeface="メイリオ" pitchFamily="50" charset="-128"/>
              </a:rPr>
              <a:t>1,9</a:t>
            </a:r>
            <a:r>
              <a:rPr lang="ja-JP" altLang="en-US" sz="1200" dirty="0">
                <a:latin typeface="メイリオ" pitchFamily="50" charset="-128"/>
                <a:ea typeface="メイリオ" pitchFamily="50" charset="-128"/>
                <a:cs typeface="メイリオ" pitchFamily="50" charset="-128"/>
              </a:rPr>
              <a:t>５</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億ドル（名目，</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６年</a:t>
            </a:r>
            <a:r>
              <a:rPr lang="en-US" altLang="ja-JP" sz="1200" dirty="0">
                <a:latin typeface="メイリオ" pitchFamily="50" charset="-128"/>
                <a:ea typeface="メイリオ" pitchFamily="50" charset="-128"/>
                <a:cs typeface="メイリオ" pitchFamily="50" charset="-128"/>
              </a:rPr>
              <a:t>IMF</a:t>
            </a:r>
            <a:r>
              <a:rPr lang="ja-JP" altLang="en-US" sz="1200" dirty="0">
                <a:latin typeface="メイリオ" pitchFamily="50" charset="-128"/>
                <a:ea typeface="メイリオ" pitchFamily="50" charset="-128"/>
                <a:cs typeface="メイリオ" pitchFamily="50" charset="-128"/>
              </a:rPr>
              <a:t>）</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一人あたりＧＮＩ　</a:t>
            </a:r>
            <a:r>
              <a:rPr lang="en-US" altLang="ja-JP" sz="1200" dirty="0">
                <a:latin typeface="メイリオ" pitchFamily="50" charset="-128"/>
                <a:ea typeface="メイリオ" pitchFamily="50" charset="-128"/>
                <a:cs typeface="メイリオ" pitchFamily="50" charset="-128"/>
              </a:rPr>
              <a:t>6,</a:t>
            </a:r>
            <a:r>
              <a:rPr lang="ja-JP" altLang="en-US" sz="1200" dirty="0">
                <a:latin typeface="メイリオ" pitchFamily="50" charset="-128"/>
                <a:ea typeface="メイリオ" pitchFamily="50" charset="-128"/>
                <a:cs typeface="メイリオ" pitchFamily="50" charset="-128"/>
              </a:rPr>
              <a:t>１９８ドル（</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６年 </a:t>
            </a:r>
            <a:r>
              <a:rPr lang="en-US" altLang="ja-JP" sz="1200" dirty="0">
                <a:latin typeface="メイリオ" pitchFamily="50" charset="-128"/>
                <a:ea typeface="メイリオ" pitchFamily="50" charset="-128"/>
                <a:cs typeface="メイリオ" pitchFamily="50" charset="-128"/>
              </a:rPr>
              <a:t>IMF</a:t>
            </a:r>
            <a:r>
              <a:rPr lang="ja-JP" altLang="en-US" sz="1200" dirty="0">
                <a:latin typeface="メイリオ" pitchFamily="50" charset="-128"/>
                <a:ea typeface="メイリオ" pitchFamily="50" charset="-128"/>
                <a:cs typeface="メイリオ" pitchFamily="50" charset="-128"/>
              </a:rPr>
              <a:t>）</a:t>
            </a:r>
          </a:p>
          <a:p>
            <a:r>
              <a:rPr lang="ja-JP" altLang="en-US" sz="1200" dirty="0">
                <a:latin typeface="メイリオ" pitchFamily="50" charset="-128"/>
                <a:ea typeface="メイリオ" pitchFamily="50" charset="-128"/>
                <a:cs typeface="メイリオ" pitchFamily="50" charset="-128"/>
              </a:rPr>
              <a:t>通　貨：ソル（１米ドル＝</a:t>
            </a:r>
            <a:r>
              <a:rPr lang="en-US" altLang="ja-JP" sz="1200" dirty="0" smtClean="0">
                <a:latin typeface="メイリオ" pitchFamily="50" charset="-128"/>
                <a:ea typeface="メイリオ" pitchFamily="50" charset="-128"/>
                <a:cs typeface="メイリオ" pitchFamily="50" charset="-128"/>
              </a:rPr>
              <a:t>3.</a:t>
            </a:r>
            <a:r>
              <a:rPr lang="ja-JP" altLang="en-US" sz="1200" dirty="0" smtClean="0">
                <a:latin typeface="メイリオ" pitchFamily="50" charset="-128"/>
                <a:ea typeface="メイリオ" pitchFamily="50" charset="-128"/>
                <a:cs typeface="メイリオ" pitchFamily="50" charset="-128"/>
              </a:rPr>
              <a:t>２１ソル</a:t>
            </a:r>
            <a:r>
              <a:rPr lang="ja-JP" altLang="en-US" sz="1200" dirty="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1</a:t>
            </a:r>
            <a:r>
              <a:rPr lang="ja-JP" altLang="en-US" sz="1200" dirty="0" smtClean="0">
                <a:latin typeface="メイリオ" pitchFamily="50" charset="-128"/>
                <a:ea typeface="メイリオ" pitchFamily="50" charset="-128"/>
                <a:cs typeface="メイリオ" pitchFamily="50" charset="-128"/>
              </a:rPr>
              <a:t>８年２月</a:t>
            </a:r>
            <a:r>
              <a:rPr lang="ja-JP" altLang="en-US" sz="1200" dirty="0">
                <a:latin typeface="メイリオ" pitchFamily="50" charset="-128"/>
                <a:ea typeface="メイリオ" pitchFamily="50" charset="-128"/>
                <a:cs typeface="メイリオ" pitchFamily="50" charset="-128"/>
              </a:rPr>
              <a:t>））</a:t>
            </a:r>
          </a:p>
        </p:txBody>
      </p:sp>
      <p:sp>
        <p:nvSpPr>
          <p:cNvPr id="10" name="Text Box 10"/>
          <p:cNvSpPr txBox="1">
            <a:spLocks noChangeArrowheads="1"/>
          </p:cNvSpPr>
          <p:nvPr/>
        </p:nvSpPr>
        <p:spPr bwMode="auto">
          <a:xfrm>
            <a:off x="1248903" y="188640"/>
            <a:ext cx="6624736" cy="400110"/>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eaLnBrk="0" fontAlgn="base" hangingPunct="0">
              <a:spcBef>
                <a:spcPct val="0"/>
              </a:spcBef>
              <a:spcAft>
                <a:spcPct val="0"/>
              </a:spcAft>
              <a:defRPr kumimoji="1" sz="44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sz="2000" dirty="0" smtClean="0">
                <a:latin typeface="AR P丸ゴシック体M" panose="020F0600000000000000" pitchFamily="50" charset="-128"/>
                <a:ea typeface="AR P丸ゴシック体M" panose="020F0600000000000000" pitchFamily="50" charset="-128"/>
              </a:rPr>
              <a:t>ペルー共和国</a:t>
            </a:r>
            <a:endParaRPr lang="ja-JP" altLang="en-US" sz="2000" dirty="0">
              <a:latin typeface="AR P丸ゴシック体M" panose="020F0600000000000000" pitchFamily="50" charset="-128"/>
              <a:ea typeface="AR P丸ゴシック体M" panose="020F0600000000000000" pitchFamily="50" charset="-128"/>
            </a:endParaRPr>
          </a:p>
        </p:txBody>
      </p:sp>
      <p:sp>
        <p:nvSpPr>
          <p:cNvPr id="2" name="スライド番号プレースホルダー 1"/>
          <p:cNvSpPr>
            <a:spLocks noGrp="1"/>
          </p:cNvSpPr>
          <p:nvPr>
            <p:ph type="sldNum" sz="quarter" idx="12"/>
          </p:nvPr>
        </p:nvSpPr>
        <p:spPr/>
        <p:txBody>
          <a:bodyPr/>
          <a:lstStyle/>
          <a:p>
            <a:fld id="{64C0F0D8-C56D-4682-9D74-5C5ACC484B60}" type="slidenum">
              <a:rPr lang="es-PE" smtClean="0"/>
              <a:pPr/>
              <a:t>2</a:t>
            </a:fld>
            <a:endParaRPr lang="es-PE" dirty="0"/>
          </a:p>
        </p:txBody>
      </p:sp>
      <p:sp>
        <p:nvSpPr>
          <p:cNvPr id="9" name="AutoShape 20"/>
          <p:cNvSpPr>
            <a:spLocks noChangeArrowheads="1"/>
          </p:cNvSpPr>
          <p:nvPr/>
        </p:nvSpPr>
        <p:spPr bwMode="auto">
          <a:xfrm>
            <a:off x="207806" y="3587182"/>
            <a:ext cx="1339858" cy="504056"/>
          </a:xfrm>
          <a:prstGeom prst="foldedCorner">
            <a:avLst>
              <a:gd name="adj" fmla="val 12500"/>
            </a:avLst>
          </a:prstGeom>
          <a:noFill/>
          <a:ln w="9525">
            <a:solidFill>
              <a:schemeClr val="tx1"/>
            </a:solidFill>
            <a:round/>
            <a:headEnd/>
            <a:tailEnd/>
          </a:ln>
        </p:spPr>
        <p:txBody>
          <a:bodyPr wrap="none" lIns="90000" tIns="46800" rIns="90000" bIns="46800" anchor="b"/>
          <a:lstStyle/>
          <a:p>
            <a:pPr algn="ctr"/>
            <a:r>
              <a:rPr lang="ja-JP" altLang="en-US" sz="1400" dirty="0" smtClean="0">
                <a:latin typeface="メイリオ" pitchFamily="50" charset="-128"/>
                <a:ea typeface="メイリオ" pitchFamily="50" charset="-128"/>
                <a:cs typeface="メイリオ" pitchFamily="50" charset="-128"/>
              </a:rPr>
              <a:t>ペルーとは</a:t>
            </a:r>
            <a:endParaRPr lang="ja-JP" altLang="en-US" sz="1400" dirty="0">
              <a:latin typeface="メイリオ" pitchFamily="50" charset="-128"/>
              <a:ea typeface="メイリオ" pitchFamily="50" charset="-128"/>
              <a:cs typeface="メイリオ" pitchFamily="50" charset="-128"/>
            </a:endParaRPr>
          </a:p>
        </p:txBody>
      </p:sp>
      <p:sp>
        <p:nvSpPr>
          <p:cNvPr id="3" name="正方形/長方形 2"/>
          <p:cNvSpPr/>
          <p:nvPr/>
        </p:nvSpPr>
        <p:spPr>
          <a:xfrm>
            <a:off x="222575" y="4195342"/>
            <a:ext cx="7864802" cy="2492990"/>
          </a:xfrm>
          <a:prstGeom prst="rect">
            <a:avLst/>
          </a:prstGeom>
        </p:spPr>
        <p:txBody>
          <a:bodyPr wrap="square">
            <a:spAutoFit/>
          </a:bodyPr>
          <a:lstStyle/>
          <a:p>
            <a:r>
              <a:rPr lang="ja-JP" altLang="en-US" sz="1200" dirty="0">
                <a:latin typeface="メイリオ" pitchFamily="50" charset="-128"/>
                <a:ea typeface="メイリオ" pitchFamily="50" charset="-128"/>
                <a:cs typeface="メイリオ" pitchFamily="50" charset="-128"/>
              </a:rPr>
              <a:t>①西の乾燥した海岸地帯，中央のアンデスの山岳地帯，東の熱帯雨林地帯。</a:t>
            </a:r>
          </a:p>
          <a:p>
            <a:r>
              <a:rPr lang="ja-JP" altLang="en-US" sz="1200" dirty="0">
                <a:latin typeface="メイリオ" pitchFamily="50" charset="-128"/>
                <a:ea typeface="メイリオ" pitchFamily="50" charset="-128"/>
                <a:cs typeface="メイリオ" pitchFamily="50" charset="-128"/>
              </a:rPr>
              <a:t>②</a:t>
            </a:r>
            <a:r>
              <a:rPr lang="en-US" altLang="ja-JP" sz="1200" dirty="0">
                <a:latin typeface="メイリオ" pitchFamily="50" charset="-128"/>
                <a:ea typeface="メイリオ" pitchFamily="50" charset="-128"/>
                <a:cs typeface="メイリオ" pitchFamily="50" charset="-128"/>
              </a:rPr>
              <a:t>1980</a:t>
            </a:r>
            <a:r>
              <a:rPr lang="ja-JP" altLang="en-US" sz="1200" dirty="0">
                <a:latin typeface="メイリオ" pitchFamily="50" charset="-128"/>
                <a:ea typeface="メイリオ" pitchFamily="50" charset="-128"/>
                <a:cs typeface="メイリオ" pitchFamily="50" charset="-128"/>
              </a:rPr>
              <a:t>年民政移管。その後深刻化した経済危機，テロ問題は，フジモリ政権（</a:t>
            </a:r>
            <a:r>
              <a:rPr lang="en-US" altLang="ja-JP" sz="1200" dirty="0">
                <a:latin typeface="メイリオ" pitchFamily="50" charset="-128"/>
                <a:ea typeface="メイリオ" pitchFamily="50" charset="-128"/>
                <a:cs typeface="メイリオ" pitchFamily="50" charset="-128"/>
              </a:rPr>
              <a:t>90-00</a:t>
            </a:r>
            <a:r>
              <a:rPr lang="ja-JP" altLang="en-US" sz="1200" dirty="0">
                <a:latin typeface="メイリオ" pitchFamily="50" charset="-128"/>
                <a:ea typeface="メイリオ" pitchFamily="50" charset="-128"/>
                <a:cs typeface="メイリオ" pitchFamily="50" charset="-128"/>
              </a:rPr>
              <a:t>）下の改革断行もあり沈静化。</a:t>
            </a:r>
            <a:r>
              <a:rPr lang="en-US" altLang="ja-JP" sz="1200" dirty="0">
                <a:latin typeface="メイリオ" pitchFamily="50" charset="-128"/>
                <a:ea typeface="メイリオ" pitchFamily="50" charset="-128"/>
                <a:cs typeface="メイリオ" pitchFamily="50" charset="-128"/>
              </a:rPr>
              <a:t>00</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11</a:t>
            </a:r>
            <a:r>
              <a:rPr lang="ja-JP" altLang="en-US" sz="1200" dirty="0">
                <a:latin typeface="メイリオ" pitchFamily="50" charset="-128"/>
                <a:ea typeface="メイリオ" pitchFamily="50" charset="-128"/>
                <a:cs typeface="メイリオ" pitchFamily="50" charset="-128"/>
              </a:rPr>
              <a:t>月，側近の汚職問題により第３次フジモリ政権崩壊。 トレド政権中（</a:t>
            </a:r>
            <a:r>
              <a:rPr lang="en-US" altLang="ja-JP" sz="1200" dirty="0">
                <a:latin typeface="メイリオ" pitchFamily="50" charset="-128"/>
                <a:ea typeface="メイリオ" pitchFamily="50" charset="-128"/>
                <a:cs typeface="メイリオ" pitchFamily="50" charset="-128"/>
              </a:rPr>
              <a:t>01-06</a:t>
            </a:r>
            <a:r>
              <a:rPr lang="ja-JP" altLang="en-US" sz="1200" dirty="0">
                <a:latin typeface="メイリオ" pitchFamily="50" charset="-128"/>
                <a:ea typeface="メイリオ" pitchFamily="50" charset="-128"/>
                <a:cs typeface="メイリオ" pitchFamily="50" charset="-128"/>
              </a:rPr>
              <a:t>）はフジモリ元大統領の身柄引渡を巡り二国間関係が停滞。ガルシア政権（</a:t>
            </a:r>
            <a:r>
              <a:rPr lang="en-US" altLang="ja-JP" sz="1200" dirty="0">
                <a:latin typeface="メイリオ" pitchFamily="50" charset="-128"/>
                <a:ea typeface="メイリオ" pitchFamily="50" charset="-128"/>
                <a:cs typeface="メイリオ" pitchFamily="50" charset="-128"/>
              </a:rPr>
              <a:t>06-11</a:t>
            </a:r>
            <a:r>
              <a:rPr lang="ja-JP" altLang="en-US" sz="1200" dirty="0">
                <a:latin typeface="メイリオ" pitchFamily="50" charset="-128"/>
                <a:ea typeface="メイリオ" pitchFamily="50" charset="-128"/>
                <a:cs typeface="メイリオ" pitchFamily="50" charset="-128"/>
              </a:rPr>
              <a:t>）下で，日ペルー関係再構築。ウマラ政権（</a:t>
            </a:r>
            <a:r>
              <a:rPr lang="en-US" altLang="ja-JP" sz="1200" dirty="0">
                <a:latin typeface="メイリオ" pitchFamily="50" charset="-128"/>
                <a:ea typeface="メイリオ" pitchFamily="50" charset="-128"/>
                <a:cs typeface="メイリオ" pitchFamily="50" charset="-128"/>
              </a:rPr>
              <a:t>11-16</a:t>
            </a:r>
            <a:r>
              <a:rPr lang="ja-JP" altLang="en-US" sz="1200" dirty="0">
                <a:latin typeface="メイリオ" pitchFamily="50" charset="-128"/>
                <a:ea typeface="メイリオ" pitchFamily="50" charset="-128"/>
                <a:cs typeface="メイリオ" pitchFamily="50" charset="-128"/>
              </a:rPr>
              <a:t>）及びクチンスキー政権（</a:t>
            </a:r>
            <a:r>
              <a:rPr lang="en-US" altLang="ja-JP" sz="1200" dirty="0">
                <a:latin typeface="メイリオ" pitchFamily="50" charset="-128"/>
                <a:ea typeface="メイリオ" pitchFamily="50" charset="-128"/>
                <a:cs typeface="メイリオ" pitchFamily="50" charset="-128"/>
              </a:rPr>
              <a:t>16-</a:t>
            </a:r>
            <a:r>
              <a:rPr lang="ja-JP" altLang="en-US" sz="1200" dirty="0">
                <a:latin typeface="メイリオ" pitchFamily="50" charset="-128"/>
                <a:ea typeface="メイリオ" pitchFamily="50" charset="-128"/>
                <a:cs typeface="メイリオ" pitchFamily="50" charset="-128"/>
              </a:rPr>
              <a:t>）は基本的にフジモリ政権以降の自由経済政策を踏襲。</a:t>
            </a:r>
          </a:p>
          <a:p>
            <a:r>
              <a:rPr lang="ja-JP" altLang="en-US" sz="1200" dirty="0">
                <a:latin typeface="メイリオ" pitchFamily="50" charset="-128"/>
                <a:ea typeface="メイリオ" pitchFamily="50" charset="-128"/>
                <a:cs typeface="メイリオ" pitchFamily="50" charset="-128"/>
              </a:rPr>
              <a:t>③</a:t>
            </a:r>
            <a:r>
              <a:rPr lang="ja-JP" altLang="ja-JP" sz="1200" dirty="0">
                <a:latin typeface="メイリオ" pitchFamily="50" charset="-128"/>
                <a:ea typeface="メイリオ" pitchFamily="50" charset="-128"/>
                <a:cs typeface="メイリオ" pitchFamily="50" charset="-128"/>
              </a:rPr>
              <a:t>ペルー経済の成長率は中南米地域でも比較的安定</a:t>
            </a:r>
            <a:r>
              <a:rPr lang="ja-JP" altLang="en-US" sz="1200" dirty="0">
                <a:latin typeface="メイリオ" pitchFamily="50" charset="-128"/>
                <a:ea typeface="メイリオ" pitchFamily="50" charset="-128"/>
                <a:cs typeface="メイリオ" pitchFamily="50" charset="-128"/>
              </a:rPr>
              <a:t>（過去５年間平均３</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６％</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17</a:t>
            </a:r>
            <a:r>
              <a:rPr lang="ja-JP" altLang="en-US" sz="1200" dirty="0">
                <a:latin typeface="メイリオ" pitchFamily="50" charset="-128"/>
                <a:ea typeface="メイリオ" pitchFamily="50" charset="-128"/>
                <a:cs typeface="メイリオ" pitchFamily="50" charset="-128"/>
              </a:rPr>
              <a:t>年は</a:t>
            </a:r>
            <a:r>
              <a:rPr lang="en-US" altLang="ja-JP" sz="1200" dirty="0">
                <a:latin typeface="メイリオ" pitchFamily="50" charset="-128"/>
                <a:ea typeface="メイリオ" pitchFamily="50" charset="-128"/>
                <a:cs typeface="メイリオ" pitchFamily="50" charset="-128"/>
              </a:rPr>
              <a:t>2.7</a:t>
            </a:r>
            <a:r>
              <a:rPr lang="ja-JP" altLang="en-US" sz="1200" dirty="0">
                <a:latin typeface="メイリオ" pitchFamily="50" charset="-128"/>
                <a:ea typeface="メイリオ" pitchFamily="50" charset="-128"/>
                <a:cs typeface="メイリオ" pitchFamily="50" charset="-128"/>
              </a:rPr>
              <a:t>％成長） ）。主要産業は鉱業（生産量は銅，亜鉛及び銀がそれぞれ世界２位（</a:t>
            </a:r>
            <a:r>
              <a:rPr lang="en-US" altLang="ja-JP" sz="1200" dirty="0">
                <a:latin typeface="メイリオ" pitchFamily="50" charset="-128"/>
                <a:ea typeface="メイリオ" pitchFamily="50" charset="-128"/>
                <a:cs typeface="メイリオ" pitchFamily="50" charset="-128"/>
              </a:rPr>
              <a:t>16</a:t>
            </a:r>
            <a:r>
              <a:rPr lang="ja-JP" altLang="en-US" sz="1200" dirty="0">
                <a:latin typeface="メイリオ" pitchFamily="50" charset="-128"/>
                <a:ea typeface="メイリオ" pitchFamily="50" charset="-128"/>
                <a:cs typeface="メイリオ" pitchFamily="50" charset="-128"/>
              </a:rPr>
              <a:t>年） ）。</a:t>
            </a:r>
          </a:p>
          <a:p>
            <a:r>
              <a:rPr lang="ja-JP" altLang="en-US" sz="1200" dirty="0">
                <a:latin typeface="メイリオ" pitchFamily="50" charset="-128"/>
                <a:ea typeface="メイリオ" pitchFamily="50" charset="-128"/>
                <a:cs typeface="メイリオ" pitchFamily="50" charset="-128"/>
              </a:rPr>
              <a:t>④経済外交（通商・投資）重視。米国との自由貿易協定を皮切りに通商協定整備を展開。</a:t>
            </a:r>
            <a:r>
              <a:rPr lang="en-US" altLang="ja-JP" sz="1200" dirty="0">
                <a:latin typeface="メイリオ" pitchFamily="50" charset="-128"/>
                <a:ea typeface="メイリオ" pitchFamily="50" charset="-128"/>
                <a:cs typeface="メイリオ" pitchFamily="50" charset="-128"/>
              </a:rPr>
              <a:t>12</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月，日本との経済連携協定（</a:t>
            </a:r>
            <a:r>
              <a:rPr lang="en-US" altLang="ja-JP" sz="1200" dirty="0">
                <a:latin typeface="メイリオ" pitchFamily="50" charset="-128"/>
                <a:ea typeface="メイリオ" pitchFamily="50" charset="-128"/>
                <a:cs typeface="メイリオ" pitchFamily="50" charset="-128"/>
              </a:rPr>
              <a:t>EPA</a:t>
            </a:r>
            <a:r>
              <a:rPr lang="ja-JP" altLang="en-US" sz="1200" dirty="0">
                <a:latin typeface="メイリオ" pitchFamily="50" charset="-128"/>
                <a:ea typeface="メイリオ" pitchFamily="50" charset="-128"/>
                <a:cs typeface="メイリオ" pitchFamily="50" charset="-128"/>
              </a:rPr>
              <a:t>）が発効。</a:t>
            </a:r>
            <a:r>
              <a:rPr lang="en-US" altLang="ja-JP" sz="1200" dirty="0">
                <a:latin typeface="メイリオ" pitchFamily="50" charset="-128"/>
                <a:ea typeface="メイリオ" pitchFamily="50" charset="-128"/>
                <a:cs typeface="メイリオ" pitchFamily="50" charset="-128"/>
              </a:rPr>
              <a:t>16</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月，</a:t>
            </a:r>
            <a:r>
              <a:rPr lang="en-US" altLang="ja-JP" sz="1200" dirty="0">
                <a:latin typeface="メイリオ" pitchFamily="50" charset="-128"/>
                <a:ea typeface="メイリオ" pitchFamily="50" charset="-128"/>
                <a:cs typeface="メイリオ" pitchFamily="50" charset="-128"/>
              </a:rPr>
              <a:t>TPP</a:t>
            </a:r>
            <a:r>
              <a:rPr lang="ja-JP" altLang="en-US" sz="1200" dirty="0">
                <a:latin typeface="メイリオ" pitchFamily="50" charset="-128"/>
                <a:ea typeface="メイリオ" pitchFamily="50" charset="-128"/>
                <a:cs typeface="メイリオ" pitchFamily="50" charset="-128"/>
              </a:rPr>
              <a:t>署名。</a:t>
            </a:r>
            <a:endParaRPr lang="en-US" altLang="ja-JP" sz="1200" dirty="0">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18</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月，</a:t>
            </a:r>
            <a:r>
              <a:rPr lang="en-US" altLang="ja-JP" sz="1200" dirty="0">
                <a:latin typeface="メイリオ" pitchFamily="50" charset="-128"/>
                <a:ea typeface="メイリオ" pitchFamily="50" charset="-128"/>
                <a:cs typeface="メイリオ" pitchFamily="50" charset="-128"/>
              </a:rPr>
              <a:t>CPTTP</a:t>
            </a:r>
            <a:r>
              <a:rPr lang="ja-JP" altLang="en-US" sz="1200" dirty="0">
                <a:latin typeface="メイリオ" pitchFamily="50" charset="-128"/>
                <a:ea typeface="メイリオ" pitchFamily="50" charset="-128"/>
                <a:cs typeface="メイリオ" pitchFamily="50" charset="-128"/>
              </a:rPr>
              <a:t>交渉妥結。</a:t>
            </a:r>
          </a:p>
          <a:p>
            <a:r>
              <a:rPr lang="ja-JP" altLang="en-US" sz="1200" dirty="0">
                <a:latin typeface="メイリオ" pitchFamily="50" charset="-128"/>
                <a:ea typeface="メイリオ" pitchFamily="50" charset="-128"/>
                <a:cs typeface="メイリオ" pitchFamily="50" charset="-128"/>
              </a:rPr>
              <a:t>⑤</a:t>
            </a:r>
            <a:r>
              <a:rPr lang="en-US" altLang="ja-JP" sz="1200" dirty="0">
                <a:latin typeface="メイリオ" pitchFamily="50" charset="-128"/>
                <a:ea typeface="メイリオ" pitchFamily="50" charset="-128"/>
                <a:cs typeface="メイリオ" pitchFamily="50" charset="-128"/>
              </a:rPr>
              <a:t>16</a:t>
            </a:r>
            <a:r>
              <a:rPr lang="ja-JP" altLang="ja-JP" sz="1200" dirty="0">
                <a:latin typeface="メイリオ" pitchFamily="50" charset="-128"/>
                <a:ea typeface="メイリオ" pitchFamily="50" charset="-128"/>
                <a:cs typeface="メイリオ" pitchFamily="50" charset="-128"/>
              </a:rPr>
              <a:t>年</a:t>
            </a:r>
            <a:r>
              <a:rPr lang="ja-JP" altLang="en-US" sz="1200" dirty="0">
                <a:latin typeface="メイリオ" pitchFamily="50" charset="-128"/>
                <a:ea typeface="メイリオ" pitchFamily="50" charset="-128"/>
                <a:cs typeface="メイリオ" pitchFamily="50" charset="-128"/>
              </a:rPr>
              <a:t>の</a:t>
            </a:r>
            <a:r>
              <a:rPr lang="ja-JP" altLang="ja-JP" sz="1200" dirty="0">
                <a:latin typeface="メイリオ" pitchFamily="50" charset="-128"/>
                <a:ea typeface="メイリオ" pitchFamily="50" charset="-128"/>
                <a:cs typeface="メイリオ" pitchFamily="50" charset="-128"/>
              </a:rPr>
              <a:t>大統領選挙決選投票</a:t>
            </a:r>
            <a:r>
              <a:rPr lang="ja-JP" altLang="en-US" sz="1200" dirty="0">
                <a:latin typeface="メイリオ" pitchFamily="50" charset="-128"/>
                <a:ea typeface="メイリオ" pitchFamily="50" charset="-128"/>
                <a:cs typeface="メイリオ" pitchFamily="50" charset="-128"/>
              </a:rPr>
              <a:t>で</a:t>
            </a:r>
            <a:r>
              <a:rPr lang="ja-JP" altLang="ja-JP" sz="1200" dirty="0">
                <a:latin typeface="メイリオ" pitchFamily="50" charset="-128"/>
                <a:ea typeface="メイリオ" pitchFamily="50" charset="-128"/>
                <a:cs typeface="メイリオ" pitchFamily="50" charset="-128"/>
              </a:rPr>
              <a:t>，クチンスキー「変革のためのペルー国民」候補が</a:t>
            </a:r>
            <a:r>
              <a:rPr lang="ja-JP" altLang="en-US" sz="1200" dirty="0">
                <a:latin typeface="メイリオ" pitchFamily="50" charset="-128"/>
                <a:ea typeface="メイリオ" pitchFamily="50" charset="-128"/>
                <a:cs typeface="メイリオ" pitchFamily="50" charset="-128"/>
              </a:rPr>
              <a:t>僅差</a:t>
            </a:r>
            <a:r>
              <a:rPr lang="ja-JP" altLang="ja-JP" sz="1200" dirty="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0.24%</a:t>
            </a:r>
            <a:r>
              <a:rPr lang="ja-JP" altLang="ja-JP" sz="1200" dirty="0">
                <a:latin typeface="メイリオ" pitchFamily="50" charset="-128"/>
                <a:ea typeface="メイリオ" pitchFamily="50" charset="-128"/>
                <a:cs typeface="メイリオ" pitchFamily="50" charset="-128"/>
              </a:rPr>
              <a:t>差）でケイコ・フジモリ人民勢力党候補を破り大統領に就任。</a:t>
            </a:r>
            <a:r>
              <a:rPr lang="ja-JP" altLang="en-US" sz="1200" dirty="0">
                <a:latin typeface="メイリオ" pitchFamily="50" charset="-128"/>
                <a:ea typeface="メイリオ" pitchFamily="50" charset="-128"/>
                <a:cs typeface="メイリオ" pitchFamily="50" charset="-128"/>
              </a:rPr>
              <a:t>民主的な政治・自由開放的な経済政策を維持し将来のＯＥＣＤ加盟を目指す。最大</a:t>
            </a:r>
            <a:r>
              <a:rPr lang="ja-JP" altLang="ja-JP" sz="1200" dirty="0">
                <a:latin typeface="メイリオ" pitchFamily="50" charset="-128"/>
                <a:ea typeface="メイリオ" pitchFamily="50" charset="-128"/>
                <a:cs typeface="メイリオ" pitchFamily="50" charset="-128"/>
              </a:rPr>
              <a:t>野党</a:t>
            </a:r>
            <a:r>
              <a:rPr lang="ja-JP" altLang="en-US" sz="1200" dirty="0">
                <a:latin typeface="メイリオ" pitchFamily="50" charset="-128"/>
                <a:ea typeface="メイリオ" pitchFamily="50" charset="-128"/>
                <a:cs typeface="メイリオ" pitchFamily="50" charset="-128"/>
              </a:rPr>
              <a:t>の</a:t>
            </a:r>
            <a:r>
              <a:rPr lang="ja-JP" altLang="ja-JP" sz="1200" dirty="0">
                <a:latin typeface="メイリオ" pitchFamily="50" charset="-128"/>
                <a:ea typeface="メイリオ" pitchFamily="50" charset="-128"/>
                <a:cs typeface="メイリオ" pitchFamily="50" charset="-128"/>
              </a:rPr>
              <a:t>人民勢力党との関係，経済成長の鈍化，汚職対策，治安改善等が課題。</a:t>
            </a:r>
            <a:endParaRPr lang="ja-JP" altLang="en-US" sz="12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93900611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5946" y="260648"/>
            <a:ext cx="8342518" cy="707886"/>
          </a:xfr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r>
              <a:rPr lang="ja-JP" altLang="en-US" sz="4000" b="1" kern="1200" dirty="0" smtClean="0">
                <a:solidFill>
                  <a:schemeClr val="lt1"/>
                </a:solidFill>
                <a:latin typeface="HG丸ｺﾞｼｯｸM-PRO" pitchFamily="50" charset="-128"/>
                <a:ea typeface="HG丸ｺﾞｼｯｸM-PRO" pitchFamily="50" charset="-128"/>
                <a:cs typeface="+mn-cs"/>
              </a:rPr>
              <a:t>テロ発生件数</a:t>
            </a:r>
            <a:endParaRPr lang="ja-JP" altLang="en-US" sz="4000" b="1" kern="1200" dirty="0">
              <a:solidFill>
                <a:schemeClr val="lt1"/>
              </a:solidFill>
              <a:latin typeface="HG丸ｺﾞｼｯｸM-PRO" pitchFamily="50" charset="-128"/>
              <a:ea typeface="HG丸ｺﾞｼｯｸM-PRO" pitchFamily="50" charset="-128"/>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51" y="1916832"/>
            <a:ext cx="8027942" cy="431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544393" y="1152290"/>
            <a:ext cx="7969448" cy="648071"/>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eaLnBrk="1" hangingPunct="1">
              <a:buFontTx/>
              <a:buNone/>
            </a:pPr>
            <a:r>
              <a:rPr lang="ja-JP" altLang="en-US" sz="1800" kern="0" dirty="0" smtClean="0">
                <a:latin typeface="メイリオ" pitchFamily="50" charset="-128"/>
                <a:ea typeface="メイリオ" pitchFamily="50" charset="-128"/>
                <a:cs typeface="メイリオ" pitchFamily="50" charset="-128"/>
              </a:rPr>
              <a:t>・テロ多発の時代（</a:t>
            </a:r>
            <a:r>
              <a:rPr lang="en-US" altLang="ja-JP" sz="1800" kern="0" dirty="0" smtClean="0">
                <a:latin typeface="メイリオ" pitchFamily="50" charset="-128"/>
                <a:ea typeface="メイリオ" pitchFamily="50" charset="-128"/>
                <a:cs typeface="メイリオ" pitchFamily="50" charset="-128"/>
              </a:rPr>
              <a:t>90</a:t>
            </a:r>
            <a:r>
              <a:rPr lang="ja-JP" altLang="en-US" sz="1800" kern="0" dirty="0" smtClean="0">
                <a:latin typeface="メイリオ" pitchFamily="50" charset="-128"/>
                <a:ea typeface="メイリオ" pitchFamily="50" charset="-128"/>
                <a:cs typeface="メイリオ" pitchFamily="50" charset="-128"/>
              </a:rPr>
              <a:t>年代）から治安は劇的に回復</a:t>
            </a:r>
            <a:endParaRPr lang="en-US" altLang="ja-JP" sz="1800" kern="0" dirty="0" smtClean="0">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7618220" y="2767733"/>
            <a:ext cx="1077435" cy="769441"/>
          </a:xfrm>
          <a:prstGeom prst="rect">
            <a:avLst/>
          </a:prstGeom>
          <a:noFill/>
        </p:spPr>
        <p:txBody>
          <a:bodyPr wrap="square" rtlCol="0">
            <a:spAutoFit/>
          </a:bodyPr>
          <a:lstStyle/>
          <a:p>
            <a:r>
              <a:rPr kumimoji="1" lang="ja-JP" altLang="en-US" sz="1100" dirty="0" smtClean="0"/>
              <a:t>首都圏</a:t>
            </a:r>
            <a:endParaRPr kumimoji="1" lang="en-US" altLang="ja-JP" sz="1100" dirty="0" smtClean="0"/>
          </a:p>
          <a:p>
            <a:r>
              <a:rPr kumimoji="1" lang="ja-JP" altLang="en-US" sz="1100" dirty="0" smtClean="0"/>
              <a:t>（リマ，カヤオ）</a:t>
            </a:r>
            <a:endParaRPr kumimoji="1" lang="en-US" altLang="ja-JP" sz="1100" dirty="0" smtClean="0"/>
          </a:p>
          <a:p>
            <a:endParaRPr kumimoji="1" lang="en-US" altLang="ja-JP" sz="1100" dirty="0" smtClean="0"/>
          </a:p>
          <a:p>
            <a:r>
              <a:rPr kumimoji="1" lang="ja-JP" altLang="en-US" sz="1100" dirty="0" smtClean="0"/>
              <a:t>その他地域</a:t>
            </a:r>
            <a:endParaRPr kumimoji="1" lang="ja-JP" altLang="en-US" sz="1100" dirty="0"/>
          </a:p>
        </p:txBody>
      </p:sp>
      <p:sp>
        <p:nvSpPr>
          <p:cNvPr id="7" name="正方形/長方形 6"/>
          <p:cNvSpPr/>
          <p:nvPr/>
        </p:nvSpPr>
        <p:spPr>
          <a:xfrm>
            <a:off x="7477725" y="2848595"/>
            <a:ext cx="161492" cy="14401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 name="正方形/長方形 7"/>
          <p:cNvSpPr/>
          <p:nvPr/>
        </p:nvSpPr>
        <p:spPr>
          <a:xfrm>
            <a:off x="7477725" y="3311665"/>
            <a:ext cx="161492"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テキスト ボックス 8"/>
          <p:cNvSpPr txBox="1"/>
          <p:nvPr/>
        </p:nvSpPr>
        <p:spPr>
          <a:xfrm>
            <a:off x="614245" y="2048715"/>
            <a:ext cx="1077435" cy="261610"/>
          </a:xfrm>
          <a:prstGeom prst="rect">
            <a:avLst/>
          </a:prstGeom>
          <a:noFill/>
        </p:spPr>
        <p:txBody>
          <a:bodyPr wrap="square" rtlCol="0">
            <a:spAutoFit/>
          </a:bodyPr>
          <a:lstStyle/>
          <a:p>
            <a:r>
              <a:rPr kumimoji="1" lang="ja-JP" altLang="en-US" sz="1100" dirty="0" smtClean="0"/>
              <a:t>（件数）</a:t>
            </a:r>
            <a:endParaRPr kumimoji="1" lang="ja-JP" altLang="en-US" sz="1100" dirty="0"/>
          </a:p>
        </p:txBody>
      </p:sp>
      <p:sp>
        <p:nvSpPr>
          <p:cNvPr id="10" name="正方形/長方形 4"/>
          <p:cNvSpPr>
            <a:spLocks noChangeArrowheads="1"/>
          </p:cNvSpPr>
          <p:nvPr/>
        </p:nvSpPr>
        <p:spPr bwMode="auto">
          <a:xfrm>
            <a:off x="5828977" y="6550430"/>
            <a:ext cx="2875788" cy="276999"/>
          </a:xfrm>
          <a:prstGeom prst="rect">
            <a:avLst/>
          </a:prstGeom>
          <a:noFill/>
          <a:ln w="9525">
            <a:noFill/>
            <a:miter lim="800000"/>
            <a:headEnd/>
            <a:tailEnd/>
          </a:ln>
        </p:spPr>
        <p:txBody>
          <a:bodyPr wrap="square">
            <a:spAutoFit/>
          </a:bodyPr>
          <a:lstStyle/>
          <a:p>
            <a:pPr>
              <a:defRPr/>
            </a:pPr>
            <a:r>
              <a:rPr lang="ja-JP" altLang="en-US" sz="1200" b="0" dirty="0">
                <a:latin typeface="メイリオ" pitchFamily="50" charset="-128"/>
                <a:ea typeface="メイリオ" pitchFamily="50" charset="-128"/>
                <a:cs typeface="メイリオ" pitchFamily="50" charset="-128"/>
              </a:rPr>
              <a:t>［</a:t>
            </a:r>
            <a:r>
              <a:rPr lang="ja-JP" altLang="en-US" sz="1200" b="0" dirty="0" smtClean="0">
                <a:latin typeface="メイリオ" pitchFamily="50" charset="-128"/>
                <a:ea typeface="メイリオ" pitchFamily="50" charset="-128"/>
                <a:cs typeface="メイリオ" pitchFamily="50" charset="-128"/>
              </a:rPr>
              <a:t>出典：ペルー国家警察］</a:t>
            </a:r>
            <a:endParaRPr lang="ja-JP" altLang="en-US" sz="1200" b="0" dirty="0">
              <a:latin typeface="メイリオ" pitchFamily="50" charset="-128"/>
              <a:ea typeface="メイリオ" pitchFamily="50" charset="-128"/>
              <a:cs typeface="メイリオ" pitchFamily="50" charset="-128"/>
            </a:endParaRPr>
          </a:p>
        </p:txBody>
      </p:sp>
      <p:sp>
        <p:nvSpPr>
          <p:cNvPr id="3" name="正方形/長方形 2"/>
          <p:cNvSpPr/>
          <p:nvPr/>
        </p:nvSpPr>
        <p:spPr>
          <a:xfrm>
            <a:off x="573345" y="6197006"/>
            <a:ext cx="8479404" cy="276999"/>
          </a:xfrm>
          <a:prstGeom prst="rect">
            <a:avLst/>
          </a:prstGeom>
        </p:spPr>
        <p:txBody>
          <a:bodyPr wrap="square">
            <a:spAutoFit/>
          </a:bodyPr>
          <a:lstStyle/>
          <a:p>
            <a:r>
              <a:rPr lang="ja-JP" altLang="en-US" sz="1200" dirty="0" smtClean="0"/>
              <a:t>注）爆弾</a:t>
            </a:r>
            <a:r>
              <a:rPr lang="ja-JP" altLang="en-US" sz="1200" dirty="0"/>
              <a:t>を</a:t>
            </a:r>
            <a:r>
              <a:rPr lang="ja-JP" altLang="en-US" sz="1200" dirty="0" smtClean="0"/>
              <a:t>使ったり政府</a:t>
            </a:r>
            <a:r>
              <a:rPr lang="ja-JP" altLang="en-US" sz="1200" dirty="0"/>
              <a:t>機関や治安機関を急襲するものの</a:t>
            </a:r>
            <a:r>
              <a:rPr lang="ja-JP" altLang="en-US" sz="1200" dirty="0" smtClean="0"/>
              <a:t>他，テロリスト</a:t>
            </a:r>
            <a:r>
              <a:rPr lang="ja-JP" altLang="en-US" sz="1200" dirty="0"/>
              <a:t>を</a:t>
            </a:r>
            <a:r>
              <a:rPr lang="ja-JP" altLang="en-US" sz="1200" dirty="0" smtClean="0"/>
              <a:t>賞賛，逃走</a:t>
            </a:r>
            <a:r>
              <a:rPr lang="ja-JP" altLang="en-US" sz="1200" dirty="0"/>
              <a:t>を援助する行為もテロ件数にカウント</a:t>
            </a:r>
          </a:p>
        </p:txBody>
      </p:sp>
      <p:sp>
        <p:nvSpPr>
          <p:cNvPr id="12"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20</a:t>
            </a:fld>
            <a:endParaRPr lang="en-US" altLang="ja-JP" dirty="0">
              <a:latin typeface="Calibri" panose="020F0502020204030204" pitchFamily="34" charset="0"/>
              <a:ea typeface="+mn-ea"/>
            </a:endParaRPr>
          </a:p>
        </p:txBody>
      </p:sp>
    </p:spTree>
    <p:extLst>
      <p:ext uri="{BB962C8B-B14F-4D97-AF65-F5344CB8AC3E}">
        <p14:creationId xmlns:p14="http://schemas.microsoft.com/office/powerpoint/2010/main" val="59062965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92" y="2148295"/>
            <a:ext cx="7290528" cy="436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827584" y="116632"/>
            <a:ext cx="7344816" cy="707886"/>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defPPr>
              <a:defRPr lang="es-PE"/>
            </a:defPPr>
            <a:lvl1pPr algn="ctr" eaLnBrk="0" fontAlgn="base" hangingPunct="0">
              <a:spcBef>
                <a:spcPct val="0"/>
              </a:spcBef>
              <a:spcAft>
                <a:spcPct val="0"/>
              </a:spcAft>
              <a:defRPr kumimoji="1" sz="40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dirty="0"/>
              <a:t>ペルー</a:t>
            </a:r>
            <a:r>
              <a:rPr lang="ja-JP" altLang="en-US" dirty="0" smtClean="0"/>
              <a:t>のインフレ率</a:t>
            </a:r>
            <a:endParaRPr lang="ja-JP" altLang="en-US" dirty="0"/>
          </a:p>
        </p:txBody>
      </p:sp>
      <p:sp>
        <p:nvSpPr>
          <p:cNvPr id="7" name="正方形/長方形 5"/>
          <p:cNvSpPr>
            <a:spLocks noChangeArrowheads="1"/>
          </p:cNvSpPr>
          <p:nvPr/>
        </p:nvSpPr>
        <p:spPr bwMode="auto">
          <a:xfrm rot="10800000" flipV="1">
            <a:off x="1043605" y="2442544"/>
            <a:ext cx="700211" cy="261610"/>
          </a:xfrm>
          <a:prstGeom prst="rect">
            <a:avLst/>
          </a:prstGeom>
          <a:noFill/>
          <a:ln w="9525">
            <a:noFill/>
            <a:miter lim="800000"/>
            <a:headEnd/>
            <a:tailEnd/>
          </a:ln>
        </p:spPr>
        <p:txBody>
          <a:bodyPr wrap="square">
            <a:spAutoFit/>
          </a:bodyPr>
          <a:lstStyle/>
          <a:p>
            <a:r>
              <a:rPr lang="ja-JP" altLang="en-US" sz="1100" b="0" dirty="0" smtClean="0">
                <a:latin typeface="Arial" charset="0"/>
              </a:rPr>
              <a:t>（％）</a:t>
            </a:r>
            <a:endParaRPr lang="ja-JP" altLang="en-US" sz="1100" b="0" dirty="0">
              <a:latin typeface="Arial" charset="0"/>
            </a:endParaRPr>
          </a:p>
        </p:txBody>
      </p:sp>
      <p:sp>
        <p:nvSpPr>
          <p:cNvPr id="8" name="Rectangle 3"/>
          <p:cNvSpPr txBox="1">
            <a:spLocks noChangeArrowheads="1"/>
          </p:cNvSpPr>
          <p:nvPr/>
        </p:nvSpPr>
        <p:spPr bwMode="auto">
          <a:xfrm>
            <a:off x="635000" y="1052737"/>
            <a:ext cx="7969448" cy="898338"/>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eaLnBrk="1" hangingPunct="1">
              <a:buFontTx/>
              <a:buNone/>
            </a:pPr>
            <a:r>
              <a:rPr lang="ja-JP" altLang="en-US" sz="1800" kern="0" dirty="0" smtClean="0">
                <a:latin typeface="メイリオ" pitchFamily="50" charset="-128"/>
                <a:ea typeface="メイリオ" pitchFamily="50" charset="-128"/>
                <a:cs typeface="メイリオ" pitchFamily="50" charset="-128"/>
              </a:rPr>
              <a:t>・ハイパーインフレの時代：　</a:t>
            </a:r>
            <a:r>
              <a:rPr lang="en-US" altLang="ja-JP" sz="1800" kern="0" dirty="0" smtClean="0">
                <a:latin typeface="メイリオ" pitchFamily="50" charset="-128"/>
                <a:ea typeface="メイリオ" pitchFamily="50" charset="-128"/>
                <a:cs typeface="メイリオ" pitchFamily="50" charset="-128"/>
              </a:rPr>
              <a:t>1990</a:t>
            </a:r>
            <a:r>
              <a:rPr lang="ja-JP" altLang="en-US" sz="1800" kern="0" dirty="0" smtClean="0">
                <a:latin typeface="メイリオ" pitchFamily="50" charset="-128"/>
                <a:ea typeface="メイリオ" pitchFamily="50" charset="-128"/>
                <a:cs typeface="メイリオ" pitchFamily="50" charset="-128"/>
              </a:rPr>
              <a:t>年</a:t>
            </a:r>
            <a:r>
              <a:rPr lang="en-US" altLang="ja-JP" sz="1800" kern="0" dirty="0" smtClean="0">
                <a:latin typeface="メイリオ" pitchFamily="50" charset="-128"/>
                <a:ea typeface="メイリオ" pitchFamily="50" charset="-128"/>
                <a:cs typeface="メイリオ" pitchFamily="50" charset="-128"/>
              </a:rPr>
              <a:t>-</a:t>
            </a:r>
            <a:r>
              <a:rPr lang="ja-JP" altLang="en-US" sz="1800" kern="0" dirty="0" smtClean="0">
                <a:latin typeface="メイリオ" pitchFamily="50" charset="-128"/>
                <a:ea typeface="メイリオ" pitchFamily="50" charset="-128"/>
                <a:cs typeface="メイリオ" pitchFamily="50" charset="-128"/>
              </a:rPr>
              <a:t>インフレ率</a:t>
            </a:r>
            <a:r>
              <a:rPr lang="en-US" altLang="ja-JP" sz="1800" kern="0" dirty="0" smtClean="0">
                <a:latin typeface="メイリオ" pitchFamily="50" charset="-128"/>
                <a:ea typeface="メイリオ" pitchFamily="50" charset="-128"/>
                <a:cs typeface="メイリオ" pitchFamily="50" charset="-128"/>
              </a:rPr>
              <a:t>7,481.7%</a:t>
            </a:r>
          </a:p>
          <a:p>
            <a:pPr eaLnBrk="1" hangingPunct="1">
              <a:buFontTx/>
              <a:buNone/>
            </a:pPr>
            <a:r>
              <a:rPr lang="ja-JP" altLang="en-US" sz="1800" kern="0" dirty="0" smtClean="0">
                <a:latin typeface="メイリオ" pitchFamily="50" charset="-128"/>
                <a:ea typeface="メイリオ" pitchFamily="50" charset="-128"/>
                <a:cs typeface="メイリオ" pitchFamily="50" charset="-128"/>
              </a:rPr>
              <a:t>・近年のインフレ率は安定的：　ここ</a:t>
            </a:r>
            <a:r>
              <a:rPr lang="en-US" altLang="ja-JP" sz="1800" kern="0" dirty="0" smtClean="0">
                <a:latin typeface="メイリオ" pitchFamily="50" charset="-128"/>
                <a:ea typeface="メイリオ" pitchFamily="50" charset="-128"/>
                <a:cs typeface="メイリオ" pitchFamily="50" charset="-128"/>
              </a:rPr>
              <a:t>10</a:t>
            </a:r>
            <a:r>
              <a:rPr lang="ja-JP" altLang="en-US" sz="1800" kern="0" dirty="0" smtClean="0">
                <a:latin typeface="メイリオ" pitchFamily="50" charset="-128"/>
                <a:ea typeface="メイリオ" pitchFamily="50" charset="-128"/>
                <a:cs typeface="メイリオ" pitchFamily="50" charset="-128"/>
              </a:rPr>
              <a:t>年間を見ても</a:t>
            </a:r>
            <a:r>
              <a:rPr lang="en-US" altLang="ja-JP" sz="1800" kern="0" dirty="0" smtClean="0">
                <a:latin typeface="メイリオ" pitchFamily="50" charset="-128"/>
                <a:ea typeface="メイリオ" pitchFamily="50" charset="-128"/>
                <a:cs typeface="メイリオ" pitchFamily="50" charset="-128"/>
              </a:rPr>
              <a:t>3%</a:t>
            </a:r>
            <a:r>
              <a:rPr lang="ja-JP" altLang="en-US" sz="1800" kern="0" dirty="0" smtClean="0">
                <a:latin typeface="メイリオ" pitchFamily="50" charset="-128"/>
                <a:ea typeface="メイリオ" pitchFamily="50" charset="-128"/>
                <a:cs typeface="メイリオ" pitchFamily="50" charset="-128"/>
              </a:rPr>
              <a:t>前後を推移</a:t>
            </a:r>
            <a:endParaRPr lang="en-US" altLang="ja-JP" sz="1800" kern="0" dirty="0" smtClean="0">
              <a:latin typeface="メイリオ" pitchFamily="50" charset="-128"/>
              <a:ea typeface="メイリオ" pitchFamily="50" charset="-128"/>
              <a:cs typeface="メイリオ" pitchFamily="50" charset="-128"/>
            </a:endParaRPr>
          </a:p>
        </p:txBody>
      </p:sp>
      <p:sp>
        <p:nvSpPr>
          <p:cNvPr id="9" name="円/楕円 8"/>
          <p:cNvSpPr/>
          <p:nvPr/>
        </p:nvSpPr>
        <p:spPr bwMode="auto">
          <a:xfrm>
            <a:off x="2915816" y="2573349"/>
            <a:ext cx="1008112" cy="2592288"/>
          </a:xfrm>
          <a:prstGeom prst="ellipse">
            <a:avLst/>
          </a:prstGeom>
          <a:noFill/>
          <a:ln w="317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0" name="正方形/長方形 4"/>
          <p:cNvSpPr>
            <a:spLocks noChangeArrowheads="1"/>
          </p:cNvSpPr>
          <p:nvPr/>
        </p:nvSpPr>
        <p:spPr bwMode="auto">
          <a:xfrm>
            <a:off x="2915816" y="6550430"/>
            <a:ext cx="6260164" cy="276999"/>
          </a:xfrm>
          <a:prstGeom prst="rect">
            <a:avLst/>
          </a:prstGeom>
          <a:noFill/>
          <a:ln w="9525">
            <a:noFill/>
            <a:miter lim="800000"/>
            <a:headEnd/>
            <a:tailEnd/>
          </a:ln>
        </p:spPr>
        <p:txBody>
          <a:bodyPr wrap="square">
            <a:spAutoFit/>
          </a:bodyPr>
          <a:lstStyle/>
          <a:p>
            <a:pPr>
              <a:defRPr/>
            </a:pPr>
            <a:r>
              <a:rPr lang="ja-JP" altLang="en-US" sz="1200" b="0" dirty="0">
                <a:latin typeface="メイリオ" pitchFamily="50" charset="-128"/>
                <a:ea typeface="メイリオ" pitchFamily="50" charset="-128"/>
                <a:cs typeface="メイリオ" pitchFamily="50" charset="-128"/>
              </a:rPr>
              <a:t>［出典：</a:t>
            </a:r>
            <a:r>
              <a:rPr lang="en-US" altLang="ja-JP" sz="1200" b="0" dirty="0">
                <a:latin typeface="メイリオ" pitchFamily="50" charset="-128"/>
                <a:ea typeface="メイリオ" pitchFamily="50" charset="-128"/>
                <a:cs typeface="メイリオ" pitchFamily="50" charset="-128"/>
              </a:rPr>
              <a:t> IMF, World Economic Outlook </a:t>
            </a:r>
            <a:r>
              <a:rPr lang="en-US" altLang="ja-JP" sz="1200" b="0" dirty="0" smtClean="0">
                <a:latin typeface="メイリオ" pitchFamily="50" charset="-128"/>
                <a:ea typeface="メイリオ" pitchFamily="50" charset="-128"/>
                <a:cs typeface="メイリオ" pitchFamily="50" charset="-128"/>
              </a:rPr>
              <a:t>Database, October, 2017</a:t>
            </a:r>
            <a:r>
              <a:rPr lang="ja-JP" altLang="en-US" sz="1200" b="0" dirty="0" smtClean="0">
                <a:latin typeface="メイリオ" pitchFamily="50" charset="-128"/>
                <a:ea typeface="メイリオ" pitchFamily="50" charset="-128"/>
                <a:cs typeface="メイリオ" pitchFamily="50" charset="-128"/>
              </a:rPr>
              <a:t>］</a:t>
            </a:r>
            <a:endParaRPr lang="ja-JP" altLang="en-US" sz="1200" b="0" dirty="0">
              <a:latin typeface="メイリオ" pitchFamily="50" charset="-128"/>
              <a:ea typeface="メイリオ" pitchFamily="50" charset="-128"/>
              <a:cs typeface="メイリオ" pitchFamily="50" charset="-128"/>
            </a:endParaRPr>
          </a:p>
        </p:txBody>
      </p:sp>
      <p:sp>
        <p:nvSpPr>
          <p:cNvPr id="11" name="スライド番号プレースホルダー 2"/>
          <p:cNvSpPr>
            <a:spLocks noGrp="1"/>
          </p:cNvSpPr>
          <p:nvPr>
            <p:ph type="sldNum" sz="quarter" idx="12"/>
          </p:nvPr>
        </p:nvSpPr>
        <p:spPr>
          <a:xfrm>
            <a:off x="7010400" y="6467389"/>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21</a:t>
            </a:fld>
            <a:endParaRPr lang="en-US" altLang="ja-JP" dirty="0">
              <a:latin typeface="Calibri" panose="020F0502020204030204" pitchFamily="34" charset="0"/>
              <a:ea typeface="+mn-ea"/>
            </a:endParaRPr>
          </a:p>
        </p:txBody>
      </p:sp>
    </p:spTree>
    <p:extLst>
      <p:ext uri="{BB962C8B-B14F-4D97-AF65-F5344CB8AC3E}">
        <p14:creationId xmlns:p14="http://schemas.microsoft.com/office/powerpoint/2010/main" val="99549016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正方形/長方形 4"/>
          <p:cNvSpPr>
            <a:spLocks noChangeArrowheads="1"/>
          </p:cNvSpPr>
          <p:nvPr/>
        </p:nvSpPr>
        <p:spPr bwMode="auto">
          <a:xfrm>
            <a:off x="2123728" y="6550430"/>
            <a:ext cx="6624736" cy="307777"/>
          </a:xfrm>
          <a:prstGeom prst="rect">
            <a:avLst/>
          </a:prstGeom>
          <a:noFill/>
          <a:ln w="9525">
            <a:noFill/>
            <a:miter lim="800000"/>
            <a:headEnd/>
            <a:tailEnd/>
          </a:ln>
        </p:spPr>
        <p:txBody>
          <a:bodyPr wrap="square">
            <a:spAutoFit/>
          </a:bodyPr>
          <a:lstStyle/>
          <a:p>
            <a:pPr>
              <a:defRPr/>
            </a:pPr>
            <a:r>
              <a:rPr lang="ja-JP" altLang="en-US" sz="1400" b="0" dirty="0">
                <a:latin typeface="メイリオ" pitchFamily="50" charset="-128"/>
                <a:ea typeface="メイリオ" pitchFamily="50" charset="-128"/>
                <a:cs typeface="メイリオ" pitchFamily="50" charset="-128"/>
              </a:rPr>
              <a:t>［出典：</a:t>
            </a:r>
            <a:r>
              <a:rPr lang="en-US" altLang="ja-JP" sz="1400" b="0" dirty="0">
                <a:latin typeface="メイリオ" pitchFamily="50" charset="-128"/>
                <a:ea typeface="メイリオ" pitchFamily="50" charset="-128"/>
                <a:cs typeface="メイリオ" pitchFamily="50" charset="-128"/>
              </a:rPr>
              <a:t> IMF, World Economic Outlook Database, </a:t>
            </a:r>
            <a:r>
              <a:rPr lang="en-US" altLang="ja-JP" sz="1400" b="0" dirty="0" smtClean="0">
                <a:latin typeface="メイリオ" pitchFamily="50" charset="-128"/>
                <a:ea typeface="メイリオ" pitchFamily="50" charset="-128"/>
                <a:cs typeface="メイリオ" pitchFamily="50" charset="-128"/>
              </a:rPr>
              <a:t>October 2017</a:t>
            </a:r>
            <a:r>
              <a:rPr lang="ja-JP" altLang="en-US" sz="1400" b="0" dirty="0" smtClean="0">
                <a:latin typeface="メイリオ" pitchFamily="50" charset="-128"/>
                <a:ea typeface="メイリオ" pitchFamily="50" charset="-128"/>
                <a:cs typeface="メイリオ" pitchFamily="50" charset="-128"/>
              </a:rPr>
              <a:t>］</a:t>
            </a:r>
            <a:endParaRPr lang="ja-JP" altLang="en-US" sz="1400" b="0" dirty="0">
              <a:latin typeface="メイリオ" pitchFamily="50" charset="-128"/>
              <a:ea typeface="メイリオ" pitchFamily="50" charset="-128"/>
              <a:cs typeface="メイリオ" pitchFamily="50" charset="-128"/>
            </a:endParaRPr>
          </a:p>
        </p:txBody>
      </p:sp>
      <p:sp>
        <p:nvSpPr>
          <p:cNvPr id="7" name="Text Box 10"/>
          <p:cNvSpPr txBox="1">
            <a:spLocks noChangeArrowheads="1"/>
          </p:cNvSpPr>
          <p:nvPr/>
        </p:nvSpPr>
        <p:spPr bwMode="auto">
          <a:xfrm>
            <a:off x="684213" y="192089"/>
            <a:ext cx="7775575" cy="707886"/>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defPPr>
              <a:defRPr lang="es-PE"/>
            </a:defPPr>
            <a:lvl1pPr algn="ctr" eaLnBrk="0" fontAlgn="base" hangingPunct="0">
              <a:spcBef>
                <a:spcPct val="0"/>
              </a:spcBef>
              <a:spcAft>
                <a:spcPct val="0"/>
              </a:spcAft>
              <a:defRPr kumimoji="1" sz="40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dirty="0"/>
              <a:t>インフレ率国別比較</a:t>
            </a:r>
          </a:p>
        </p:txBody>
      </p:sp>
      <p:sp>
        <p:nvSpPr>
          <p:cNvPr id="13" name="正方形/長方形 5"/>
          <p:cNvSpPr>
            <a:spLocks noChangeArrowheads="1"/>
          </p:cNvSpPr>
          <p:nvPr/>
        </p:nvSpPr>
        <p:spPr bwMode="auto">
          <a:xfrm rot="10800000" flipV="1">
            <a:off x="360363" y="1054302"/>
            <a:ext cx="647700" cy="307975"/>
          </a:xfrm>
          <a:prstGeom prst="rect">
            <a:avLst/>
          </a:prstGeom>
          <a:noFill/>
          <a:ln w="9525">
            <a:noFill/>
            <a:miter lim="800000"/>
            <a:headEnd/>
            <a:tailEnd/>
          </a:ln>
        </p:spPr>
        <p:txBody>
          <a:bodyPr>
            <a:spAutoFit/>
          </a:bodyPr>
          <a:lstStyle/>
          <a:p>
            <a:r>
              <a:rPr lang="ja-JP" altLang="en-US" sz="1400" b="0" dirty="0" smtClean="0">
                <a:latin typeface="Arial" charset="0"/>
              </a:rPr>
              <a:t>％</a:t>
            </a:r>
            <a:endParaRPr lang="ja-JP" altLang="en-US" sz="1400" b="0" dirty="0">
              <a:latin typeface="Arial" charset="0"/>
            </a:endParaRPr>
          </a:p>
        </p:txBody>
      </p:sp>
      <p:graphicFrame>
        <p:nvGraphicFramePr>
          <p:cNvPr id="10" name="グラフ 9"/>
          <p:cNvGraphicFramePr>
            <a:graphicFrameLocks/>
          </p:cNvGraphicFramePr>
          <p:nvPr>
            <p:extLst>
              <p:ext uri="{D42A27DB-BD31-4B8C-83A1-F6EECF244321}">
                <p14:modId xmlns:p14="http://schemas.microsoft.com/office/powerpoint/2010/main" val="1489548758"/>
              </p:ext>
            </p:extLst>
          </p:nvPr>
        </p:nvGraphicFramePr>
        <p:xfrm>
          <a:off x="539552" y="1362276"/>
          <a:ext cx="8424936" cy="4875035"/>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a:xfrm>
            <a:off x="7010400" y="6383610"/>
            <a:ext cx="2133600" cy="476250"/>
          </a:xfrm>
        </p:spPr>
        <p:txBody>
          <a:bodyPr/>
          <a:lstStyle/>
          <a:p>
            <a:pPr>
              <a:defRPr/>
            </a:pPr>
            <a:fld id="{3E4B89A2-7A23-4B0A-BF4D-834ECB8F2ECA}" type="slidenum">
              <a:rPr lang="en-US" altLang="ja-JP" smtClean="0">
                <a:solidFill>
                  <a:prstClr val="black"/>
                </a:solidFill>
                <a:latin typeface="Calibri" panose="020F0502020204030204" pitchFamily="34" charset="0"/>
              </a:rPr>
              <a:pPr>
                <a:defRPr/>
              </a:pPr>
              <a:t>22</a:t>
            </a:fld>
            <a:endParaRPr lang="en-US" altLang="ja-JP" dirty="0">
              <a:solidFill>
                <a:prstClr val="black"/>
              </a:solidFill>
              <a:latin typeface="Calibri" panose="020F0502020204030204" pitchFamily="34" charset="0"/>
            </a:endParaRPr>
          </a:p>
        </p:txBody>
      </p:sp>
    </p:spTree>
    <p:extLst>
      <p:ext uri="{BB962C8B-B14F-4D97-AF65-F5344CB8AC3E}">
        <p14:creationId xmlns:p14="http://schemas.microsoft.com/office/powerpoint/2010/main" val="74129330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Text Box 6"/>
          <p:cNvSpPr txBox="1">
            <a:spLocks noChangeArrowheads="1"/>
          </p:cNvSpPr>
          <p:nvPr/>
        </p:nvSpPr>
        <p:spPr bwMode="auto">
          <a:xfrm>
            <a:off x="6317840" y="6581353"/>
            <a:ext cx="2592388" cy="261610"/>
          </a:xfrm>
          <a:prstGeom prst="rect">
            <a:avLst/>
          </a:prstGeom>
          <a:noFill/>
          <a:ln w="9525">
            <a:noFill/>
            <a:miter lim="800000"/>
            <a:headEnd/>
            <a:tailEnd/>
          </a:ln>
        </p:spPr>
        <p:txBody>
          <a:bodyPr>
            <a:spAutoFit/>
          </a:bodyPr>
          <a:lstStyle/>
          <a:p>
            <a:pPr fontAlgn="base">
              <a:spcBef>
                <a:spcPct val="50000"/>
              </a:spcBef>
              <a:spcAft>
                <a:spcPct val="0"/>
              </a:spcAft>
            </a:pPr>
            <a:r>
              <a:rPr kumimoji="1" lang="ja-JP" altLang="en-US" sz="1100" b="0" dirty="0">
                <a:solidFill>
                  <a:prstClr val="black"/>
                </a:solidFill>
                <a:latin typeface="メイリオ" pitchFamily="50" charset="-128"/>
                <a:ea typeface="メイリオ" pitchFamily="50" charset="-128"/>
                <a:cs typeface="メイリオ" pitchFamily="50" charset="-128"/>
              </a:rPr>
              <a:t>［出典：ペルー中央準備銀行］</a:t>
            </a:r>
          </a:p>
        </p:txBody>
      </p:sp>
      <p:sp>
        <p:nvSpPr>
          <p:cNvPr id="10" name="Rectangle 3"/>
          <p:cNvSpPr txBox="1">
            <a:spLocks noChangeArrowheads="1"/>
          </p:cNvSpPr>
          <p:nvPr/>
        </p:nvSpPr>
        <p:spPr>
          <a:xfrm>
            <a:off x="633896" y="1052736"/>
            <a:ext cx="7946058" cy="57606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l"/>
            <a:r>
              <a:rPr lang="ja-JP" altLang="en-US" sz="1600" b="0" dirty="0" smtClean="0">
                <a:latin typeface="メイリオ" pitchFamily="50" charset="-128"/>
                <a:ea typeface="メイリオ" pitchFamily="50" charset="-128"/>
                <a:cs typeface="メイリオ" pitchFamily="50" charset="-128"/>
              </a:rPr>
              <a:t>・プライマリーバランスは、近年黒字が続いていたものの，</a:t>
            </a:r>
            <a:r>
              <a:rPr lang="en-US" altLang="ja-JP" sz="1600" b="0" dirty="0" smtClean="0">
                <a:latin typeface="メイリオ" pitchFamily="50" charset="-128"/>
                <a:ea typeface="メイリオ" pitchFamily="50" charset="-128"/>
                <a:cs typeface="メイリオ" pitchFamily="50" charset="-128"/>
              </a:rPr>
              <a:t>2015</a:t>
            </a:r>
            <a:r>
              <a:rPr lang="ja-JP" altLang="en-US" sz="1600" b="0" dirty="0" smtClean="0">
                <a:latin typeface="メイリオ" pitchFamily="50" charset="-128"/>
                <a:ea typeface="メイリオ" pitchFamily="50" charset="-128"/>
                <a:cs typeface="メイリオ" pitchFamily="50" charset="-128"/>
              </a:rPr>
              <a:t>年以降は赤字。</a:t>
            </a:r>
          </a:p>
        </p:txBody>
      </p:sp>
      <p:sp>
        <p:nvSpPr>
          <p:cNvPr id="9" name="Text Box 10"/>
          <p:cNvSpPr txBox="1">
            <a:spLocks noChangeArrowheads="1"/>
          </p:cNvSpPr>
          <p:nvPr/>
        </p:nvSpPr>
        <p:spPr bwMode="auto">
          <a:xfrm>
            <a:off x="491370" y="403447"/>
            <a:ext cx="8329102" cy="523220"/>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defPPr>
              <a:defRPr lang="es-PE"/>
            </a:defPPr>
            <a:lvl1pPr algn="ctr" eaLnBrk="0" fontAlgn="base" hangingPunct="0">
              <a:spcBef>
                <a:spcPct val="0"/>
              </a:spcBef>
              <a:spcAft>
                <a:spcPct val="0"/>
              </a:spcAft>
              <a:defRPr kumimoji="1" sz="40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sz="2800" dirty="0"/>
              <a:t>歳入・歳出・プライマリーバランスの推移</a:t>
            </a:r>
          </a:p>
        </p:txBody>
      </p:sp>
      <p:sp>
        <p:nvSpPr>
          <p:cNvPr id="13" name="正方形/長方形 5"/>
          <p:cNvSpPr>
            <a:spLocks noChangeArrowheads="1"/>
          </p:cNvSpPr>
          <p:nvPr/>
        </p:nvSpPr>
        <p:spPr bwMode="auto">
          <a:xfrm rot="10800000" flipV="1">
            <a:off x="175778" y="1685278"/>
            <a:ext cx="916235" cy="261610"/>
          </a:xfrm>
          <a:prstGeom prst="rect">
            <a:avLst/>
          </a:prstGeom>
          <a:noFill/>
          <a:ln w="9525">
            <a:noFill/>
            <a:miter lim="800000"/>
            <a:headEnd/>
            <a:tailEnd/>
          </a:ln>
        </p:spPr>
        <p:txBody>
          <a:bodyPr wrap="square">
            <a:spAutoFit/>
          </a:bodyPr>
          <a:lstStyle/>
          <a:p>
            <a:r>
              <a:rPr lang="ja-JP" altLang="en-US" sz="1100" b="0" dirty="0" smtClean="0">
                <a:latin typeface="Arial" charset="0"/>
              </a:rPr>
              <a:t>百万ソル</a:t>
            </a:r>
            <a:endParaRPr lang="ja-JP" altLang="en-US" sz="1100" b="0" dirty="0">
              <a:latin typeface="Arial" charset="0"/>
            </a:endParaRPr>
          </a:p>
        </p:txBody>
      </p:sp>
      <p:graphicFrame>
        <p:nvGraphicFramePr>
          <p:cNvPr id="8" name="グラフ 7"/>
          <p:cNvGraphicFramePr>
            <a:graphicFrameLocks/>
          </p:cNvGraphicFramePr>
          <p:nvPr>
            <p:extLst>
              <p:ext uri="{D42A27DB-BD31-4B8C-83A1-F6EECF244321}">
                <p14:modId xmlns:p14="http://schemas.microsoft.com/office/powerpoint/2010/main" val="3579009898"/>
              </p:ext>
            </p:extLst>
          </p:nvPr>
        </p:nvGraphicFramePr>
        <p:xfrm>
          <a:off x="381972" y="1920307"/>
          <a:ext cx="8762028" cy="4661046"/>
        </p:xfrm>
        <a:graphic>
          <a:graphicData uri="http://schemas.openxmlformats.org/drawingml/2006/chart">
            <c:chart xmlns:c="http://schemas.openxmlformats.org/drawingml/2006/chart" xmlns:r="http://schemas.openxmlformats.org/officeDocument/2006/relationships" r:id="rId2"/>
          </a:graphicData>
        </a:graphic>
      </p:graphicFrame>
      <p:sp>
        <p:nvSpPr>
          <p:cNvPr id="11"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23</a:t>
            </a:fld>
            <a:endParaRPr lang="en-US" altLang="ja-JP" dirty="0">
              <a:latin typeface="Calibri" panose="020F0502020204030204" pitchFamily="34" charset="0"/>
              <a:ea typeface="+mn-ea"/>
            </a:endParaRPr>
          </a:p>
        </p:txBody>
      </p:sp>
    </p:spTree>
    <p:extLst>
      <p:ext uri="{BB962C8B-B14F-4D97-AF65-F5344CB8AC3E}">
        <p14:creationId xmlns:p14="http://schemas.microsoft.com/office/powerpoint/2010/main" val="124430915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Text Box 6"/>
          <p:cNvSpPr txBox="1">
            <a:spLocks noChangeArrowheads="1"/>
          </p:cNvSpPr>
          <p:nvPr/>
        </p:nvSpPr>
        <p:spPr bwMode="auto">
          <a:xfrm>
            <a:off x="6229625" y="6516073"/>
            <a:ext cx="2242751" cy="307777"/>
          </a:xfrm>
          <a:prstGeom prst="rect">
            <a:avLst/>
          </a:prstGeom>
          <a:noFill/>
          <a:ln w="9525">
            <a:noFill/>
            <a:miter lim="800000"/>
            <a:headEnd/>
            <a:tailEnd/>
          </a:ln>
        </p:spPr>
        <p:txBody>
          <a:bodyPr wrap="square">
            <a:spAutoFit/>
          </a:bodyPr>
          <a:lstStyle/>
          <a:p>
            <a:pPr algn="r" fontAlgn="base">
              <a:spcBef>
                <a:spcPct val="50000"/>
              </a:spcBef>
              <a:spcAft>
                <a:spcPct val="0"/>
              </a:spcAft>
            </a:pPr>
            <a:r>
              <a:rPr lang="ja-JP" altLang="en-US" sz="1400" b="0" dirty="0">
                <a:latin typeface="メイリオ" pitchFamily="50" charset="-128"/>
                <a:ea typeface="メイリオ" pitchFamily="50" charset="-128"/>
                <a:cs typeface="メイリオ" pitchFamily="50" charset="-128"/>
              </a:rPr>
              <a:t>［</a:t>
            </a:r>
            <a:r>
              <a:rPr lang="ja-JP" altLang="en-US" sz="1100" b="0" dirty="0">
                <a:latin typeface="メイリオ" pitchFamily="50" charset="-128"/>
                <a:ea typeface="メイリオ" pitchFamily="50" charset="-128"/>
                <a:cs typeface="メイリオ" pitchFamily="50" charset="-128"/>
              </a:rPr>
              <a:t>出典：ペルー中央準備銀行］</a:t>
            </a:r>
          </a:p>
        </p:txBody>
      </p:sp>
      <p:sp>
        <p:nvSpPr>
          <p:cNvPr id="18" name="Rectangle 3"/>
          <p:cNvSpPr txBox="1">
            <a:spLocks noChangeArrowheads="1"/>
          </p:cNvSpPr>
          <p:nvPr/>
        </p:nvSpPr>
        <p:spPr>
          <a:xfrm>
            <a:off x="541350" y="1052736"/>
            <a:ext cx="7946058" cy="55828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algn="l"/>
            <a:r>
              <a:rPr lang="ja-JP" altLang="en-US" sz="1600" b="0" dirty="0" smtClean="0">
                <a:latin typeface="メイリオ" pitchFamily="50" charset="-128"/>
                <a:ea typeface="メイリオ" pitchFamily="50" charset="-128"/>
                <a:cs typeface="メイリオ" pitchFamily="50" charset="-128"/>
              </a:rPr>
              <a:t>・外貨準備高は対外債務残高に匹敵</a:t>
            </a:r>
          </a:p>
        </p:txBody>
      </p:sp>
      <p:sp>
        <p:nvSpPr>
          <p:cNvPr id="8" name="Text Box 10"/>
          <p:cNvSpPr txBox="1">
            <a:spLocks noChangeArrowheads="1"/>
          </p:cNvSpPr>
          <p:nvPr/>
        </p:nvSpPr>
        <p:spPr bwMode="auto">
          <a:xfrm>
            <a:off x="696801" y="116632"/>
            <a:ext cx="7775575" cy="707886"/>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defPPr>
              <a:defRPr lang="es-PE"/>
            </a:defPPr>
            <a:lvl1pPr algn="ctr" eaLnBrk="0" fontAlgn="base" hangingPunct="0">
              <a:spcBef>
                <a:spcPct val="0"/>
              </a:spcBef>
              <a:spcAft>
                <a:spcPct val="0"/>
              </a:spcAft>
              <a:defRPr kumimoji="1" sz="40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dirty="0"/>
              <a:t>外貨準備と対外債務</a:t>
            </a:r>
          </a:p>
        </p:txBody>
      </p:sp>
      <p:sp>
        <p:nvSpPr>
          <p:cNvPr id="11" name="正方形/長方形 5"/>
          <p:cNvSpPr>
            <a:spLocks noChangeArrowheads="1"/>
          </p:cNvSpPr>
          <p:nvPr/>
        </p:nvSpPr>
        <p:spPr bwMode="auto">
          <a:xfrm rot="10800000" flipV="1">
            <a:off x="83232" y="1630037"/>
            <a:ext cx="916235" cy="261610"/>
          </a:xfrm>
          <a:prstGeom prst="rect">
            <a:avLst/>
          </a:prstGeom>
          <a:noFill/>
          <a:ln w="9525">
            <a:noFill/>
            <a:miter lim="800000"/>
            <a:headEnd/>
            <a:tailEnd/>
          </a:ln>
        </p:spPr>
        <p:txBody>
          <a:bodyPr wrap="square">
            <a:spAutoFit/>
          </a:bodyPr>
          <a:lstStyle/>
          <a:p>
            <a:r>
              <a:rPr lang="ja-JP" altLang="en-US" sz="1100" b="0" dirty="0" smtClean="0">
                <a:latin typeface="Arial" charset="0"/>
              </a:rPr>
              <a:t>百万ドル</a:t>
            </a:r>
            <a:endParaRPr lang="ja-JP" altLang="en-US" sz="1100" b="0" dirty="0">
              <a:latin typeface="Arial" charset="0"/>
            </a:endParaRPr>
          </a:p>
        </p:txBody>
      </p:sp>
      <p:graphicFrame>
        <p:nvGraphicFramePr>
          <p:cNvPr id="10" name="グラフ 9"/>
          <p:cNvGraphicFramePr>
            <a:graphicFrameLocks/>
          </p:cNvGraphicFramePr>
          <p:nvPr>
            <p:extLst>
              <p:ext uri="{D42A27DB-BD31-4B8C-83A1-F6EECF244321}">
                <p14:modId xmlns:p14="http://schemas.microsoft.com/office/powerpoint/2010/main" val="1800523669"/>
              </p:ext>
            </p:extLst>
          </p:nvPr>
        </p:nvGraphicFramePr>
        <p:xfrm>
          <a:off x="107504" y="1852897"/>
          <a:ext cx="9036496" cy="4456424"/>
        </p:xfrm>
        <a:graphic>
          <a:graphicData uri="http://schemas.openxmlformats.org/drawingml/2006/chart">
            <c:chart xmlns:c="http://schemas.openxmlformats.org/drawingml/2006/chart" xmlns:r="http://schemas.openxmlformats.org/officeDocument/2006/relationships" r:id="rId2"/>
          </a:graphicData>
        </a:graphic>
      </p:graphicFrame>
      <p:sp>
        <p:nvSpPr>
          <p:cNvPr id="12"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24</a:t>
            </a:fld>
            <a:endParaRPr lang="en-US" altLang="ja-JP" dirty="0">
              <a:latin typeface="Calibri" panose="020F0502020204030204" pitchFamily="34" charset="0"/>
              <a:ea typeface="+mn-ea"/>
            </a:endParaRPr>
          </a:p>
        </p:txBody>
      </p:sp>
    </p:spTree>
    <p:extLst>
      <p:ext uri="{BB962C8B-B14F-4D97-AF65-F5344CB8AC3E}">
        <p14:creationId xmlns:p14="http://schemas.microsoft.com/office/powerpoint/2010/main" val="247935508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角丸四角形 82"/>
          <p:cNvSpPr>
            <a:spLocks noChangeArrowheads="1"/>
          </p:cNvSpPr>
          <p:nvPr/>
        </p:nvSpPr>
        <p:spPr bwMode="auto">
          <a:xfrm>
            <a:off x="6037682" y="2204864"/>
            <a:ext cx="2987824" cy="3159690"/>
          </a:xfrm>
          <a:prstGeom prst="roundRect">
            <a:avLst>
              <a:gd name="adj" fmla="val 16667"/>
            </a:avLst>
          </a:prstGeom>
          <a:gradFill flip="none" rotWithShape="1">
            <a:gsLst>
              <a:gs pos="0">
                <a:srgbClr val="D3FAA4">
                  <a:shade val="30000"/>
                  <a:satMod val="115000"/>
                </a:srgbClr>
              </a:gs>
              <a:gs pos="50000">
                <a:srgbClr val="D3FAA4">
                  <a:shade val="67500"/>
                  <a:satMod val="115000"/>
                </a:srgbClr>
              </a:gs>
              <a:gs pos="100000">
                <a:srgbClr val="D3FAA4">
                  <a:shade val="100000"/>
                  <a:satMod val="115000"/>
                </a:srgbClr>
              </a:gs>
            </a:gsLst>
            <a:lin ang="13500000" scaled="1"/>
            <a:tileRect/>
          </a:gradFill>
          <a:ln w="31750" algn="ctr">
            <a:solidFill>
              <a:schemeClr val="tx1"/>
            </a:solidFill>
            <a:round/>
            <a:headEnd/>
            <a:tailEnd/>
          </a:ln>
        </p:spPr>
        <p:txBody>
          <a:bodyPr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47" name="角丸四角形 81"/>
          <p:cNvSpPr>
            <a:spLocks noChangeArrowheads="1"/>
          </p:cNvSpPr>
          <p:nvPr/>
        </p:nvSpPr>
        <p:spPr bwMode="auto">
          <a:xfrm>
            <a:off x="71438" y="2132856"/>
            <a:ext cx="5795962" cy="4680520"/>
          </a:xfrm>
          <a:prstGeom prst="roundRect">
            <a:avLst>
              <a:gd name="adj" fmla="val 16667"/>
            </a:avLst>
          </a:prstGeom>
          <a:gradFill flip="none" rotWithShape="1">
            <a:gsLst>
              <a:gs pos="0">
                <a:srgbClr val="C2F6A8">
                  <a:shade val="30000"/>
                  <a:satMod val="115000"/>
                </a:srgbClr>
              </a:gs>
              <a:gs pos="50000">
                <a:srgbClr val="C2F6A8">
                  <a:shade val="67500"/>
                  <a:satMod val="115000"/>
                </a:srgbClr>
              </a:gs>
              <a:gs pos="100000">
                <a:srgbClr val="C2F6A8">
                  <a:shade val="100000"/>
                  <a:satMod val="115000"/>
                </a:srgbClr>
              </a:gs>
            </a:gsLst>
            <a:lin ang="0" scaled="1"/>
            <a:tileRect/>
          </a:gradFill>
          <a:ln w="31750" algn="ctr">
            <a:solidFill>
              <a:schemeClr val="tx1"/>
            </a:solidFill>
            <a:round/>
            <a:headEnd/>
            <a:tailEnd/>
          </a:ln>
        </p:spPr>
        <p:txBody>
          <a:bodyPr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48" name="角丸四角形 77"/>
          <p:cNvSpPr>
            <a:spLocks noChangeArrowheads="1"/>
          </p:cNvSpPr>
          <p:nvPr/>
        </p:nvSpPr>
        <p:spPr bwMode="auto">
          <a:xfrm>
            <a:off x="6037682" y="5444951"/>
            <a:ext cx="2987824" cy="1080393"/>
          </a:xfrm>
          <a:prstGeom prst="roundRect">
            <a:avLst>
              <a:gd name="adj" fmla="val 16667"/>
            </a:avLst>
          </a:prstGeom>
          <a:pattFill prst="dkHorz">
            <a:fgClr>
              <a:schemeClr val="bg2">
                <a:lumMod val="75000"/>
              </a:schemeClr>
            </a:fgClr>
            <a:bgClr>
              <a:schemeClr val="bg2">
                <a:lumMod val="50000"/>
              </a:schemeClr>
            </a:bgClr>
          </a:pattFill>
          <a:ln w="31750" algn="ctr">
            <a:solidFill>
              <a:schemeClr val="tx1"/>
            </a:solidFill>
            <a:round/>
            <a:headEnd/>
            <a:tailEnd/>
          </a:ln>
        </p:spPr>
        <p:txBody>
          <a:bodyPr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51" name="Oval 39" descr="ひし形 (枠のみ)"/>
          <p:cNvSpPr>
            <a:spLocks noChangeArrowheads="1"/>
          </p:cNvSpPr>
          <p:nvPr/>
        </p:nvSpPr>
        <p:spPr bwMode="auto">
          <a:xfrm>
            <a:off x="6264275" y="2565226"/>
            <a:ext cx="2555875" cy="1871662"/>
          </a:xfrm>
          <a:prstGeom prst="ellipse">
            <a:avLst/>
          </a:prstGeom>
          <a:pattFill prst="openDmnd">
            <a:fgClr>
              <a:srgbClr val="00FF00"/>
            </a:fgClr>
            <a:bgClr>
              <a:schemeClr val="bg1"/>
            </a:bgClr>
          </a:pattFill>
          <a:ln w="9525" algn="ctr">
            <a:solidFill>
              <a:schemeClr val="tx1"/>
            </a:solidFill>
            <a:round/>
            <a:headEnd/>
            <a:tailEnd/>
          </a:ln>
        </p:spPr>
        <p:txBody>
          <a:bodyPr wrap="none" anchor="ctr"/>
          <a:lstStyle/>
          <a:p>
            <a:pPr algn="ctr" fontAlgn="base">
              <a:spcBef>
                <a:spcPct val="0"/>
              </a:spcBef>
              <a:spcAft>
                <a:spcPct val="0"/>
              </a:spcAft>
            </a:pPr>
            <a:endParaRPr kumimoji="1" lang="ja-JP" altLang="en-US" b="1" dirty="0">
              <a:solidFill>
                <a:prstClr val="black"/>
              </a:solidFill>
              <a:latin typeface="メイリオ" pitchFamily="50" charset="-128"/>
              <a:ea typeface="メイリオ" pitchFamily="50" charset="-128"/>
              <a:cs typeface="メイリオ" pitchFamily="50" charset="-128"/>
            </a:endParaRPr>
          </a:p>
        </p:txBody>
      </p:sp>
      <p:sp>
        <p:nvSpPr>
          <p:cNvPr id="82952" name="Line 40"/>
          <p:cNvSpPr>
            <a:spLocks noChangeShapeType="1"/>
          </p:cNvSpPr>
          <p:nvPr/>
        </p:nvSpPr>
        <p:spPr bwMode="auto">
          <a:xfrm flipV="1">
            <a:off x="5183981" y="4246101"/>
            <a:ext cx="1548607" cy="911512"/>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53" name="Rectangle 41"/>
          <p:cNvSpPr>
            <a:spLocks noChangeArrowheads="1"/>
          </p:cNvSpPr>
          <p:nvPr/>
        </p:nvSpPr>
        <p:spPr bwMode="auto">
          <a:xfrm>
            <a:off x="7092950" y="3139901"/>
            <a:ext cx="503238" cy="288925"/>
          </a:xfrm>
          <a:prstGeom prst="rect">
            <a:avLst/>
          </a:prstGeom>
          <a:solidFill>
            <a:srgbClr val="FFFF00"/>
          </a:solidFill>
          <a:ln w="38100" algn="ctr">
            <a:solidFill>
              <a:schemeClr val="tx1"/>
            </a:solidFill>
            <a:miter lim="800000"/>
            <a:headEnd/>
            <a:tailEnd/>
          </a:ln>
        </p:spPr>
        <p:txBody>
          <a:bodyPr wrap="none" anchor="ctr"/>
          <a:lstStyle/>
          <a:p>
            <a:pPr algn="ctr" fontAlgn="base">
              <a:spcBef>
                <a:spcPct val="0"/>
              </a:spcBef>
              <a:spcAft>
                <a:spcPct val="0"/>
              </a:spcAft>
            </a:pPr>
            <a:r>
              <a:rPr kumimoji="1" lang="ja-JP" altLang="en-US" sz="1000" b="1" dirty="0">
                <a:solidFill>
                  <a:prstClr val="black"/>
                </a:solidFill>
                <a:latin typeface="メイリオ" pitchFamily="50" charset="-128"/>
                <a:ea typeface="メイリオ" pitchFamily="50" charset="-128"/>
                <a:cs typeface="メイリオ" pitchFamily="50" charset="-128"/>
              </a:rPr>
              <a:t>チリ</a:t>
            </a:r>
          </a:p>
        </p:txBody>
      </p:sp>
      <p:sp>
        <p:nvSpPr>
          <p:cNvPr id="82954" name="Rectangle 42"/>
          <p:cNvSpPr>
            <a:spLocks noChangeArrowheads="1"/>
          </p:cNvSpPr>
          <p:nvPr/>
        </p:nvSpPr>
        <p:spPr bwMode="auto">
          <a:xfrm>
            <a:off x="6227763" y="3500263"/>
            <a:ext cx="792162" cy="288925"/>
          </a:xfrm>
          <a:prstGeom prst="rect">
            <a:avLst/>
          </a:prstGeom>
          <a:solidFill>
            <a:srgbClr val="FFFF00"/>
          </a:solidFill>
          <a:ln w="38100" algn="ctr">
            <a:solidFill>
              <a:schemeClr val="tx1"/>
            </a:solidFill>
            <a:miter lim="800000"/>
            <a:headEnd/>
            <a:tailEnd/>
          </a:ln>
        </p:spPr>
        <p:txBody>
          <a:bodyPr wrap="none" anchor="ctr"/>
          <a:lstStyle/>
          <a:p>
            <a:pPr algn="ctr" fontAlgn="base">
              <a:spcBef>
                <a:spcPct val="0"/>
              </a:spcBef>
              <a:spcAft>
                <a:spcPct val="0"/>
              </a:spcAft>
            </a:pPr>
            <a:r>
              <a:rPr kumimoji="1" lang="ja-JP" altLang="en-US" sz="1000" b="1" i="1" dirty="0">
                <a:solidFill>
                  <a:prstClr val="black"/>
                </a:solidFill>
                <a:latin typeface="メイリオ" pitchFamily="50" charset="-128"/>
                <a:ea typeface="メイリオ" pitchFamily="50" charset="-128"/>
                <a:cs typeface="メイリオ" pitchFamily="50" charset="-128"/>
              </a:rPr>
              <a:t>シンガポール</a:t>
            </a:r>
          </a:p>
        </p:txBody>
      </p:sp>
      <p:sp>
        <p:nvSpPr>
          <p:cNvPr id="82955" name="Rectangle 43"/>
          <p:cNvSpPr>
            <a:spLocks noChangeArrowheads="1"/>
          </p:cNvSpPr>
          <p:nvPr/>
        </p:nvSpPr>
        <p:spPr bwMode="auto">
          <a:xfrm>
            <a:off x="6877050" y="4220988"/>
            <a:ext cx="1114425" cy="287338"/>
          </a:xfrm>
          <a:prstGeom prst="rect">
            <a:avLst/>
          </a:prstGeom>
          <a:solidFill>
            <a:schemeClr val="bg1"/>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000" b="1" dirty="0">
                <a:solidFill>
                  <a:prstClr val="black"/>
                </a:solidFill>
                <a:latin typeface="メイリオ" pitchFamily="50" charset="-128"/>
                <a:ea typeface="メイリオ" pitchFamily="50" charset="-128"/>
                <a:cs typeface="メイリオ" pitchFamily="50" charset="-128"/>
              </a:rPr>
              <a:t>ニュージーランド</a:t>
            </a:r>
          </a:p>
        </p:txBody>
      </p:sp>
      <p:sp>
        <p:nvSpPr>
          <p:cNvPr id="82956" name="Rectangle 44"/>
          <p:cNvSpPr>
            <a:spLocks noChangeArrowheads="1"/>
          </p:cNvSpPr>
          <p:nvPr/>
        </p:nvSpPr>
        <p:spPr bwMode="auto">
          <a:xfrm>
            <a:off x="6732588" y="3860626"/>
            <a:ext cx="576262" cy="288925"/>
          </a:xfrm>
          <a:prstGeom prst="rect">
            <a:avLst/>
          </a:prstGeom>
          <a:solidFill>
            <a:schemeClr val="bg1"/>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000" b="1" dirty="0">
                <a:solidFill>
                  <a:prstClr val="black"/>
                </a:solidFill>
                <a:latin typeface="メイリオ" pitchFamily="50" charset="-128"/>
                <a:ea typeface="メイリオ" pitchFamily="50" charset="-128"/>
                <a:cs typeface="メイリオ" pitchFamily="50" charset="-128"/>
              </a:rPr>
              <a:t>ブルネイ</a:t>
            </a:r>
          </a:p>
        </p:txBody>
      </p:sp>
      <p:sp>
        <p:nvSpPr>
          <p:cNvPr id="2082" name="Text Box 45"/>
          <p:cNvSpPr txBox="1">
            <a:spLocks noChangeArrowheads="1"/>
          </p:cNvSpPr>
          <p:nvPr/>
        </p:nvSpPr>
        <p:spPr bwMode="auto">
          <a:xfrm>
            <a:off x="8178382" y="2636663"/>
            <a:ext cx="936625" cy="338554"/>
          </a:xfrm>
          <a:prstGeom prst="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0"/>
              </a:spcBef>
              <a:spcAft>
                <a:spcPct val="0"/>
              </a:spcAft>
              <a:defRPr/>
            </a:pPr>
            <a:r>
              <a:rPr kumimoji="1" lang="en-US" altLang="ja-JP" sz="1600" b="1" dirty="0">
                <a:solidFill>
                  <a:srgbClr val="003300"/>
                </a:solidFill>
                <a:latin typeface="メイリオ" pitchFamily="50" charset="-128"/>
                <a:ea typeface="メイリオ" pitchFamily="50" charset="-128"/>
                <a:cs typeface="メイリオ" pitchFamily="50" charset="-128"/>
              </a:rPr>
              <a:t>TPP</a:t>
            </a:r>
          </a:p>
        </p:txBody>
      </p:sp>
      <p:sp>
        <p:nvSpPr>
          <p:cNvPr id="82959" name="Rectangle 51"/>
          <p:cNvSpPr>
            <a:spLocks noChangeArrowheads="1"/>
          </p:cNvSpPr>
          <p:nvPr/>
        </p:nvSpPr>
        <p:spPr bwMode="auto">
          <a:xfrm>
            <a:off x="7956550" y="3500263"/>
            <a:ext cx="647700" cy="287338"/>
          </a:xfrm>
          <a:prstGeom prst="rect">
            <a:avLst/>
          </a:prstGeom>
          <a:solidFill>
            <a:schemeClr val="bg1"/>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000" b="1" dirty="0">
                <a:solidFill>
                  <a:prstClr val="black"/>
                </a:solidFill>
                <a:latin typeface="メイリオ" pitchFamily="50" charset="-128"/>
                <a:ea typeface="メイリオ" pitchFamily="50" charset="-128"/>
                <a:cs typeface="メイリオ" pitchFamily="50" charset="-128"/>
              </a:rPr>
              <a:t>ベトナム</a:t>
            </a:r>
          </a:p>
        </p:txBody>
      </p:sp>
      <p:sp>
        <p:nvSpPr>
          <p:cNvPr id="82960" name="Rectangle 52"/>
          <p:cNvSpPr>
            <a:spLocks noChangeArrowheads="1"/>
          </p:cNvSpPr>
          <p:nvPr/>
        </p:nvSpPr>
        <p:spPr bwMode="auto">
          <a:xfrm>
            <a:off x="7524750" y="3860626"/>
            <a:ext cx="576263" cy="287337"/>
          </a:xfrm>
          <a:prstGeom prst="rect">
            <a:avLst/>
          </a:prstGeom>
          <a:solidFill>
            <a:schemeClr val="bg1"/>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000" b="1" dirty="0">
                <a:solidFill>
                  <a:prstClr val="black"/>
                </a:solidFill>
                <a:latin typeface="メイリオ" pitchFamily="50" charset="-128"/>
                <a:ea typeface="メイリオ" pitchFamily="50" charset="-128"/>
                <a:cs typeface="メイリオ" pitchFamily="50" charset="-128"/>
              </a:rPr>
              <a:t>豪州</a:t>
            </a:r>
          </a:p>
        </p:txBody>
      </p:sp>
      <p:sp>
        <p:nvSpPr>
          <p:cNvPr id="82961" name="Rectangle 53"/>
          <p:cNvSpPr>
            <a:spLocks noChangeArrowheads="1"/>
          </p:cNvSpPr>
          <p:nvPr/>
        </p:nvSpPr>
        <p:spPr bwMode="auto">
          <a:xfrm>
            <a:off x="6732588" y="2781126"/>
            <a:ext cx="576262" cy="287337"/>
          </a:xfrm>
          <a:prstGeom prst="rect">
            <a:avLst/>
          </a:prstGeom>
          <a:solidFill>
            <a:srgbClr val="FFFF00"/>
          </a:solidFill>
          <a:ln w="38100" algn="ctr">
            <a:solidFill>
              <a:schemeClr val="tx1"/>
            </a:solidFill>
            <a:miter lim="800000"/>
            <a:headEnd/>
            <a:tailEnd/>
          </a:ln>
        </p:spPr>
        <p:txBody>
          <a:bodyPr wrap="none" anchor="ctr"/>
          <a:lstStyle/>
          <a:p>
            <a:pPr algn="ctr" fontAlgn="base">
              <a:spcBef>
                <a:spcPct val="0"/>
              </a:spcBef>
              <a:spcAft>
                <a:spcPct val="0"/>
              </a:spcAft>
            </a:pPr>
            <a:r>
              <a:rPr kumimoji="1" lang="ja-JP" altLang="en-US" sz="1000" b="1" dirty="0">
                <a:solidFill>
                  <a:prstClr val="black"/>
                </a:solidFill>
                <a:latin typeface="メイリオ" pitchFamily="50" charset="-128"/>
                <a:ea typeface="メイリオ" pitchFamily="50" charset="-128"/>
                <a:cs typeface="メイリオ" pitchFamily="50" charset="-128"/>
              </a:rPr>
              <a:t>米国</a:t>
            </a:r>
          </a:p>
        </p:txBody>
      </p:sp>
      <p:sp>
        <p:nvSpPr>
          <p:cNvPr id="82963" name="Rectangle 59"/>
          <p:cNvSpPr>
            <a:spLocks noChangeArrowheads="1"/>
          </p:cNvSpPr>
          <p:nvPr/>
        </p:nvSpPr>
        <p:spPr bwMode="auto">
          <a:xfrm>
            <a:off x="7164388" y="3500263"/>
            <a:ext cx="720725" cy="287338"/>
          </a:xfrm>
          <a:prstGeom prst="rect">
            <a:avLst/>
          </a:prstGeom>
          <a:solidFill>
            <a:schemeClr val="bg1"/>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000" b="1" dirty="0">
                <a:solidFill>
                  <a:prstClr val="black"/>
                </a:solidFill>
                <a:latin typeface="メイリオ" pitchFamily="50" charset="-128"/>
                <a:ea typeface="メイリオ" pitchFamily="50" charset="-128"/>
                <a:cs typeface="メイリオ" pitchFamily="50" charset="-128"/>
              </a:rPr>
              <a:t>マレーシア</a:t>
            </a:r>
          </a:p>
        </p:txBody>
      </p:sp>
      <p:sp>
        <p:nvSpPr>
          <p:cNvPr id="225363" name="Rectangle 83"/>
          <p:cNvSpPr>
            <a:spLocks noChangeArrowheads="1"/>
          </p:cNvSpPr>
          <p:nvPr/>
        </p:nvSpPr>
        <p:spPr bwMode="auto">
          <a:xfrm rot="16200000">
            <a:off x="882105" y="1646287"/>
            <a:ext cx="539750" cy="1512888"/>
          </a:xfrm>
          <a:prstGeom prst="rect">
            <a:avLst/>
          </a:prstGeom>
          <a:noFill/>
          <a:ln w="9525" algn="ctr">
            <a:noFill/>
            <a:miter lim="800000"/>
            <a:headEnd/>
            <a:tailEnd/>
          </a:ln>
          <a:effectLst/>
        </p:spPr>
        <p:txBody>
          <a:bodyPr vert="eaVert" wrap="none" anchor="ctr"/>
          <a:lstStyle/>
          <a:p>
            <a:pPr algn="ctr" fontAlgn="base">
              <a:spcBef>
                <a:spcPct val="0"/>
              </a:spcBef>
              <a:spcAft>
                <a:spcPct val="0"/>
              </a:spcAft>
              <a:defRPr/>
            </a:pPr>
            <a:r>
              <a:rPr kumimoji="1" lang="ja-JP" altLang="en-US" sz="2400" b="1" dirty="0">
                <a:solidFill>
                  <a:prstClr val="black"/>
                </a:solidFill>
                <a:effectLst>
                  <a:outerShdw blurRad="38100" dist="38100" dir="2700000" algn="tl">
                    <a:srgbClr val="FFFFFF"/>
                  </a:outerShdw>
                </a:effectLst>
                <a:latin typeface="メイリオ" pitchFamily="50" charset="-128"/>
                <a:ea typeface="メイリオ" pitchFamily="50" charset="-128"/>
                <a:cs typeface="メイリオ" pitchFamily="50" charset="-128"/>
              </a:rPr>
              <a:t>発効済</a:t>
            </a:r>
          </a:p>
        </p:txBody>
      </p:sp>
      <p:sp>
        <p:nvSpPr>
          <p:cNvPr id="82966" name="Rectangle 86"/>
          <p:cNvSpPr>
            <a:spLocks noChangeArrowheads="1"/>
          </p:cNvSpPr>
          <p:nvPr/>
        </p:nvSpPr>
        <p:spPr bwMode="auto">
          <a:xfrm>
            <a:off x="3059113" y="2204863"/>
            <a:ext cx="576262" cy="287338"/>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200" b="1" dirty="0">
                <a:solidFill>
                  <a:srgbClr val="002060"/>
                </a:solidFill>
                <a:latin typeface="メイリオ" pitchFamily="50" charset="-128"/>
                <a:ea typeface="メイリオ" pitchFamily="50" charset="-128"/>
                <a:cs typeface="メイリオ" pitchFamily="50" charset="-128"/>
              </a:rPr>
              <a:t>カナダ</a:t>
            </a:r>
          </a:p>
        </p:txBody>
      </p:sp>
      <p:sp>
        <p:nvSpPr>
          <p:cNvPr id="82965" name="Rectangle 85"/>
          <p:cNvSpPr>
            <a:spLocks noChangeArrowheads="1"/>
          </p:cNvSpPr>
          <p:nvPr/>
        </p:nvSpPr>
        <p:spPr bwMode="auto">
          <a:xfrm>
            <a:off x="2608355" y="2515659"/>
            <a:ext cx="504825" cy="287338"/>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200" b="1" dirty="0">
                <a:solidFill>
                  <a:srgbClr val="002060"/>
                </a:solidFill>
                <a:latin typeface="メイリオ" pitchFamily="50" charset="-128"/>
                <a:ea typeface="メイリオ" pitchFamily="50" charset="-128"/>
                <a:cs typeface="メイリオ" pitchFamily="50" charset="-128"/>
              </a:rPr>
              <a:t>米国</a:t>
            </a:r>
          </a:p>
        </p:txBody>
      </p:sp>
      <p:sp>
        <p:nvSpPr>
          <p:cNvPr id="82967" name="Rectangle 87"/>
          <p:cNvSpPr>
            <a:spLocks noChangeArrowheads="1"/>
          </p:cNvSpPr>
          <p:nvPr/>
        </p:nvSpPr>
        <p:spPr bwMode="auto">
          <a:xfrm>
            <a:off x="3709988" y="2493788"/>
            <a:ext cx="682625" cy="287338"/>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200" b="1" dirty="0">
                <a:solidFill>
                  <a:srgbClr val="002060"/>
                </a:solidFill>
                <a:latin typeface="メイリオ" pitchFamily="50" charset="-128"/>
                <a:ea typeface="メイリオ" pitchFamily="50" charset="-128"/>
                <a:cs typeface="メイリオ" pitchFamily="50" charset="-128"/>
              </a:rPr>
              <a:t>メキシコ</a:t>
            </a:r>
          </a:p>
        </p:txBody>
      </p:sp>
      <p:sp>
        <p:nvSpPr>
          <p:cNvPr id="82968" name="Rectangle 88"/>
          <p:cNvSpPr>
            <a:spLocks noChangeArrowheads="1"/>
          </p:cNvSpPr>
          <p:nvPr/>
        </p:nvSpPr>
        <p:spPr bwMode="auto">
          <a:xfrm>
            <a:off x="4899024" y="4671610"/>
            <a:ext cx="504825" cy="288925"/>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200" b="1" dirty="0">
                <a:solidFill>
                  <a:srgbClr val="002060"/>
                </a:solidFill>
                <a:latin typeface="メイリオ" pitchFamily="50" charset="-128"/>
                <a:ea typeface="メイリオ" pitchFamily="50" charset="-128"/>
                <a:cs typeface="メイリオ" pitchFamily="50" charset="-128"/>
              </a:rPr>
              <a:t>チリ</a:t>
            </a:r>
          </a:p>
        </p:txBody>
      </p:sp>
      <p:sp>
        <p:nvSpPr>
          <p:cNvPr id="82969" name="Rectangle 91"/>
          <p:cNvSpPr>
            <a:spLocks noChangeArrowheads="1"/>
          </p:cNvSpPr>
          <p:nvPr/>
        </p:nvSpPr>
        <p:spPr bwMode="auto">
          <a:xfrm>
            <a:off x="971550" y="5157613"/>
            <a:ext cx="1079500" cy="287338"/>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200" b="1" dirty="0">
                <a:solidFill>
                  <a:srgbClr val="002060"/>
                </a:solidFill>
                <a:latin typeface="メイリオ" pitchFamily="50" charset="-128"/>
                <a:ea typeface="メイリオ" pitchFamily="50" charset="-128"/>
                <a:cs typeface="メイリオ" pitchFamily="50" charset="-128"/>
              </a:rPr>
              <a:t>シンガポール</a:t>
            </a:r>
          </a:p>
        </p:txBody>
      </p:sp>
      <p:sp>
        <p:nvSpPr>
          <p:cNvPr id="82971" name="Rectangle 94"/>
          <p:cNvSpPr>
            <a:spLocks noChangeArrowheads="1"/>
          </p:cNvSpPr>
          <p:nvPr/>
        </p:nvSpPr>
        <p:spPr bwMode="auto">
          <a:xfrm>
            <a:off x="1476375" y="4797251"/>
            <a:ext cx="611188" cy="288925"/>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200" b="1" dirty="0">
                <a:solidFill>
                  <a:srgbClr val="002060"/>
                </a:solidFill>
                <a:latin typeface="メイリオ" pitchFamily="50" charset="-128"/>
                <a:ea typeface="メイリオ" pitchFamily="50" charset="-128"/>
                <a:cs typeface="メイリオ" pitchFamily="50" charset="-128"/>
              </a:rPr>
              <a:t>タイ </a:t>
            </a:r>
            <a:endParaRPr kumimoji="1" lang="en-US" altLang="ja-JP" sz="800" b="1" dirty="0">
              <a:solidFill>
                <a:srgbClr val="002060"/>
              </a:solidFill>
              <a:latin typeface="メイリオ" pitchFamily="50" charset="-128"/>
              <a:ea typeface="メイリオ" pitchFamily="50" charset="-128"/>
              <a:cs typeface="メイリオ" pitchFamily="50" charset="-128"/>
            </a:endParaRPr>
          </a:p>
        </p:txBody>
      </p:sp>
      <p:sp>
        <p:nvSpPr>
          <p:cNvPr id="82972" name="Line 95"/>
          <p:cNvSpPr>
            <a:spLocks noChangeShapeType="1"/>
          </p:cNvSpPr>
          <p:nvPr/>
        </p:nvSpPr>
        <p:spPr bwMode="auto">
          <a:xfrm flipH="1" flipV="1">
            <a:off x="2860767" y="2781124"/>
            <a:ext cx="1063534" cy="2287130"/>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73" name="Line 96"/>
          <p:cNvSpPr>
            <a:spLocks noChangeShapeType="1"/>
          </p:cNvSpPr>
          <p:nvPr/>
        </p:nvSpPr>
        <p:spPr bwMode="auto">
          <a:xfrm flipH="1" flipV="1">
            <a:off x="3419475" y="2492200"/>
            <a:ext cx="504826" cy="2593974"/>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74" name="Line 97"/>
          <p:cNvSpPr>
            <a:spLocks noChangeShapeType="1"/>
          </p:cNvSpPr>
          <p:nvPr/>
        </p:nvSpPr>
        <p:spPr bwMode="auto">
          <a:xfrm flipV="1">
            <a:off x="3924301" y="2781125"/>
            <a:ext cx="142874" cy="2249781"/>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75" name="Line 98"/>
          <p:cNvSpPr>
            <a:spLocks noChangeShapeType="1"/>
          </p:cNvSpPr>
          <p:nvPr/>
        </p:nvSpPr>
        <p:spPr bwMode="auto">
          <a:xfrm flipV="1">
            <a:off x="4743338" y="4816071"/>
            <a:ext cx="155686" cy="214836"/>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76" name="Line 99"/>
          <p:cNvSpPr>
            <a:spLocks noChangeShapeType="1"/>
          </p:cNvSpPr>
          <p:nvPr/>
        </p:nvSpPr>
        <p:spPr bwMode="auto">
          <a:xfrm flipH="1" flipV="1">
            <a:off x="2266949" y="2785887"/>
            <a:ext cx="1620838" cy="2271317"/>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77" name="Line 100"/>
          <p:cNvSpPr>
            <a:spLocks noChangeShapeType="1"/>
          </p:cNvSpPr>
          <p:nvPr/>
        </p:nvSpPr>
        <p:spPr bwMode="auto">
          <a:xfrm flipH="1" flipV="1">
            <a:off x="1763712" y="2997024"/>
            <a:ext cx="2088208" cy="2089151"/>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78" name="Line 101"/>
          <p:cNvSpPr>
            <a:spLocks noChangeShapeType="1"/>
          </p:cNvSpPr>
          <p:nvPr/>
        </p:nvSpPr>
        <p:spPr bwMode="auto">
          <a:xfrm flipH="1" flipV="1">
            <a:off x="1908174" y="4220987"/>
            <a:ext cx="1801813" cy="847269"/>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79" name="Line 102"/>
          <p:cNvSpPr>
            <a:spLocks noChangeShapeType="1"/>
          </p:cNvSpPr>
          <p:nvPr/>
        </p:nvSpPr>
        <p:spPr bwMode="auto">
          <a:xfrm flipH="1" flipV="1">
            <a:off x="2124074" y="4940125"/>
            <a:ext cx="1547813" cy="234160"/>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80" name="Line 103"/>
          <p:cNvSpPr>
            <a:spLocks noChangeShapeType="1"/>
          </p:cNvSpPr>
          <p:nvPr/>
        </p:nvSpPr>
        <p:spPr bwMode="auto">
          <a:xfrm flipH="1">
            <a:off x="2051050" y="5300488"/>
            <a:ext cx="1657350" cy="0"/>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81" name="AutoShape 105"/>
          <p:cNvSpPr>
            <a:spLocks/>
          </p:cNvSpPr>
          <p:nvPr/>
        </p:nvSpPr>
        <p:spPr bwMode="auto">
          <a:xfrm>
            <a:off x="6314765" y="4588345"/>
            <a:ext cx="1029804" cy="246570"/>
          </a:xfrm>
          <a:prstGeom prst="borderCallout1">
            <a:avLst>
              <a:gd name="adj1" fmla="val 51713"/>
              <a:gd name="adj2" fmla="val -1794"/>
              <a:gd name="adj3" fmla="val 253811"/>
              <a:gd name="adj4" fmla="val -109075"/>
            </a:avLst>
          </a:prstGeom>
          <a:noFill/>
          <a:ln w="9525" algn="ctr">
            <a:solidFill>
              <a:schemeClr val="tx1"/>
            </a:solidFill>
            <a:miter lim="800000"/>
            <a:headEnd/>
            <a:tailEnd/>
          </a:ln>
        </p:spPr>
        <p:txBody>
          <a:bodyPr anchor="ctr"/>
          <a:lstStyle/>
          <a:p>
            <a:pPr fontAlgn="base">
              <a:spcBef>
                <a:spcPct val="0"/>
              </a:spcBef>
              <a:spcAft>
                <a:spcPct val="0"/>
              </a:spcAft>
            </a:pPr>
            <a:r>
              <a:rPr kumimoji="1" lang="ja-JP" altLang="en-US" sz="1200" b="1" dirty="0">
                <a:solidFill>
                  <a:prstClr val="black"/>
                </a:solidFill>
                <a:latin typeface="メイリオ" pitchFamily="50" charset="-128"/>
                <a:ea typeface="メイリオ" pitchFamily="50" charset="-128"/>
                <a:cs typeface="メイリオ" pitchFamily="50" charset="-128"/>
              </a:rPr>
              <a:t>グアテマラ</a:t>
            </a:r>
          </a:p>
        </p:txBody>
      </p:sp>
      <p:sp>
        <p:nvSpPr>
          <p:cNvPr id="82982" name="Line 108"/>
          <p:cNvSpPr>
            <a:spLocks noChangeShapeType="1"/>
          </p:cNvSpPr>
          <p:nvPr/>
        </p:nvSpPr>
        <p:spPr bwMode="auto">
          <a:xfrm flipV="1">
            <a:off x="4067175" y="3906014"/>
            <a:ext cx="720898" cy="1180456"/>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83" name="Rectangle 90"/>
          <p:cNvSpPr>
            <a:spLocks noChangeArrowheads="1"/>
          </p:cNvSpPr>
          <p:nvPr/>
        </p:nvSpPr>
        <p:spPr bwMode="auto">
          <a:xfrm>
            <a:off x="1958975" y="2508076"/>
            <a:ext cx="504825" cy="287337"/>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200" b="1" dirty="0">
                <a:solidFill>
                  <a:srgbClr val="002060"/>
                </a:solidFill>
                <a:latin typeface="メイリオ" pitchFamily="50" charset="-128"/>
                <a:ea typeface="メイリオ" pitchFamily="50" charset="-128"/>
                <a:cs typeface="メイリオ" pitchFamily="50" charset="-128"/>
              </a:rPr>
              <a:t>ＥＵ</a:t>
            </a:r>
          </a:p>
        </p:txBody>
      </p:sp>
      <p:sp>
        <p:nvSpPr>
          <p:cNvPr id="82984" name="Line 100"/>
          <p:cNvSpPr>
            <a:spLocks noChangeShapeType="1"/>
          </p:cNvSpPr>
          <p:nvPr/>
        </p:nvSpPr>
        <p:spPr bwMode="auto">
          <a:xfrm flipH="1" flipV="1">
            <a:off x="1908175" y="4581350"/>
            <a:ext cx="1763712" cy="504825"/>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85" name="Rectangle 59"/>
          <p:cNvSpPr>
            <a:spLocks noChangeArrowheads="1"/>
          </p:cNvSpPr>
          <p:nvPr/>
        </p:nvSpPr>
        <p:spPr bwMode="auto">
          <a:xfrm>
            <a:off x="7740650" y="3139901"/>
            <a:ext cx="647700" cy="288925"/>
          </a:xfrm>
          <a:prstGeom prst="rect">
            <a:avLst/>
          </a:prstGeom>
          <a:solidFill>
            <a:srgbClr val="FFFF00"/>
          </a:solidFill>
          <a:ln w="38100" algn="ctr">
            <a:solidFill>
              <a:schemeClr val="tx1"/>
            </a:solidFill>
            <a:miter lim="800000"/>
            <a:headEnd/>
            <a:tailEnd/>
          </a:ln>
        </p:spPr>
        <p:txBody>
          <a:bodyPr wrap="none" anchor="ctr"/>
          <a:lstStyle/>
          <a:p>
            <a:pPr algn="ctr" fontAlgn="base">
              <a:spcBef>
                <a:spcPct val="0"/>
              </a:spcBef>
              <a:spcAft>
                <a:spcPct val="0"/>
              </a:spcAft>
            </a:pPr>
            <a:r>
              <a:rPr kumimoji="1" lang="ja-JP" altLang="en-US" sz="1000" b="1" dirty="0">
                <a:solidFill>
                  <a:prstClr val="black"/>
                </a:solidFill>
                <a:latin typeface="メイリオ" pitchFamily="50" charset="-128"/>
                <a:ea typeface="メイリオ" pitchFamily="50" charset="-128"/>
                <a:cs typeface="メイリオ" pitchFamily="50" charset="-128"/>
              </a:rPr>
              <a:t>メキシコ</a:t>
            </a:r>
          </a:p>
        </p:txBody>
      </p:sp>
      <p:sp>
        <p:nvSpPr>
          <p:cNvPr id="82986" name="Rectangle 59"/>
          <p:cNvSpPr>
            <a:spLocks noChangeArrowheads="1"/>
          </p:cNvSpPr>
          <p:nvPr/>
        </p:nvSpPr>
        <p:spPr bwMode="auto">
          <a:xfrm>
            <a:off x="7524750" y="2781126"/>
            <a:ext cx="576263" cy="288925"/>
          </a:xfrm>
          <a:prstGeom prst="rect">
            <a:avLst/>
          </a:prstGeom>
          <a:solidFill>
            <a:srgbClr val="FFFF00"/>
          </a:solidFill>
          <a:ln w="38100" algn="ctr">
            <a:solidFill>
              <a:schemeClr val="tx1"/>
            </a:solidFill>
            <a:miter lim="800000"/>
            <a:headEnd/>
            <a:tailEnd/>
          </a:ln>
        </p:spPr>
        <p:txBody>
          <a:bodyPr wrap="none" anchor="ctr"/>
          <a:lstStyle/>
          <a:p>
            <a:pPr algn="ctr" fontAlgn="base">
              <a:spcBef>
                <a:spcPct val="0"/>
              </a:spcBef>
              <a:spcAft>
                <a:spcPct val="0"/>
              </a:spcAft>
            </a:pPr>
            <a:r>
              <a:rPr kumimoji="1" lang="ja-JP" altLang="en-US" sz="1000" b="1" dirty="0">
                <a:solidFill>
                  <a:prstClr val="black"/>
                </a:solidFill>
                <a:latin typeface="メイリオ" pitchFamily="50" charset="-128"/>
                <a:ea typeface="メイリオ" pitchFamily="50" charset="-128"/>
                <a:cs typeface="メイリオ" pitchFamily="50" charset="-128"/>
              </a:rPr>
              <a:t>カナダ</a:t>
            </a:r>
          </a:p>
        </p:txBody>
      </p:sp>
      <p:sp>
        <p:nvSpPr>
          <p:cNvPr id="82988" name="Line 40"/>
          <p:cNvSpPr>
            <a:spLocks noChangeShapeType="1"/>
          </p:cNvSpPr>
          <p:nvPr/>
        </p:nvSpPr>
        <p:spPr bwMode="auto">
          <a:xfrm flipV="1">
            <a:off x="2555777" y="5444950"/>
            <a:ext cx="1152624" cy="359965"/>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89" name="Text Box 79"/>
          <p:cNvSpPr txBox="1">
            <a:spLocks noChangeArrowheads="1"/>
          </p:cNvSpPr>
          <p:nvPr/>
        </p:nvSpPr>
        <p:spPr bwMode="auto">
          <a:xfrm>
            <a:off x="7424917" y="4508772"/>
            <a:ext cx="1590058" cy="400110"/>
          </a:xfrm>
          <a:prstGeom prst="rect">
            <a:avLst/>
          </a:prstGeom>
          <a:solidFill>
            <a:srgbClr val="FFFF00"/>
          </a:solidFill>
          <a:ln w="9525" algn="ctr">
            <a:noFill/>
            <a:miter lim="800000"/>
            <a:headEnd/>
            <a:tailEnd/>
          </a:ln>
        </p:spPr>
        <p:txBody>
          <a:bodyPr wrap="square">
            <a:spAutoFit/>
          </a:bodyPr>
          <a:lstStyle/>
          <a:p>
            <a:pPr algn="ctr" fontAlgn="base">
              <a:spcBef>
                <a:spcPct val="0"/>
              </a:spcBef>
              <a:spcAft>
                <a:spcPct val="0"/>
              </a:spcAft>
            </a:pPr>
            <a:r>
              <a:rPr kumimoji="1" lang="ja-JP" altLang="en-US" sz="1000" b="1" dirty="0">
                <a:solidFill>
                  <a:prstClr val="black"/>
                </a:solidFill>
                <a:latin typeface="メイリオ" pitchFamily="50" charset="-128"/>
                <a:ea typeface="メイリオ" pitchFamily="50" charset="-128"/>
                <a:cs typeface="メイリオ" pitchFamily="50" charset="-128"/>
              </a:rPr>
              <a:t>＊太枠黄色地：</a:t>
            </a:r>
            <a:endParaRPr kumimoji="1" lang="en-US" altLang="ja-JP" sz="1000" b="1" dirty="0">
              <a:solidFill>
                <a:prstClr val="black"/>
              </a:solidFill>
              <a:latin typeface="メイリオ" pitchFamily="50" charset="-128"/>
              <a:ea typeface="メイリオ" pitchFamily="50" charset="-128"/>
              <a:cs typeface="メイリオ" pitchFamily="50" charset="-128"/>
            </a:endParaRPr>
          </a:p>
          <a:p>
            <a:pPr algn="ctr" fontAlgn="base">
              <a:spcBef>
                <a:spcPct val="0"/>
              </a:spcBef>
              <a:spcAft>
                <a:spcPct val="0"/>
              </a:spcAft>
            </a:pPr>
            <a:r>
              <a:rPr kumimoji="1" lang="ja-JP" altLang="en-US" sz="1000" b="1" dirty="0">
                <a:solidFill>
                  <a:prstClr val="black"/>
                </a:solidFill>
                <a:latin typeface="メイリオ" pitchFamily="50" charset="-128"/>
                <a:ea typeface="メイリオ" pitchFamily="50" charset="-128"/>
                <a:cs typeface="メイリオ" pitchFamily="50" charset="-128"/>
              </a:rPr>
              <a:t>ペルーと既存協定あり。</a:t>
            </a:r>
          </a:p>
        </p:txBody>
      </p:sp>
      <p:sp>
        <p:nvSpPr>
          <p:cNvPr id="82990" name="Rectangle 107"/>
          <p:cNvSpPr>
            <a:spLocks noChangeArrowheads="1"/>
          </p:cNvSpPr>
          <p:nvPr/>
        </p:nvSpPr>
        <p:spPr bwMode="auto">
          <a:xfrm>
            <a:off x="4788024" y="3428107"/>
            <a:ext cx="827087" cy="288925"/>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200" b="1" dirty="0">
                <a:solidFill>
                  <a:srgbClr val="002060"/>
                </a:solidFill>
                <a:latin typeface="メイリオ" pitchFamily="50" charset="-128"/>
                <a:ea typeface="メイリオ" pitchFamily="50" charset="-128"/>
                <a:cs typeface="メイリオ" pitchFamily="50" charset="-128"/>
              </a:rPr>
              <a:t>コスタリカ</a:t>
            </a:r>
          </a:p>
        </p:txBody>
      </p:sp>
      <p:sp>
        <p:nvSpPr>
          <p:cNvPr id="82991" name="Line 97"/>
          <p:cNvSpPr>
            <a:spLocks noChangeShapeType="1"/>
          </p:cNvSpPr>
          <p:nvPr/>
        </p:nvSpPr>
        <p:spPr bwMode="auto">
          <a:xfrm flipV="1">
            <a:off x="4051299" y="3501056"/>
            <a:ext cx="736525" cy="1585116"/>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2131" name="Rectangle 41"/>
          <p:cNvSpPr>
            <a:spLocks noChangeArrowheads="1"/>
          </p:cNvSpPr>
          <p:nvPr/>
        </p:nvSpPr>
        <p:spPr bwMode="auto">
          <a:xfrm flipH="1">
            <a:off x="6443663" y="3139901"/>
            <a:ext cx="431800" cy="288925"/>
          </a:xfrm>
          <a:prstGeom prst="rect">
            <a:avLst/>
          </a:prstGeom>
          <a:solidFill>
            <a:srgbClr val="FFFF00"/>
          </a:solidFill>
          <a:ln w="38100" cmpd="sng">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base">
              <a:spcBef>
                <a:spcPct val="0"/>
              </a:spcBef>
              <a:spcAft>
                <a:spcPct val="0"/>
              </a:spcAft>
              <a:defRPr/>
            </a:pPr>
            <a:r>
              <a:rPr kumimoji="1" lang="ja-JP" altLang="en-US" sz="1000" b="1" dirty="0">
                <a:solidFill>
                  <a:prstClr val="black"/>
                </a:solidFill>
                <a:latin typeface="メイリオ" pitchFamily="50" charset="-128"/>
                <a:ea typeface="メイリオ" pitchFamily="50" charset="-128"/>
                <a:cs typeface="メイリオ" pitchFamily="50" charset="-128"/>
              </a:rPr>
              <a:t>日本</a:t>
            </a:r>
          </a:p>
        </p:txBody>
      </p:sp>
      <p:sp>
        <p:nvSpPr>
          <p:cNvPr id="82993" name="Line 97"/>
          <p:cNvSpPr>
            <a:spLocks noChangeShapeType="1"/>
          </p:cNvSpPr>
          <p:nvPr/>
        </p:nvSpPr>
        <p:spPr bwMode="auto">
          <a:xfrm flipV="1">
            <a:off x="3995738" y="2420762"/>
            <a:ext cx="647700" cy="2665413"/>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97" name="Rectangle 92"/>
          <p:cNvSpPr>
            <a:spLocks noChangeArrowheads="1"/>
          </p:cNvSpPr>
          <p:nvPr/>
        </p:nvSpPr>
        <p:spPr bwMode="auto">
          <a:xfrm>
            <a:off x="179388" y="5589413"/>
            <a:ext cx="2376487" cy="504825"/>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200" b="1" dirty="0">
                <a:solidFill>
                  <a:srgbClr val="002060"/>
                </a:solidFill>
                <a:latin typeface="メイリオ" pitchFamily="50" charset="-128"/>
                <a:ea typeface="メイリオ" pitchFamily="50" charset="-128"/>
                <a:cs typeface="メイリオ" pitchFamily="50" charset="-128"/>
              </a:rPr>
              <a:t>ＣＡＮ（アンデス共同体）</a:t>
            </a:r>
            <a:endParaRPr kumimoji="1" lang="en-US" altLang="ja-JP" sz="1050" b="1" dirty="0">
              <a:solidFill>
                <a:srgbClr val="002060"/>
              </a:solidFill>
              <a:latin typeface="メイリオ" pitchFamily="50" charset="-128"/>
              <a:ea typeface="メイリオ" pitchFamily="50" charset="-128"/>
              <a:cs typeface="メイリオ" pitchFamily="50" charset="-128"/>
            </a:endParaRPr>
          </a:p>
          <a:p>
            <a:pPr algn="ctr" fontAlgn="base">
              <a:spcBef>
                <a:spcPct val="0"/>
              </a:spcBef>
              <a:spcAft>
                <a:spcPct val="0"/>
              </a:spcAft>
            </a:pPr>
            <a:r>
              <a:rPr kumimoji="1" lang="ja-JP" altLang="en-US" sz="1050" b="1" dirty="0">
                <a:solidFill>
                  <a:srgbClr val="002060"/>
                </a:solidFill>
                <a:latin typeface="メイリオ" pitchFamily="50" charset="-128"/>
                <a:ea typeface="メイリオ" pitchFamily="50" charset="-128"/>
                <a:cs typeface="メイリオ" pitchFamily="50" charset="-128"/>
              </a:rPr>
              <a:t>（ボリビア、コロンビア、エクアドル）</a:t>
            </a:r>
            <a:endParaRPr kumimoji="1" lang="ja-JP" altLang="en-US" sz="600" b="1" dirty="0">
              <a:solidFill>
                <a:srgbClr val="002060"/>
              </a:solidFill>
              <a:latin typeface="メイリオ" pitchFamily="50" charset="-128"/>
              <a:ea typeface="メイリオ" pitchFamily="50" charset="-128"/>
              <a:cs typeface="メイリオ" pitchFamily="50" charset="-128"/>
            </a:endParaRPr>
          </a:p>
        </p:txBody>
      </p:sp>
      <p:sp>
        <p:nvSpPr>
          <p:cNvPr id="82998" name="Line 40"/>
          <p:cNvSpPr>
            <a:spLocks noChangeShapeType="1"/>
          </p:cNvSpPr>
          <p:nvPr/>
        </p:nvSpPr>
        <p:spPr bwMode="auto">
          <a:xfrm flipV="1">
            <a:off x="2555777" y="5660851"/>
            <a:ext cx="1368524" cy="648121"/>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5" name="Rectangle 83"/>
          <p:cNvSpPr>
            <a:spLocks noChangeArrowheads="1"/>
          </p:cNvSpPr>
          <p:nvPr/>
        </p:nvSpPr>
        <p:spPr bwMode="auto">
          <a:xfrm rot="16200000">
            <a:off x="7849319" y="1790664"/>
            <a:ext cx="539750" cy="1302026"/>
          </a:xfrm>
          <a:prstGeom prst="rect">
            <a:avLst/>
          </a:prstGeom>
          <a:noFill/>
          <a:ln w="9525" algn="ctr">
            <a:noFill/>
            <a:miter lim="800000"/>
            <a:headEnd/>
            <a:tailEnd/>
          </a:ln>
          <a:effectLst/>
        </p:spPr>
        <p:txBody>
          <a:bodyPr vert="eaVert" wrap="none" anchor="ctr"/>
          <a:lstStyle/>
          <a:p>
            <a:pPr algn="ctr" fontAlgn="base">
              <a:spcBef>
                <a:spcPct val="0"/>
              </a:spcBef>
              <a:spcAft>
                <a:spcPct val="0"/>
              </a:spcAft>
              <a:defRPr/>
            </a:pPr>
            <a:r>
              <a:rPr kumimoji="1" lang="ja-JP" altLang="en-US" b="1" dirty="0">
                <a:solidFill>
                  <a:prstClr val="black"/>
                </a:solidFill>
                <a:effectLst>
                  <a:outerShdw blurRad="38100" dist="38100" dir="2700000" algn="tl">
                    <a:srgbClr val="FFFFFF"/>
                  </a:outerShdw>
                </a:effectLst>
                <a:latin typeface="メイリオ" pitchFamily="50" charset="-128"/>
                <a:ea typeface="メイリオ" pitchFamily="50" charset="-128"/>
                <a:cs typeface="メイリオ" pitchFamily="50" charset="-128"/>
              </a:rPr>
              <a:t>署名済</a:t>
            </a:r>
          </a:p>
        </p:txBody>
      </p:sp>
      <p:sp>
        <p:nvSpPr>
          <p:cNvPr id="83000" name="Text Box 28"/>
          <p:cNvSpPr txBox="1">
            <a:spLocks noChangeArrowheads="1"/>
          </p:cNvSpPr>
          <p:nvPr/>
        </p:nvSpPr>
        <p:spPr bwMode="auto">
          <a:xfrm>
            <a:off x="2470055" y="5367163"/>
            <a:ext cx="643125" cy="415498"/>
          </a:xfrm>
          <a:prstGeom prst="rect">
            <a:avLst/>
          </a:prstGeom>
          <a:solidFill>
            <a:srgbClr val="C0C0C0"/>
          </a:solidFill>
          <a:ln w="9525" algn="ctr">
            <a:noFill/>
            <a:miter lim="800000"/>
            <a:headEnd/>
            <a:tailEnd/>
          </a:ln>
        </p:spPr>
        <p:txBody>
          <a:bodyPr wrap="none">
            <a:spAutoFit/>
          </a:bodyPr>
          <a:lstStyle/>
          <a:p>
            <a:pPr algn="ctr" fontAlgn="base">
              <a:spcBef>
                <a:spcPct val="0"/>
              </a:spcBef>
              <a:spcAft>
                <a:spcPct val="0"/>
              </a:spcAft>
            </a:pPr>
            <a:r>
              <a:rPr kumimoji="1" lang="ja-JP" altLang="en-US" sz="1050" b="1" dirty="0" smtClean="0">
                <a:solidFill>
                  <a:prstClr val="black"/>
                </a:solidFill>
                <a:latin typeface="メイリオ" pitchFamily="50" charset="-128"/>
                <a:ea typeface="メイリオ" pitchFamily="50" charset="-128"/>
                <a:cs typeface="メイリオ" pitchFamily="50" charset="-128"/>
              </a:rPr>
              <a:t>ペルー</a:t>
            </a:r>
            <a:r>
              <a:rPr kumimoji="1" lang="en-US" altLang="ja-JP" sz="1050" b="1" dirty="0" smtClean="0">
                <a:solidFill>
                  <a:prstClr val="black"/>
                </a:solidFill>
                <a:latin typeface="メイリオ" pitchFamily="50" charset="-128"/>
                <a:ea typeface="メイリオ" pitchFamily="50" charset="-128"/>
                <a:cs typeface="メイリオ" pitchFamily="50" charset="-128"/>
              </a:rPr>
              <a:t>:</a:t>
            </a:r>
            <a:endParaRPr kumimoji="1" lang="ja-JP" altLang="en-US" sz="1050" b="1" dirty="0">
              <a:solidFill>
                <a:prstClr val="black"/>
              </a:solidFill>
              <a:latin typeface="メイリオ" pitchFamily="50" charset="-128"/>
              <a:ea typeface="メイリオ" pitchFamily="50" charset="-128"/>
              <a:cs typeface="メイリオ" pitchFamily="50" charset="-128"/>
            </a:endParaRPr>
          </a:p>
          <a:p>
            <a:pPr algn="ctr" fontAlgn="base">
              <a:spcBef>
                <a:spcPct val="0"/>
              </a:spcBef>
              <a:spcAft>
                <a:spcPct val="0"/>
              </a:spcAft>
            </a:pPr>
            <a:r>
              <a:rPr kumimoji="1" lang="ja-JP" altLang="en-US" sz="1050" b="1" dirty="0">
                <a:solidFill>
                  <a:prstClr val="black"/>
                </a:solidFill>
                <a:latin typeface="メイリオ" pitchFamily="50" charset="-128"/>
                <a:ea typeface="メイリオ" pitchFamily="50" charset="-128"/>
                <a:cs typeface="メイリオ" pitchFamily="50" charset="-128"/>
              </a:rPr>
              <a:t>加盟国</a:t>
            </a:r>
          </a:p>
        </p:txBody>
      </p:sp>
      <p:sp>
        <p:nvSpPr>
          <p:cNvPr id="83001" name="Line 40"/>
          <p:cNvSpPr>
            <a:spLocks noChangeShapeType="1"/>
          </p:cNvSpPr>
          <p:nvPr/>
        </p:nvSpPr>
        <p:spPr bwMode="auto">
          <a:xfrm flipH="1" flipV="1">
            <a:off x="4643438" y="5660848"/>
            <a:ext cx="72578" cy="360091"/>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3002" name="Line 108"/>
          <p:cNvSpPr>
            <a:spLocks noChangeShapeType="1"/>
          </p:cNvSpPr>
          <p:nvPr/>
        </p:nvSpPr>
        <p:spPr bwMode="auto">
          <a:xfrm flipV="1">
            <a:off x="4500116" y="4381049"/>
            <a:ext cx="321065" cy="647244"/>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3003" name="Rectangle 87"/>
          <p:cNvSpPr>
            <a:spLocks noChangeArrowheads="1"/>
          </p:cNvSpPr>
          <p:nvPr/>
        </p:nvSpPr>
        <p:spPr bwMode="auto">
          <a:xfrm>
            <a:off x="4788073" y="4147963"/>
            <a:ext cx="1008063" cy="288925"/>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200" b="1" dirty="0">
                <a:solidFill>
                  <a:srgbClr val="002060"/>
                </a:solidFill>
                <a:latin typeface="メイリオ" pitchFamily="50" charset="-128"/>
                <a:ea typeface="メイリオ" pitchFamily="50" charset="-128"/>
                <a:cs typeface="メイリオ" pitchFamily="50" charset="-128"/>
              </a:rPr>
              <a:t>ベネズエラ</a:t>
            </a:r>
          </a:p>
        </p:txBody>
      </p:sp>
      <p:sp>
        <p:nvSpPr>
          <p:cNvPr id="83005" name="Rectangle 90"/>
          <p:cNvSpPr>
            <a:spLocks noChangeArrowheads="1"/>
          </p:cNvSpPr>
          <p:nvPr/>
        </p:nvSpPr>
        <p:spPr bwMode="auto">
          <a:xfrm>
            <a:off x="1439863" y="4436888"/>
            <a:ext cx="504825" cy="287338"/>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200" b="1" dirty="0">
                <a:solidFill>
                  <a:srgbClr val="002060"/>
                </a:solidFill>
                <a:latin typeface="メイリオ" pitchFamily="50" charset="-128"/>
                <a:ea typeface="メイリオ" pitchFamily="50" charset="-128"/>
                <a:cs typeface="メイリオ" pitchFamily="50" charset="-128"/>
              </a:rPr>
              <a:t>中国</a:t>
            </a:r>
          </a:p>
        </p:txBody>
      </p:sp>
      <p:sp>
        <p:nvSpPr>
          <p:cNvPr id="83004" name="Rectangle 8"/>
          <p:cNvSpPr>
            <a:spLocks noChangeArrowheads="1"/>
          </p:cNvSpPr>
          <p:nvPr/>
        </p:nvSpPr>
        <p:spPr bwMode="auto">
          <a:xfrm>
            <a:off x="3708400" y="5068257"/>
            <a:ext cx="1475581" cy="592594"/>
          </a:xfrm>
          <a:prstGeom prst="rect">
            <a:avLst/>
          </a:prstGeom>
          <a:solidFill>
            <a:srgbClr val="FF0000"/>
          </a:solidFill>
          <a:ln w="57150" algn="ctr">
            <a:solidFill>
              <a:schemeClr val="bg1"/>
            </a:solidFill>
            <a:miter lim="800000"/>
            <a:headEnd/>
            <a:tailEnd/>
          </a:ln>
        </p:spPr>
        <p:txBody>
          <a:bodyPr wrap="none" anchor="ctr"/>
          <a:lstStyle/>
          <a:p>
            <a:pPr algn="ctr" fontAlgn="base">
              <a:spcBef>
                <a:spcPct val="0"/>
              </a:spcBef>
              <a:spcAft>
                <a:spcPct val="0"/>
              </a:spcAft>
            </a:pPr>
            <a:r>
              <a:rPr kumimoji="1" lang="ja-JP" altLang="en-US" sz="2400" b="1" dirty="0">
                <a:solidFill>
                  <a:schemeClr val="bg1"/>
                </a:solidFill>
                <a:latin typeface="メイリオ" pitchFamily="50" charset="-128"/>
                <a:ea typeface="メイリオ" pitchFamily="50" charset="-128"/>
                <a:cs typeface="メイリオ" pitchFamily="50" charset="-128"/>
              </a:rPr>
              <a:t>ペルー</a:t>
            </a:r>
          </a:p>
        </p:txBody>
      </p:sp>
      <p:sp>
        <p:nvSpPr>
          <p:cNvPr id="83006" name="Rectangle 89"/>
          <p:cNvSpPr>
            <a:spLocks noChangeArrowheads="1"/>
          </p:cNvSpPr>
          <p:nvPr/>
        </p:nvSpPr>
        <p:spPr bwMode="auto">
          <a:xfrm>
            <a:off x="1439863" y="4078113"/>
            <a:ext cx="504825" cy="287338"/>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200" b="1" dirty="0">
                <a:solidFill>
                  <a:srgbClr val="002060"/>
                </a:solidFill>
                <a:latin typeface="メイリオ" pitchFamily="50" charset="-128"/>
                <a:ea typeface="メイリオ" pitchFamily="50" charset="-128"/>
                <a:cs typeface="メイリオ" pitchFamily="50" charset="-128"/>
              </a:rPr>
              <a:t>韓国</a:t>
            </a:r>
          </a:p>
        </p:txBody>
      </p:sp>
      <p:sp>
        <p:nvSpPr>
          <p:cNvPr id="83007" name="Rectangle 92"/>
          <p:cNvSpPr>
            <a:spLocks noChangeArrowheads="1"/>
          </p:cNvSpPr>
          <p:nvPr/>
        </p:nvSpPr>
        <p:spPr bwMode="auto">
          <a:xfrm>
            <a:off x="539751" y="6165676"/>
            <a:ext cx="2160041" cy="574675"/>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200" b="1" dirty="0">
                <a:solidFill>
                  <a:srgbClr val="002060"/>
                </a:solidFill>
                <a:latin typeface="メイリオ" pitchFamily="50" charset="-128"/>
                <a:ea typeface="メイリオ" pitchFamily="50" charset="-128"/>
                <a:cs typeface="メイリオ" pitchFamily="50" charset="-128"/>
              </a:rPr>
              <a:t>メルコスール</a:t>
            </a:r>
            <a:endParaRPr kumimoji="1" lang="en-US" altLang="ja-JP" sz="1200" b="1" dirty="0">
              <a:solidFill>
                <a:srgbClr val="002060"/>
              </a:solidFill>
              <a:latin typeface="メイリオ" pitchFamily="50" charset="-128"/>
              <a:ea typeface="メイリオ" pitchFamily="50" charset="-128"/>
              <a:cs typeface="メイリオ" pitchFamily="50" charset="-128"/>
            </a:endParaRPr>
          </a:p>
          <a:p>
            <a:pPr algn="ctr" fontAlgn="base">
              <a:spcBef>
                <a:spcPct val="0"/>
              </a:spcBef>
              <a:spcAft>
                <a:spcPct val="0"/>
              </a:spcAft>
            </a:pPr>
            <a:r>
              <a:rPr kumimoji="1" lang="ja-JP" altLang="en-US" sz="1100" b="1" dirty="0">
                <a:solidFill>
                  <a:srgbClr val="002060"/>
                </a:solidFill>
                <a:latin typeface="メイリオ" pitchFamily="50" charset="-128"/>
                <a:ea typeface="メイリオ" pitchFamily="50" charset="-128"/>
                <a:cs typeface="メイリオ" pitchFamily="50" charset="-128"/>
              </a:rPr>
              <a:t>（アルゼンチン、ブラジル、</a:t>
            </a:r>
            <a:endParaRPr kumimoji="1" lang="en-US" altLang="ja-JP" sz="1100" b="1" dirty="0">
              <a:solidFill>
                <a:srgbClr val="002060"/>
              </a:solidFill>
              <a:latin typeface="メイリオ" pitchFamily="50" charset="-128"/>
              <a:ea typeface="メイリオ" pitchFamily="50" charset="-128"/>
              <a:cs typeface="メイリオ" pitchFamily="50" charset="-128"/>
            </a:endParaRPr>
          </a:p>
          <a:p>
            <a:pPr algn="ctr" fontAlgn="base">
              <a:spcBef>
                <a:spcPct val="0"/>
              </a:spcBef>
              <a:spcAft>
                <a:spcPct val="0"/>
              </a:spcAft>
            </a:pPr>
            <a:r>
              <a:rPr kumimoji="1" lang="ja-JP" altLang="en-US" sz="1100" b="1" dirty="0">
                <a:solidFill>
                  <a:srgbClr val="002060"/>
                </a:solidFill>
                <a:latin typeface="メイリオ" pitchFamily="50" charset="-128"/>
                <a:ea typeface="メイリオ" pitchFamily="50" charset="-128"/>
                <a:cs typeface="メイリオ" pitchFamily="50" charset="-128"/>
              </a:rPr>
              <a:t>パラグアイ、ウルグアイ）</a:t>
            </a:r>
          </a:p>
        </p:txBody>
      </p:sp>
      <p:sp>
        <p:nvSpPr>
          <p:cNvPr id="83008" name="Text Box 28"/>
          <p:cNvSpPr txBox="1">
            <a:spLocks noChangeArrowheads="1"/>
          </p:cNvSpPr>
          <p:nvPr/>
        </p:nvSpPr>
        <p:spPr bwMode="auto">
          <a:xfrm>
            <a:off x="2555776" y="6092948"/>
            <a:ext cx="748680" cy="415498"/>
          </a:xfrm>
          <a:prstGeom prst="rect">
            <a:avLst/>
          </a:prstGeom>
          <a:solidFill>
            <a:srgbClr val="C0C0C0"/>
          </a:solidFill>
          <a:ln w="9525" algn="ctr">
            <a:noFill/>
            <a:miter lim="800000"/>
            <a:headEnd/>
            <a:tailEnd/>
          </a:ln>
        </p:spPr>
        <p:txBody>
          <a:bodyPr wrap="square">
            <a:spAutoFit/>
          </a:bodyPr>
          <a:lstStyle/>
          <a:p>
            <a:pPr algn="ctr" fontAlgn="base">
              <a:spcBef>
                <a:spcPct val="0"/>
              </a:spcBef>
              <a:spcAft>
                <a:spcPct val="0"/>
              </a:spcAft>
            </a:pPr>
            <a:r>
              <a:rPr lang="ja-JP" altLang="en-US" sz="1050" b="1" dirty="0">
                <a:solidFill>
                  <a:prstClr val="black"/>
                </a:solidFill>
                <a:latin typeface="メイリオ" pitchFamily="50" charset="-128"/>
                <a:ea typeface="メイリオ" pitchFamily="50" charset="-128"/>
                <a:cs typeface="メイリオ" pitchFamily="50" charset="-128"/>
              </a:rPr>
              <a:t>ペ</a:t>
            </a:r>
            <a:r>
              <a:rPr kumimoji="1" lang="ja-JP" altLang="en-US" sz="1050" b="1" dirty="0" smtClean="0">
                <a:solidFill>
                  <a:prstClr val="black"/>
                </a:solidFill>
                <a:latin typeface="メイリオ" pitchFamily="50" charset="-128"/>
                <a:ea typeface="メイリオ" pitchFamily="50" charset="-128"/>
                <a:cs typeface="メイリオ" pitchFamily="50" charset="-128"/>
              </a:rPr>
              <a:t>ルー</a:t>
            </a:r>
            <a:r>
              <a:rPr kumimoji="1" lang="en-US" altLang="ja-JP" sz="1050" b="1" dirty="0" smtClean="0">
                <a:solidFill>
                  <a:prstClr val="black"/>
                </a:solidFill>
                <a:latin typeface="メイリオ" pitchFamily="50" charset="-128"/>
                <a:ea typeface="メイリオ" pitchFamily="50" charset="-128"/>
                <a:cs typeface="メイリオ" pitchFamily="50" charset="-128"/>
              </a:rPr>
              <a:t>:</a:t>
            </a:r>
            <a:endParaRPr kumimoji="1" lang="ja-JP" altLang="en-US" sz="1050" b="1" dirty="0">
              <a:solidFill>
                <a:prstClr val="black"/>
              </a:solidFill>
              <a:latin typeface="メイリオ" pitchFamily="50" charset="-128"/>
              <a:ea typeface="メイリオ" pitchFamily="50" charset="-128"/>
              <a:cs typeface="メイリオ" pitchFamily="50" charset="-128"/>
            </a:endParaRPr>
          </a:p>
          <a:p>
            <a:pPr algn="ctr" fontAlgn="base">
              <a:spcBef>
                <a:spcPct val="0"/>
              </a:spcBef>
              <a:spcAft>
                <a:spcPct val="0"/>
              </a:spcAft>
            </a:pPr>
            <a:r>
              <a:rPr kumimoji="1" lang="ja-JP" altLang="en-US" sz="1050" b="1" dirty="0">
                <a:solidFill>
                  <a:prstClr val="black"/>
                </a:solidFill>
                <a:latin typeface="メイリオ" pitchFamily="50" charset="-128"/>
                <a:ea typeface="メイリオ" pitchFamily="50" charset="-128"/>
                <a:cs typeface="メイリオ" pitchFamily="50" charset="-128"/>
              </a:rPr>
              <a:t>準加盟国</a:t>
            </a:r>
          </a:p>
        </p:txBody>
      </p:sp>
      <p:sp>
        <p:nvSpPr>
          <p:cNvPr id="83009" name="Rectangle 87"/>
          <p:cNvSpPr>
            <a:spLocks noChangeArrowheads="1"/>
          </p:cNvSpPr>
          <p:nvPr/>
        </p:nvSpPr>
        <p:spPr bwMode="auto">
          <a:xfrm>
            <a:off x="4606925" y="2420763"/>
            <a:ext cx="828675" cy="287338"/>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200" b="1" dirty="0">
                <a:solidFill>
                  <a:srgbClr val="002060"/>
                </a:solidFill>
                <a:latin typeface="メイリオ" pitchFamily="50" charset="-128"/>
                <a:ea typeface="メイリオ" pitchFamily="50" charset="-128"/>
                <a:cs typeface="メイリオ" pitchFamily="50" charset="-128"/>
              </a:rPr>
              <a:t>キューバ</a:t>
            </a:r>
            <a:endParaRPr kumimoji="1" lang="ja-JP" altLang="en-US" sz="900" b="1" dirty="0">
              <a:solidFill>
                <a:srgbClr val="002060"/>
              </a:solidFill>
              <a:latin typeface="メイリオ" pitchFamily="50" charset="-128"/>
              <a:ea typeface="メイリオ" pitchFamily="50" charset="-128"/>
              <a:cs typeface="メイリオ" pitchFamily="50" charset="-128"/>
            </a:endParaRPr>
          </a:p>
        </p:txBody>
      </p:sp>
      <p:sp>
        <p:nvSpPr>
          <p:cNvPr id="92" name="Text Box 28"/>
          <p:cNvSpPr txBox="1">
            <a:spLocks noChangeArrowheads="1"/>
          </p:cNvSpPr>
          <p:nvPr/>
        </p:nvSpPr>
        <p:spPr bwMode="auto">
          <a:xfrm>
            <a:off x="5003740" y="2636663"/>
            <a:ext cx="800219" cy="215444"/>
          </a:xfrm>
          <a:prstGeom prst="rect">
            <a:avLst/>
          </a:prstGeom>
          <a:solidFill>
            <a:schemeClr val="accent6">
              <a:lumMod val="20000"/>
              <a:lumOff val="80000"/>
            </a:schemeClr>
          </a:solidFill>
          <a:ln w="3175" algn="ctr">
            <a:solidFill>
              <a:schemeClr val="tx1"/>
            </a:solidFill>
            <a:miter lim="800000"/>
            <a:headEnd/>
            <a:tailEnd/>
          </a:ln>
        </p:spPr>
        <p:txBody>
          <a:bodyPr wrap="none">
            <a:spAutoFit/>
          </a:bodyPr>
          <a:lstStyle/>
          <a:p>
            <a:pPr algn="ctr" fontAlgn="base">
              <a:spcBef>
                <a:spcPct val="0"/>
              </a:spcBef>
              <a:spcAft>
                <a:spcPct val="0"/>
              </a:spcAft>
              <a:defRPr/>
            </a:pPr>
            <a:r>
              <a:rPr kumimoji="1" lang="ja-JP" altLang="en-US" sz="800" b="1" dirty="0">
                <a:solidFill>
                  <a:prstClr val="black"/>
                </a:solidFill>
                <a:latin typeface="メイリオ" pitchFamily="50" charset="-128"/>
                <a:ea typeface="メイリオ" pitchFamily="50" charset="-128"/>
                <a:cs typeface="メイリオ" pitchFamily="50" charset="-128"/>
              </a:rPr>
              <a:t>経済補完協定</a:t>
            </a:r>
          </a:p>
        </p:txBody>
      </p:sp>
      <p:sp>
        <p:nvSpPr>
          <p:cNvPr id="93" name="Text Box 28"/>
          <p:cNvSpPr txBox="1">
            <a:spLocks noChangeArrowheads="1"/>
          </p:cNvSpPr>
          <p:nvPr/>
        </p:nvSpPr>
        <p:spPr bwMode="auto">
          <a:xfrm>
            <a:off x="4984194" y="4381049"/>
            <a:ext cx="902811" cy="215444"/>
          </a:xfrm>
          <a:prstGeom prst="rect">
            <a:avLst/>
          </a:prstGeom>
          <a:solidFill>
            <a:schemeClr val="accent6">
              <a:lumMod val="20000"/>
              <a:lumOff val="80000"/>
            </a:schemeClr>
          </a:solidFill>
          <a:ln w="3175" algn="ctr">
            <a:solidFill>
              <a:schemeClr val="tx1"/>
            </a:solidFill>
            <a:miter lim="800000"/>
            <a:headEnd/>
            <a:tailEnd/>
          </a:ln>
        </p:spPr>
        <p:txBody>
          <a:bodyPr wrap="none">
            <a:spAutoFit/>
          </a:bodyPr>
          <a:lstStyle/>
          <a:p>
            <a:pPr algn="ctr" fontAlgn="base">
              <a:spcBef>
                <a:spcPct val="0"/>
              </a:spcBef>
              <a:spcAft>
                <a:spcPct val="0"/>
              </a:spcAft>
              <a:defRPr/>
            </a:pPr>
            <a:r>
              <a:rPr kumimoji="1" lang="ja-JP" altLang="en-US" sz="800" b="1" dirty="0">
                <a:solidFill>
                  <a:prstClr val="black"/>
                </a:solidFill>
                <a:latin typeface="メイリオ" pitchFamily="50" charset="-128"/>
                <a:ea typeface="メイリオ" pitchFamily="50" charset="-128"/>
                <a:cs typeface="メイリオ" pitchFamily="50" charset="-128"/>
              </a:rPr>
              <a:t>部分的通商協定</a:t>
            </a:r>
          </a:p>
        </p:txBody>
      </p:sp>
      <p:sp>
        <p:nvSpPr>
          <p:cNvPr id="94" name="正方形/長方形 93"/>
          <p:cNvSpPr/>
          <p:nvPr/>
        </p:nvSpPr>
        <p:spPr>
          <a:xfrm>
            <a:off x="6723654" y="6554391"/>
            <a:ext cx="1728192" cy="276999"/>
          </a:xfrm>
          <a:prstGeom prst="rect">
            <a:avLst/>
          </a:prstGeom>
        </p:spPr>
        <p:txBody>
          <a:bodyPr wrap="square">
            <a:spAutoFit/>
          </a:bodyPr>
          <a:lstStyle/>
          <a:p>
            <a:pPr algn="ctr" fontAlgn="base">
              <a:spcBef>
                <a:spcPct val="0"/>
              </a:spcBef>
              <a:spcAft>
                <a:spcPct val="0"/>
              </a:spcAft>
              <a:defRPr/>
            </a:pPr>
            <a:r>
              <a:rPr kumimoji="1" lang="ja-JP" altLang="en-US" sz="1200" dirty="0">
                <a:solidFill>
                  <a:prstClr val="black"/>
                </a:solidFill>
                <a:latin typeface="メイリオ" pitchFamily="50" charset="-128"/>
                <a:ea typeface="メイリオ" pitchFamily="50" charset="-128"/>
                <a:cs typeface="メイリオ" pitchFamily="50" charset="-128"/>
              </a:rPr>
              <a:t>［出典：通商観光省］</a:t>
            </a:r>
          </a:p>
        </p:txBody>
      </p:sp>
      <p:sp>
        <p:nvSpPr>
          <p:cNvPr id="83014" name="Rectangle 107"/>
          <p:cNvSpPr>
            <a:spLocks noChangeArrowheads="1"/>
          </p:cNvSpPr>
          <p:nvPr/>
        </p:nvSpPr>
        <p:spPr bwMode="auto">
          <a:xfrm>
            <a:off x="4787825" y="3789040"/>
            <a:ext cx="576263" cy="288925"/>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kumimoji="1" lang="ja-JP" altLang="en-US" sz="1200" b="1" dirty="0">
                <a:solidFill>
                  <a:srgbClr val="002060"/>
                </a:solidFill>
                <a:latin typeface="メイリオ" pitchFamily="50" charset="-128"/>
                <a:ea typeface="メイリオ" pitchFamily="50" charset="-128"/>
                <a:cs typeface="メイリオ" pitchFamily="50" charset="-128"/>
              </a:rPr>
              <a:t>パナマ</a:t>
            </a:r>
          </a:p>
        </p:txBody>
      </p:sp>
      <p:sp>
        <p:nvSpPr>
          <p:cNvPr id="91" name="Text Box 28"/>
          <p:cNvSpPr txBox="1">
            <a:spLocks noChangeArrowheads="1"/>
          </p:cNvSpPr>
          <p:nvPr/>
        </p:nvSpPr>
        <p:spPr bwMode="auto">
          <a:xfrm>
            <a:off x="251520" y="6137101"/>
            <a:ext cx="800219" cy="215444"/>
          </a:xfrm>
          <a:prstGeom prst="rect">
            <a:avLst/>
          </a:prstGeom>
          <a:solidFill>
            <a:schemeClr val="accent6">
              <a:lumMod val="20000"/>
              <a:lumOff val="80000"/>
            </a:schemeClr>
          </a:solidFill>
          <a:ln w="3175" algn="ctr">
            <a:solidFill>
              <a:schemeClr val="dk1"/>
            </a:solidFill>
            <a:miter lim="800000"/>
            <a:headEnd/>
            <a:tailEnd/>
          </a:ln>
        </p:spPr>
        <p:txBody>
          <a:bodyPr wrap="none">
            <a:spAutoFit/>
          </a:bodyPr>
          <a:lstStyle/>
          <a:p>
            <a:pPr algn="ctr" fontAlgn="base">
              <a:spcBef>
                <a:spcPct val="0"/>
              </a:spcBef>
              <a:spcAft>
                <a:spcPct val="0"/>
              </a:spcAft>
              <a:defRPr/>
            </a:pPr>
            <a:r>
              <a:rPr kumimoji="1" lang="ja-JP" altLang="en-US" sz="800" b="1" dirty="0">
                <a:solidFill>
                  <a:prstClr val="black"/>
                </a:solidFill>
                <a:latin typeface="メイリオ" pitchFamily="50" charset="-128"/>
                <a:ea typeface="メイリオ" pitchFamily="50" charset="-128"/>
                <a:cs typeface="メイリオ" pitchFamily="50" charset="-128"/>
              </a:rPr>
              <a:t>経済補完協定</a:t>
            </a:r>
          </a:p>
        </p:txBody>
      </p:sp>
      <p:sp>
        <p:nvSpPr>
          <p:cNvPr id="73" name="Text Box 28"/>
          <p:cNvSpPr txBox="1">
            <a:spLocks noChangeArrowheads="1"/>
          </p:cNvSpPr>
          <p:nvPr/>
        </p:nvSpPr>
        <p:spPr bwMode="auto">
          <a:xfrm>
            <a:off x="245110" y="4852813"/>
            <a:ext cx="1313180" cy="215444"/>
          </a:xfrm>
          <a:prstGeom prst="rect">
            <a:avLst/>
          </a:prstGeom>
          <a:solidFill>
            <a:schemeClr val="accent6">
              <a:lumMod val="20000"/>
              <a:lumOff val="80000"/>
            </a:schemeClr>
          </a:solidFill>
          <a:ln w="3175" algn="ctr">
            <a:solidFill>
              <a:schemeClr val="tx1"/>
            </a:solidFill>
            <a:miter lim="800000"/>
            <a:headEnd/>
            <a:tailEnd/>
          </a:ln>
        </p:spPr>
        <p:txBody>
          <a:bodyPr wrap="none">
            <a:spAutoFit/>
          </a:bodyPr>
          <a:lstStyle/>
          <a:p>
            <a:pPr algn="ctr" fontAlgn="base">
              <a:spcBef>
                <a:spcPct val="0"/>
              </a:spcBef>
              <a:spcAft>
                <a:spcPct val="0"/>
              </a:spcAft>
              <a:defRPr/>
            </a:pPr>
            <a:r>
              <a:rPr kumimoji="1" lang="ja-JP" altLang="en-US" sz="800" b="1" dirty="0">
                <a:solidFill>
                  <a:srgbClr val="002060"/>
                </a:solidFill>
                <a:latin typeface="メイリオ" pitchFamily="50" charset="-128"/>
                <a:ea typeface="メイリオ" pitchFamily="50" charset="-128"/>
                <a:cs typeface="メイリオ" pitchFamily="50" charset="-128"/>
              </a:rPr>
              <a:t>アーリーハーベスト協定</a:t>
            </a:r>
            <a:endParaRPr kumimoji="1" lang="ja-JP" altLang="en-US" sz="800" b="1" dirty="0">
              <a:solidFill>
                <a:prstClr val="black"/>
              </a:solidFill>
              <a:latin typeface="メイリオ" pitchFamily="50" charset="-128"/>
              <a:ea typeface="メイリオ" pitchFamily="50" charset="-128"/>
              <a:cs typeface="メイリオ" pitchFamily="50" charset="-128"/>
            </a:endParaRPr>
          </a:p>
        </p:txBody>
      </p:sp>
      <p:sp>
        <p:nvSpPr>
          <p:cNvPr id="74" name="正方形/長方形 73"/>
          <p:cNvSpPr/>
          <p:nvPr/>
        </p:nvSpPr>
        <p:spPr>
          <a:xfrm>
            <a:off x="5496840" y="6581001"/>
            <a:ext cx="1281120" cy="276999"/>
          </a:xfrm>
          <a:prstGeom prst="rect">
            <a:avLst/>
          </a:prstGeom>
        </p:spPr>
        <p:txBody>
          <a:bodyPr wrap="none">
            <a:spAutoFit/>
          </a:bodyPr>
          <a:lstStyle/>
          <a:p>
            <a:pPr algn="ctr" fontAlgn="base">
              <a:spcBef>
                <a:spcPct val="0"/>
              </a:spcBef>
              <a:spcAft>
                <a:spcPct val="0"/>
              </a:spcAft>
              <a:defRPr/>
            </a:pPr>
            <a:r>
              <a:rPr kumimoji="1" lang="en-US" altLang="ja-JP" sz="1200" dirty="0" smtClean="0">
                <a:latin typeface="メイリオ" pitchFamily="50" charset="-128"/>
                <a:ea typeface="メイリオ" pitchFamily="50" charset="-128"/>
                <a:cs typeface="メイリオ" pitchFamily="50" charset="-128"/>
              </a:rPr>
              <a:t>2018</a:t>
            </a:r>
            <a:r>
              <a:rPr kumimoji="1" lang="ja-JP" altLang="en-US" sz="1200" dirty="0" smtClean="0">
                <a:latin typeface="メイリオ" pitchFamily="50" charset="-128"/>
                <a:ea typeface="メイリオ" pitchFamily="50" charset="-128"/>
                <a:cs typeface="メイリオ" pitchFamily="50" charset="-128"/>
              </a:rPr>
              <a:t>年</a:t>
            </a:r>
            <a:r>
              <a:rPr kumimoji="1" lang="en-US" altLang="ja-JP" sz="1200" dirty="0" smtClean="0">
                <a:latin typeface="メイリオ" pitchFamily="50" charset="-128"/>
                <a:ea typeface="メイリオ" pitchFamily="50" charset="-128"/>
                <a:cs typeface="メイリオ" pitchFamily="50" charset="-128"/>
              </a:rPr>
              <a:t>1</a:t>
            </a:r>
            <a:r>
              <a:rPr kumimoji="1" lang="ja-JP" altLang="en-US" sz="1200" dirty="0" smtClean="0">
                <a:latin typeface="メイリオ" pitchFamily="50" charset="-128"/>
                <a:ea typeface="メイリオ" pitchFamily="50" charset="-128"/>
                <a:cs typeface="メイリオ" pitchFamily="50" charset="-128"/>
              </a:rPr>
              <a:t>月現在</a:t>
            </a:r>
            <a:endParaRPr kumimoji="1" lang="ja-JP" altLang="en-US" sz="1200" dirty="0">
              <a:latin typeface="メイリオ" pitchFamily="50" charset="-128"/>
              <a:ea typeface="メイリオ" pitchFamily="50" charset="-128"/>
              <a:cs typeface="メイリオ" pitchFamily="50" charset="-128"/>
            </a:endParaRPr>
          </a:p>
        </p:txBody>
      </p:sp>
      <p:sp>
        <p:nvSpPr>
          <p:cNvPr id="82970" name="Rectangle 92"/>
          <p:cNvSpPr>
            <a:spLocks noChangeArrowheads="1"/>
          </p:cNvSpPr>
          <p:nvPr/>
        </p:nvSpPr>
        <p:spPr bwMode="auto">
          <a:xfrm>
            <a:off x="133349" y="2636663"/>
            <a:ext cx="1781175" cy="504825"/>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kumimoji="1" lang="en-US" altLang="ja-JP" sz="1200" b="1" dirty="0">
                <a:solidFill>
                  <a:srgbClr val="002060"/>
                </a:solidFill>
                <a:latin typeface="メイリオ" pitchFamily="50" charset="-128"/>
                <a:ea typeface="メイリオ" pitchFamily="50" charset="-128"/>
                <a:cs typeface="メイリオ" pitchFamily="50" charset="-128"/>
              </a:rPr>
              <a:t>EFTA</a:t>
            </a:r>
            <a:r>
              <a:rPr kumimoji="1" lang="ja-JP" altLang="en-US" sz="800" b="1" dirty="0">
                <a:solidFill>
                  <a:srgbClr val="002060"/>
                </a:solidFill>
                <a:latin typeface="メイリオ" pitchFamily="50" charset="-128"/>
                <a:ea typeface="メイリオ" pitchFamily="50" charset="-128"/>
                <a:cs typeface="メイリオ" pitchFamily="50" charset="-128"/>
              </a:rPr>
              <a:t>（スイス，ノルウェー，</a:t>
            </a:r>
          </a:p>
          <a:p>
            <a:pPr algn="ctr" fontAlgn="base">
              <a:spcBef>
                <a:spcPct val="0"/>
              </a:spcBef>
              <a:spcAft>
                <a:spcPct val="0"/>
              </a:spcAft>
            </a:pPr>
            <a:r>
              <a:rPr kumimoji="1" lang="ja-JP" altLang="en-US" sz="800" b="1" dirty="0">
                <a:solidFill>
                  <a:srgbClr val="002060"/>
                </a:solidFill>
                <a:latin typeface="メイリオ" pitchFamily="50" charset="-128"/>
                <a:ea typeface="メイリオ" pitchFamily="50" charset="-128"/>
                <a:cs typeface="メイリオ" pitchFamily="50" charset="-128"/>
              </a:rPr>
              <a:t>リヒテンシュタイン，アイスランド）</a:t>
            </a:r>
          </a:p>
        </p:txBody>
      </p:sp>
      <p:sp>
        <p:nvSpPr>
          <p:cNvPr id="83016" name="AutoShape 49"/>
          <p:cNvSpPr>
            <a:spLocks/>
          </p:cNvSpPr>
          <p:nvPr/>
        </p:nvSpPr>
        <p:spPr bwMode="auto">
          <a:xfrm>
            <a:off x="539750" y="3284363"/>
            <a:ext cx="1474788" cy="647700"/>
          </a:xfrm>
          <a:prstGeom prst="borderCallout1">
            <a:avLst>
              <a:gd name="adj1" fmla="val 93229"/>
              <a:gd name="adj2" fmla="val 99748"/>
              <a:gd name="adj3" fmla="val 271696"/>
              <a:gd name="adj4" fmla="val 216089"/>
            </a:avLst>
          </a:prstGeom>
          <a:solidFill>
            <a:srgbClr val="FFFF00"/>
          </a:solidFill>
          <a:ln w="12700" algn="ctr">
            <a:solidFill>
              <a:srgbClr val="000080"/>
            </a:solidFill>
            <a:miter lim="800000"/>
            <a:headEnd/>
            <a:tailEnd/>
          </a:ln>
        </p:spPr>
        <p:txBody>
          <a:bodyPr anchor="ctr"/>
          <a:lstStyle/>
          <a:p>
            <a:pPr algn="ctr" fontAlgn="base">
              <a:spcBef>
                <a:spcPct val="0"/>
              </a:spcBef>
              <a:spcAft>
                <a:spcPct val="0"/>
              </a:spcAft>
            </a:pPr>
            <a:r>
              <a:rPr kumimoji="1" lang="ja-JP" altLang="en-US" b="1" dirty="0">
                <a:solidFill>
                  <a:srgbClr val="002060"/>
                </a:solidFill>
                <a:latin typeface="メイリオ" pitchFamily="50" charset="-128"/>
                <a:ea typeface="メイリオ" pitchFamily="50" charset="-128"/>
                <a:cs typeface="メイリオ" pitchFamily="50" charset="-128"/>
              </a:rPr>
              <a:t>日本</a:t>
            </a:r>
            <a:r>
              <a:rPr kumimoji="1" lang="ja-JP" altLang="en-US" sz="1400" b="1" dirty="0">
                <a:solidFill>
                  <a:srgbClr val="002060"/>
                </a:solidFill>
                <a:latin typeface="メイリオ" pitchFamily="50" charset="-128"/>
                <a:ea typeface="メイリオ" pitchFamily="50" charset="-128"/>
                <a:cs typeface="メイリオ" pitchFamily="50" charset="-128"/>
              </a:rPr>
              <a:t> </a:t>
            </a:r>
            <a:r>
              <a:rPr kumimoji="1" lang="en-US" altLang="ja-JP" sz="1000" b="1" dirty="0">
                <a:solidFill>
                  <a:srgbClr val="002060"/>
                </a:solidFill>
                <a:latin typeface="メイリオ" pitchFamily="50" charset="-128"/>
                <a:ea typeface="メイリオ" pitchFamily="50" charset="-128"/>
                <a:cs typeface="メイリオ" pitchFamily="50" charset="-128"/>
              </a:rPr>
              <a:t>[EPA]</a:t>
            </a:r>
          </a:p>
        </p:txBody>
      </p:sp>
      <p:sp>
        <p:nvSpPr>
          <p:cNvPr id="76" name="Rectangle 83"/>
          <p:cNvSpPr>
            <a:spLocks noChangeArrowheads="1"/>
          </p:cNvSpPr>
          <p:nvPr/>
        </p:nvSpPr>
        <p:spPr bwMode="auto">
          <a:xfrm rot="16200000">
            <a:off x="7384255" y="5622275"/>
            <a:ext cx="315914" cy="1512888"/>
          </a:xfrm>
          <a:prstGeom prst="rect">
            <a:avLst/>
          </a:prstGeom>
          <a:noFill/>
          <a:ln w="9525" algn="ctr">
            <a:noFill/>
            <a:miter lim="800000"/>
            <a:headEnd/>
            <a:tailEnd/>
          </a:ln>
          <a:effectLst/>
        </p:spPr>
        <p:txBody>
          <a:bodyPr vert="eaVert" wrap="none" anchor="ctr"/>
          <a:lstStyle/>
          <a:p>
            <a:pPr algn="ctr" fontAlgn="base">
              <a:spcBef>
                <a:spcPct val="0"/>
              </a:spcBef>
              <a:spcAft>
                <a:spcPct val="0"/>
              </a:spcAft>
              <a:defRPr/>
            </a:pPr>
            <a:r>
              <a:rPr kumimoji="1" lang="ja-JP" altLang="en-US" b="1" dirty="0" smtClean="0">
                <a:solidFill>
                  <a:prstClr val="black"/>
                </a:solidFill>
                <a:effectLst>
                  <a:outerShdw blurRad="38100" dist="38100" dir="2700000" algn="tl">
                    <a:srgbClr val="FFFFFF"/>
                  </a:outerShdw>
                </a:effectLst>
                <a:latin typeface="メイリオ" pitchFamily="50" charset="-128"/>
                <a:ea typeface="メイリオ" pitchFamily="50" charset="-128"/>
                <a:cs typeface="メイリオ" pitchFamily="50" charset="-128"/>
              </a:rPr>
              <a:t>交渉中／署名前</a:t>
            </a:r>
            <a:endParaRPr kumimoji="1" lang="ja-JP" altLang="en-US" b="1" dirty="0">
              <a:solidFill>
                <a:prstClr val="black"/>
              </a:solidFill>
              <a:effectLst>
                <a:outerShdw blurRad="38100" dist="38100" dir="2700000" algn="tl">
                  <a:srgbClr val="FFFFFF"/>
                </a:outerShdw>
              </a:effectLst>
              <a:latin typeface="メイリオ" pitchFamily="50" charset="-128"/>
              <a:ea typeface="メイリオ" pitchFamily="50" charset="-128"/>
              <a:cs typeface="メイリオ" pitchFamily="50" charset="-128"/>
            </a:endParaRPr>
          </a:p>
        </p:txBody>
      </p:sp>
      <p:sp>
        <p:nvSpPr>
          <p:cNvPr id="78" name="Rectangle 92"/>
          <p:cNvSpPr>
            <a:spLocks noChangeArrowheads="1"/>
          </p:cNvSpPr>
          <p:nvPr/>
        </p:nvSpPr>
        <p:spPr bwMode="auto">
          <a:xfrm>
            <a:off x="3419872" y="6020940"/>
            <a:ext cx="2232247" cy="504056"/>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lang="ja-JP" altLang="en-US" sz="1200" b="1" dirty="0">
                <a:solidFill>
                  <a:srgbClr val="003300"/>
                </a:solidFill>
                <a:latin typeface="メイリオ" pitchFamily="50" charset="-128"/>
                <a:ea typeface="メイリオ" pitchFamily="50" charset="-128"/>
                <a:cs typeface="メイリオ" pitchFamily="50" charset="-128"/>
              </a:rPr>
              <a:t>太平洋同盟</a:t>
            </a:r>
            <a:endParaRPr lang="en-US" altLang="ja-JP" sz="1200" b="1" dirty="0">
              <a:solidFill>
                <a:srgbClr val="003300"/>
              </a:solidFill>
              <a:latin typeface="メイリオ" pitchFamily="50" charset="-128"/>
              <a:ea typeface="メイリオ" pitchFamily="50" charset="-128"/>
              <a:cs typeface="メイリオ" pitchFamily="50" charset="-128"/>
            </a:endParaRPr>
          </a:p>
          <a:p>
            <a:pPr algn="ctr" fontAlgn="base">
              <a:spcBef>
                <a:spcPct val="0"/>
              </a:spcBef>
              <a:spcAft>
                <a:spcPct val="0"/>
              </a:spcAft>
            </a:pPr>
            <a:r>
              <a:rPr lang="ja-JP" altLang="en-US" sz="1200" b="1" dirty="0">
                <a:solidFill>
                  <a:srgbClr val="003300"/>
                </a:solidFill>
                <a:latin typeface="メイリオ" pitchFamily="50" charset="-128"/>
                <a:ea typeface="メイリオ" pitchFamily="50" charset="-128"/>
                <a:cs typeface="メイリオ" pitchFamily="50" charset="-128"/>
              </a:rPr>
              <a:t>（メキシコ，コロンビア，チリ）</a:t>
            </a:r>
            <a:endParaRPr lang="en-US" altLang="ja-JP" sz="1200" b="1" dirty="0">
              <a:solidFill>
                <a:srgbClr val="003300"/>
              </a:solidFill>
              <a:latin typeface="メイリオ" pitchFamily="50" charset="-128"/>
              <a:ea typeface="メイリオ" pitchFamily="50" charset="-128"/>
              <a:cs typeface="メイリオ" pitchFamily="50" charset="-128"/>
            </a:endParaRPr>
          </a:p>
        </p:txBody>
      </p:sp>
      <p:sp>
        <p:nvSpPr>
          <p:cNvPr id="82995" name="AutoShape 55" descr="横線 (太)"/>
          <p:cNvSpPr>
            <a:spLocks/>
          </p:cNvSpPr>
          <p:nvPr/>
        </p:nvSpPr>
        <p:spPr bwMode="auto">
          <a:xfrm>
            <a:off x="7344568" y="5587632"/>
            <a:ext cx="1625801" cy="217632"/>
          </a:xfrm>
          <a:prstGeom prst="borderCallout1">
            <a:avLst>
              <a:gd name="adj1" fmla="val 9710"/>
              <a:gd name="adj2" fmla="val -1299"/>
              <a:gd name="adj3" fmla="val -100732"/>
              <a:gd name="adj4" fmla="val -130210"/>
            </a:avLst>
          </a:prstGeom>
          <a:solidFill>
            <a:schemeClr val="bg1"/>
          </a:solidFill>
          <a:ln w="9525" algn="ctr">
            <a:solidFill>
              <a:schemeClr val="tx1"/>
            </a:solidFill>
            <a:miter lim="800000"/>
            <a:headEnd/>
            <a:tailEnd/>
          </a:ln>
        </p:spPr>
        <p:txBody>
          <a:bodyPr anchor="ctr"/>
          <a:lstStyle/>
          <a:p>
            <a:pPr algn="ctr" fontAlgn="base">
              <a:spcBef>
                <a:spcPct val="0"/>
              </a:spcBef>
              <a:spcAft>
                <a:spcPct val="0"/>
              </a:spcAft>
            </a:pPr>
            <a:r>
              <a:rPr kumimoji="1" lang="ja-JP" altLang="en-US" sz="1200" b="1" dirty="0">
                <a:solidFill>
                  <a:prstClr val="black"/>
                </a:solidFill>
                <a:latin typeface="メイリオ" pitchFamily="50" charset="-128"/>
                <a:ea typeface="メイリオ" pitchFamily="50" charset="-128"/>
                <a:cs typeface="メイリオ" pitchFamily="50" charset="-128"/>
              </a:rPr>
              <a:t>エルサルバドル</a:t>
            </a:r>
          </a:p>
        </p:txBody>
      </p:sp>
      <p:sp>
        <p:nvSpPr>
          <p:cNvPr id="75" name="Rectangle 3"/>
          <p:cNvSpPr txBox="1">
            <a:spLocks noChangeArrowheads="1"/>
          </p:cNvSpPr>
          <p:nvPr/>
        </p:nvSpPr>
        <p:spPr>
          <a:xfrm>
            <a:off x="179388" y="947665"/>
            <a:ext cx="8790982" cy="1224136"/>
          </a:xfrm>
          <a:prstGeom prst="rect">
            <a:avLst/>
          </a:prstGeom>
        </p:spPr>
        <p:style>
          <a:lnRef idx="1">
            <a:schemeClr val="accent3"/>
          </a:lnRef>
          <a:fillRef idx="2">
            <a:schemeClr val="accent3"/>
          </a:fillRef>
          <a:effectRef idx="1">
            <a:schemeClr val="accent3"/>
          </a:effectRef>
          <a:fontRef idx="minor">
            <a:schemeClr val="dk1"/>
          </a:fontRef>
        </p:style>
        <p:txBody>
          <a:bodyPr anchor="t"/>
          <a:lstStyle/>
          <a:p>
            <a:pPr marL="342900" lvl="0" indent="-342900" algn="l">
              <a:defRPr/>
            </a:pPr>
            <a:r>
              <a:rPr lang="ja-JP" altLang="en-US" sz="1600" b="0" dirty="0">
                <a:latin typeface="メイリオ" pitchFamily="50" charset="-128"/>
                <a:ea typeface="メイリオ" pitchFamily="50" charset="-128"/>
                <a:cs typeface="メイリオ" pitchFamily="50" charset="-128"/>
              </a:rPr>
              <a:t>・ペルーは</a:t>
            </a:r>
            <a:r>
              <a:rPr lang="en-US" altLang="ja-JP" sz="1600" b="0" dirty="0" smtClean="0">
                <a:latin typeface="メイリオ" pitchFamily="50" charset="-128"/>
                <a:ea typeface="メイリオ" pitchFamily="50" charset="-128"/>
                <a:cs typeface="メイリオ" pitchFamily="50" charset="-128"/>
              </a:rPr>
              <a:t>19</a:t>
            </a:r>
            <a:r>
              <a:rPr lang="ja-JP" altLang="en-US" sz="1600" b="0" dirty="0" smtClean="0">
                <a:latin typeface="メイリオ" pitchFamily="50" charset="-128"/>
                <a:ea typeface="メイリオ" pitchFamily="50" charset="-128"/>
                <a:cs typeface="メイリオ" pitchFamily="50" charset="-128"/>
              </a:rPr>
              <a:t>の</a:t>
            </a:r>
            <a:r>
              <a:rPr lang="ja-JP" altLang="en-US" sz="1600" b="0" dirty="0">
                <a:latin typeface="メイリオ" pitchFamily="50" charset="-128"/>
                <a:ea typeface="メイリオ" pitchFamily="50" charset="-128"/>
                <a:cs typeface="メイリオ" pitchFamily="50" charset="-128"/>
              </a:rPr>
              <a:t>国・地域と通商協定を</a:t>
            </a:r>
            <a:r>
              <a:rPr lang="ja-JP" altLang="en-US" sz="1600" b="0" dirty="0" smtClean="0">
                <a:latin typeface="メイリオ" pitchFamily="50" charset="-128"/>
                <a:ea typeface="メイリオ" pitchFamily="50" charset="-128"/>
                <a:cs typeface="メイリオ" pitchFamily="50" charset="-128"/>
              </a:rPr>
              <a:t>結び，</a:t>
            </a:r>
            <a:r>
              <a:rPr lang="ja-JP" altLang="en-US" sz="1600" b="0" dirty="0">
                <a:latin typeface="メイリオ" pitchFamily="50" charset="-128"/>
                <a:ea typeface="メイリオ" pitchFamily="50" charset="-128"/>
                <a:cs typeface="メイリオ" pitchFamily="50" charset="-128"/>
              </a:rPr>
              <a:t>貿易総額</a:t>
            </a:r>
            <a:r>
              <a:rPr lang="ja-JP" altLang="en-US" sz="1600" b="0" dirty="0" smtClean="0">
                <a:latin typeface="メイリオ" pitchFamily="50" charset="-128"/>
                <a:ea typeface="メイリオ" pitchFamily="50" charset="-128"/>
                <a:cs typeface="メイリオ" pitchFamily="50" charset="-128"/>
              </a:rPr>
              <a:t>の</a:t>
            </a:r>
            <a:r>
              <a:rPr lang="en-US" altLang="ja-JP" sz="1600" b="0" dirty="0" smtClean="0">
                <a:latin typeface="メイリオ" pitchFamily="50" charset="-128"/>
                <a:ea typeface="メイリオ" pitchFamily="50" charset="-128"/>
                <a:cs typeface="メイリオ" pitchFamily="50" charset="-128"/>
              </a:rPr>
              <a:t>90</a:t>
            </a:r>
            <a:r>
              <a:rPr lang="ja-JP" altLang="en-US" sz="1600" b="0" dirty="0" smtClean="0">
                <a:solidFill>
                  <a:schemeClr val="tx1"/>
                </a:solidFill>
                <a:latin typeface="メイリオ" pitchFamily="50" charset="-128"/>
                <a:ea typeface="メイリオ" pitchFamily="50" charset="-128"/>
                <a:cs typeface="メイリオ" pitchFamily="50" charset="-128"/>
              </a:rPr>
              <a:t>％</a:t>
            </a:r>
            <a:r>
              <a:rPr lang="en-US" altLang="ja-JP" sz="1600" b="0" dirty="0">
                <a:solidFill>
                  <a:schemeClr val="tx1"/>
                </a:solidFill>
                <a:latin typeface="メイリオ" pitchFamily="50" charset="-128"/>
                <a:ea typeface="メイリオ" pitchFamily="50" charset="-128"/>
                <a:cs typeface="メイリオ" pitchFamily="50" charset="-128"/>
              </a:rPr>
              <a:t>(</a:t>
            </a:r>
            <a:r>
              <a:rPr lang="en-US" altLang="ja-JP" sz="1600" b="0" dirty="0" smtClean="0">
                <a:solidFill>
                  <a:schemeClr val="tx1"/>
                </a:solidFill>
                <a:latin typeface="メイリオ" pitchFamily="50" charset="-128"/>
                <a:ea typeface="メイリオ" pitchFamily="50" charset="-128"/>
                <a:cs typeface="メイリオ" pitchFamily="50" charset="-128"/>
              </a:rPr>
              <a:t>2016</a:t>
            </a:r>
            <a:r>
              <a:rPr lang="ja-JP" altLang="en-US" sz="1600" b="0" dirty="0" smtClean="0">
                <a:solidFill>
                  <a:schemeClr val="tx1"/>
                </a:solidFill>
                <a:latin typeface="メイリオ" pitchFamily="50" charset="-128"/>
                <a:ea typeface="メイリオ" pitchFamily="50" charset="-128"/>
                <a:cs typeface="メイリオ" pitchFamily="50" charset="-128"/>
              </a:rPr>
              <a:t>年</a:t>
            </a:r>
            <a:r>
              <a:rPr lang="en-US" altLang="ja-JP" sz="1600" b="0" dirty="0">
                <a:solidFill>
                  <a:schemeClr val="tx1"/>
                </a:solidFill>
                <a:latin typeface="メイリオ" pitchFamily="50" charset="-128"/>
                <a:ea typeface="メイリオ" pitchFamily="50" charset="-128"/>
                <a:cs typeface="メイリオ" pitchFamily="50" charset="-128"/>
              </a:rPr>
              <a:t>)</a:t>
            </a:r>
            <a:r>
              <a:rPr lang="ja-JP" altLang="en-US" sz="1600" b="0" dirty="0">
                <a:solidFill>
                  <a:schemeClr val="tx1"/>
                </a:solidFill>
                <a:latin typeface="メイリオ" pitchFamily="50" charset="-128"/>
                <a:ea typeface="メイリオ" pitchFamily="50" charset="-128"/>
                <a:cs typeface="メイリオ" pitchFamily="50" charset="-128"/>
              </a:rPr>
              <a:t>をカバー</a:t>
            </a:r>
            <a:r>
              <a:rPr lang="ja-JP" altLang="en-US" sz="1600" b="0" dirty="0" smtClean="0">
                <a:latin typeface="メイリオ" pitchFamily="50" charset="-128"/>
                <a:ea typeface="メイリオ" pitchFamily="50" charset="-128"/>
                <a:cs typeface="メイリオ" pitchFamily="50" charset="-128"/>
              </a:rPr>
              <a:t>。</a:t>
            </a:r>
            <a:endParaRPr lang="en-US" altLang="ja-JP" sz="1600" b="0" dirty="0">
              <a:latin typeface="メイリオ" pitchFamily="50" charset="-128"/>
              <a:ea typeface="メイリオ" pitchFamily="50" charset="-128"/>
              <a:cs typeface="メイリオ" pitchFamily="50" charset="-128"/>
            </a:endParaRPr>
          </a:p>
          <a:p>
            <a:pPr marL="342900" lvl="0" indent="-342900" algn="l">
              <a:defRPr/>
            </a:pPr>
            <a:r>
              <a:rPr lang="ja-JP" altLang="en-US" sz="1600" b="0" dirty="0" smtClean="0">
                <a:latin typeface="メイリオ" pitchFamily="50" charset="-128"/>
                <a:ea typeface="メイリオ" pitchFamily="50" charset="-128"/>
                <a:cs typeface="メイリオ" pitchFamily="50" charset="-128"/>
              </a:rPr>
              <a:t>・</a:t>
            </a:r>
            <a:r>
              <a:rPr lang="ja-JP" altLang="en-US" sz="1600" b="0" dirty="0">
                <a:latin typeface="メイリオ" pitchFamily="50" charset="-128"/>
                <a:ea typeface="メイリオ" pitchFamily="50" charset="-128"/>
                <a:cs typeface="メイリオ" pitchFamily="50" charset="-128"/>
              </a:rPr>
              <a:t>日ペルー経済連携協定（</a:t>
            </a:r>
            <a:r>
              <a:rPr lang="en-US" altLang="ja-JP" sz="1600" b="0" dirty="0">
                <a:latin typeface="メイリオ" pitchFamily="50" charset="-128"/>
                <a:ea typeface="メイリオ" pitchFamily="50" charset="-128"/>
                <a:cs typeface="メイリオ" pitchFamily="50" charset="-128"/>
              </a:rPr>
              <a:t>EPA</a:t>
            </a:r>
            <a:r>
              <a:rPr lang="ja-JP" altLang="en-US" sz="1600" b="0" dirty="0">
                <a:latin typeface="メイリオ" pitchFamily="50" charset="-128"/>
                <a:ea typeface="メイリオ" pitchFamily="50" charset="-128"/>
                <a:cs typeface="メイリオ" pitchFamily="50" charset="-128"/>
              </a:rPr>
              <a:t>）は</a:t>
            </a:r>
            <a:r>
              <a:rPr lang="en-US" altLang="ja-JP" sz="1600" b="0" dirty="0">
                <a:latin typeface="メイリオ" pitchFamily="50" charset="-128"/>
                <a:ea typeface="メイリオ" pitchFamily="50" charset="-128"/>
                <a:cs typeface="メイリオ" pitchFamily="50" charset="-128"/>
              </a:rPr>
              <a:t>2012</a:t>
            </a:r>
            <a:r>
              <a:rPr lang="ja-JP" altLang="en-US" sz="1600" b="0" dirty="0">
                <a:latin typeface="メイリオ" pitchFamily="50" charset="-128"/>
                <a:ea typeface="メイリオ" pitchFamily="50" charset="-128"/>
                <a:cs typeface="メイリオ" pitchFamily="50" charset="-128"/>
              </a:rPr>
              <a:t>年</a:t>
            </a:r>
            <a:r>
              <a:rPr lang="en-US" altLang="ja-JP" sz="1600" b="0" dirty="0">
                <a:latin typeface="メイリオ" pitchFamily="50" charset="-128"/>
                <a:ea typeface="メイリオ" pitchFamily="50" charset="-128"/>
                <a:cs typeface="メイリオ" pitchFamily="50" charset="-128"/>
              </a:rPr>
              <a:t>3</a:t>
            </a:r>
            <a:r>
              <a:rPr lang="ja-JP" altLang="en-US" sz="1600" b="0" dirty="0">
                <a:latin typeface="メイリオ" pitchFamily="50" charset="-128"/>
                <a:ea typeface="メイリオ" pitchFamily="50" charset="-128"/>
                <a:cs typeface="メイリオ" pitchFamily="50" charset="-128"/>
              </a:rPr>
              <a:t>月に発効</a:t>
            </a:r>
            <a:r>
              <a:rPr lang="ja-JP" altLang="en-US" sz="1600" b="0" dirty="0" smtClean="0">
                <a:latin typeface="メイリオ" pitchFamily="50" charset="-128"/>
                <a:ea typeface="メイリオ" pitchFamily="50" charset="-128"/>
                <a:cs typeface="メイリオ" pitchFamily="50" charset="-128"/>
              </a:rPr>
              <a:t>。</a:t>
            </a:r>
            <a:endParaRPr lang="en-US" altLang="ja-JP" sz="1600" b="0" dirty="0" smtClean="0">
              <a:latin typeface="メイリオ" pitchFamily="50" charset="-128"/>
              <a:ea typeface="メイリオ" pitchFamily="50" charset="-128"/>
              <a:cs typeface="メイリオ" pitchFamily="50" charset="-128"/>
            </a:endParaRPr>
          </a:p>
          <a:p>
            <a:pPr marL="342900" lvl="0" indent="-342900" algn="l">
              <a:defRPr/>
            </a:pPr>
            <a:r>
              <a:rPr lang="ja-JP" altLang="en-US" sz="1400" b="0" dirty="0">
                <a:latin typeface="メイリオ" pitchFamily="50" charset="-128"/>
                <a:ea typeface="メイリオ" pitchFamily="50" charset="-128"/>
                <a:cs typeface="メイリオ" pitchFamily="50" charset="-128"/>
              </a:rPr>
              <a:t>　 </a:t>
            </a:r>
            <a:r>
              <a:rPr lang="ja-JP" altLang="en-US" sz="1400" b="0" dirty="0" smtClean="0">
                <a:latin typeface="メイリオ" pitchFamily="50" charset="-128"/>
                <a:ea typeface="メイリオ" pitchFamily="50" charset="-128"/>
                <a:cs typeface="メイリオ" pitchFamily="50" charset="-128"/>
              </a:rPr>
              <a:t>  例えば</a:t>
            </a:r>
            <a:r>
              <a:rPr lang="ja-JP" altLang="en-US" sz="1400" b="0" dirty="0">
                <a:latin typeface="メイリオ" pitchFamily="50" charset="-128"/>
                <a:ea typeface="メイリオ" pitchFamily="50" charset="-128"/>
                <a:cs typeface="メイリオ" pitchFamily="50" charset="-128"/>
              </a:rPr>
              <a:t>，日本からペルー</a:t>
            </a:r>
            <a:r>
              <a:rPr lang="ja-JP" altLang="en-US" sz="1400" b="0" dirty="0" smtClean="0">
                <a:latin typeface="メイリオ" pitchFamily="50" charset="-128"/>
                <a:ea typeface="メイリオ" pitchFamily="50" charset="-128"/>
                <a:cs typeface="メイリオ" pitchFamily="50" charset="-128"/>
              </a:rPr>
              <a:t>への</a:t>
            </a:r>
            <a:r>
              <a:rPr lang="ja-JP" altLang="en-US" sz="1400" b="0" dirty="0">
                <a:latin typeface="メイリオ" pitchFamily="50" charset="-128"/>
                <a:ea typeface="メイリオ" pitchFamily="50" charset="-128"/>
                <a:cs typeface="メイリオ" pitchFamily="50" charset="-128"/>
              </a:rPr>
              <a:t>輸出</a:t>
            </a:r>
            <a:r>
              <a:rPr lang="ja-JP" altLang="en-US" sz="1400" b="0" dirty="0" smtClean="0">
                <a:latin typeface="メイリオ" pitchFamily="50" charset="-128"/>
                <a:ea typeface="メイリオ" pitchFamily="50" charset="-128"/>
                <a:cs typeface="メイリオ" pitchFamily="50" charset="-128"/>
              </a:rPr>
              <a:t>において</a:t>
            </a:r>
            <a:r>
              <a:rPr lang="ja-JP" altLang="en-US" sz="1400" b="0" dirty="0">
                <a:latin typeface="メイリオ" pitchFamily="50" charset="-128"/>
                <a:ea typeface="メイリオ" pitchFamily="50" charset="-128"/>
                <a:cs typeface="メイリオ" pitchFamily="50" charset="-128"/>
              </a:rPr>
              <a:t>，自動車・部品，鉄鋼製品，電気・電子製品</a:t>
            </a:r>
            <a:r>
              <a:rPr lang="ja-JP" altLang="en-US" sz="1400" b="0" dirty="0" smtClean="0">
                <a:latin typeface="メイリオ" pitchFamily="50" charset="-128"/>
                <a:ea typeface="メイリオ" pitchFamily="50" charset="-128"/>
                <a:cs typeface="メイリオ" pitchFamily="50" charset="-128"/>
              </a:rPr>
              <a:t>， 化学</a:t>
            </a:r>
            <a:r>
              <a:rPr lang="ja-JP" altLang="en-US" sz="1400" b="0" dirty="0">
                <a:latin typeface="メイリオ" pitchFamily="50" charset="-128"/>
                <a:ea typeface="メイリオ" pitchFamily="50" charset="-128"/>
                <a:cs typeface="メイリオ" pitchFamily="50" charset="-128"/>
              </a:rPr>
              <a:t>工業製品などの鉱工業分野</a:t>
            </a:r>
            <a:r>
              <a:rPr lang="ja-JP" altLang="en-US" sz="1400" b="0" dirty="0" smtClean="0">
                <a:latin typeface="メイリオ" pitchFamily="50" charset="-128"/>
                <a:ea typeface="メイリオ" pitchFamily="50" charset="-128"/>
                <a:cs typeface="メイリオ" pitchFamily="50" charset="-128"/>
              </a:rPr>
              <a:t>，ながい</a:t>
            </a:r>
            <a:r>
              <a:rPr lang="ja-JP" altLang="en-US" sz="1400" b="0" dirty="0">
                <a:latin typeface="メイリオ" pitchFamily="50" charset="-128"/>
                <a:ea typeface="メイリオ" pitchFamily="50" charset="-128"/>
                <a:cs typeface="メイリオ" pitchFamily="50" charset="-128"/>
              </a:rPr>
              <a:t>もや清酒などの農林水産分野の関税が即時又は段階的に撤廃。</a:t>
            </a:r>
          </a:p>
          <a:p>
            <a:pPr marL="342900" marR="0" lvl="0" indent="-342900" algn="l" defTabSz="914400" latinLnBrk="0">
              <a:lnSpc>
                <a:spcPct val="100000"/>
              </a:lnSpc>
              <a:buClrTx/>
              <a:buSzTx/>
              <a:tabLst/>
              <a:defRPr/>
            </a:pPr>
            <a:r>
              <a:rPr lang="ja-JP" altLang="en-US" sz="1600" b="0" dirty="0">
                <a:latin typeface="メイリオ" pitchFamily="50" charset="-128"/>
                <a:ea typeface="メイリオ" pitchFamily="50" charset="-128"/>
                <a:cs typeface="メイリオ" pitchFamily="50" charset="-128"/>
              </a:rPr>
              <a:t>・日ペルー間を始め，通商協定による関税撤廃等を効果的に活用することが重要。</a:t>
            </a:r>
          </a:p>
        </p:txBody>
      </p:sp>
      <p:sp>
        <p:nvSpPr>
          <p:cNvPr id="82" name="Text Box 10"/>
          <p:cNvSpPr txBox="1">
            <a:spLocks noChangeArrowheads="1"/>
          </p:cNvSpPr>
          <p:nvPr/>
        </p:nvSpPr>
        <p:spPr bwMode="auto">
          <a:xfrm>
            <a:off x="650429" y="154836"/>
            <a:ext cx="7699373" cy="707886"/>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defPPr>
              <a:defRPr lang="es-PE"/>
            </a:defPPr>
            <a:lvl1pPr algn="ctr" eaLnBrk="0" fontAlgn="base" hangingPunct="0">
              <a:spcBef>
                <a:spcPct val="0"/>
              </a:spcBef>
              <a:spcAft>
                <a:spcPct val="0"/>
              </a:spcAft>
              <a:defRPr kumimoji="1" sz="40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dirty="0">
                <a:latin typeface="AR丸ゴシック体M" panose="020F0609000000000000" pitchFamily="49" charset="-128"/>
                <a:ea typeface="AR丸ゴシック体M" panose="020F0609000000000000" pitchFamily="49" charset="-128"/>
              </a:rPr>
              <a:t>ペルーをめぐる通商協定の現状</a:t>
            </a:r>
          </a:p>
        </p:txBody>
      </p:sp>
      <p:sp>
        <p:nvSpPr>
          <p:cNvPr id="81" name="AutoShape 105"/>
          <p:cNvSpPr>
            <a:spLocks/>
          </p:cNvSpPr>
          <p:nvPr/>
        </p:nvSpPr>
        <p:spPr bwMode="auto">
          <a:xfrm>
            <a:off x="6314765" y="4929207"/>
            <a:ext cx="1029804" cy="228406"/>
          </a:xfrm>
          <a:prstGeom prst="borderCallout1">
            <a:avLst>
              <a:gd name="adj1" fmla="val 32649"/>
              <a:gd name="adj2" fmla="val 597"/>
              <a:gd name="adj3" fmla="val 157775"/>
              <a:gd name="adj4" fmla="val -103106"/>
            </a:avLst>
          </a:prstGeom>
          <a:noFill/>
          <a:ln w="9525" algn="ctr">
            <a:solidFill>
              <a:schemeClr val="tx1"/>
            </a:solidFill>
            <a:miter lim="800000"/>
            <a:headEnd/>
            <a:tailEnd/>
          </a:ln>
        </p:spPr>
        <p:txBody>
          <a:bodyPr anchor="ctr"/>
          <a:lstStyle/>
          <a:p>
            <a:pPr algn="ctr" fontAlgn="base">
              <a:spcBef>
                <a:spcPct val="0"/>
              </a:spcBef>
              <a:spcAft>
                <a:spcPct val="0"/>
              </a:spcAft>
            </a:pPr>
            <a:r>
              <a:rPr lang="ja-JP" altLang="en-US" sz="1200" b="1" dirty="0" smtClean="0">
                <a:solidFill>
                  <a:prstClr val="black"/>
                </a:solidFill>
                <a:latin typeface="メイリオ" pitchFamily="50" charset="-128"/>
                <a:ea typeface="メイリオ" pitchFamily="50" charset="-128"/>
                <a:cs typeface="メイリオ" pitchFamily="50" charset="-128"/>
              </a:rPr>
              <a:t>ブラジル</a:t>
            </a:r>
            <a:endParaRPr kumimoji="1" lang="ja-JP" altLang="en-US" sz="1000" b="1" dirty="0">
              <a:solidFill>
                <a:prstClr val="black"/>
              </a:solidFill>
              <a:latin typeface="メイリオ" pitchFamily="50" charset="-128"/>
              <a:ea typeface="メイリオ" pitchFamily="50" charset="-128"/>
              <a:cs typeface="メイリオ" pitchFamily="50" charset="-128"/>
            </a:endParaRPr>
          </a:p>
        </p:txBody>
      </p:sp>
      <p:sp>
        <p:nvSpPr>
          <p:cNvPr id="77" name="Rectangle 107"/>
          <p:cNvSpPr>
            <a:spLocks noChangeArrowheads="1"/>
          </p:cNvSpPr>
          <p:nvPr/>
        </p:nvSpPr>
        <p:spPr bwMode="auto">
          <a:xfrm>
            <a:off x="4788024" y="2996059"/>
            <a:ext cx="980789" cy="288925"/>
          </a:xfrm>
          <a:prstGeom prst="rect">
            <a:avLst/>
          </a:prstGeom>
          <a:solidFill>
            <a:srgbClr val="FFFF00"/>
          </a:solidFill>
          <a:ln w="9525" algn="ctr">
            <a:solidFill>
              <a:schemeClr val="tx1"/>
            </a:solidFill>
            <a:miter lim="800000"/>
            <a:headEnd/>
            <a:tailEnd/>
          </a:ln>
        </p:spPr>
        <p:txBody>
          <a:bodyPr wrap="none" anchor="ctr"/>
          <a:lstStyle/>
          <a:p>
            <a:pPr algn="ctr" fontAlgn="base">
              <a:spcBef>
                <a:spcPct val="0"/>
              </a:spcBef>
              <a:spcAft>
                <a:spcPct val="0"/>
              </a:spcAft>
            </a:pPr>
            <a:r>
              <a:rPr lang="ja-JP" altLang="en-US" sz="1200" b="1" dirty="0" smtClean="0">
                <a:solidFill>
                  <a:srgbClr val="002060"/>
                </a:solidFill>
                <a:latin typeface="メイリオ" pitchFamily="50" charset="-128"/>
                <a:ea typeface="メイリオ" pitchFamily="50" charset="-128"/>
                <a:cs typeface="メイリオ" pitchFamily="50" charset="-128"/>
              </a:rPr>
              <a:t>ホンジュラス</a:t>
            </a:r>
            <a:endParaRPr kumimoji="1" lang="ja-JP" altLang="en-US" sz="1000" b="1" dirty="0">
              <a:solidFill>
                <a:srgbClr val="002060"/>
              </a:solidFill>
              <a:latin typeface="メイリオ" pitchFamily="50" charset="-128"/>
              <a:ea typeface="メイリオ" pitchFamily="50" charset="-128"/>
              <a:cs typeface="メイリオ" pitchFamily="50" charset="-128"/>
            </a:endParaRPr>
          </a:p>
        </p:txBody>
      </p:sp>
      <p:sp>
        <p:nvSpPr>
          <p:cNvPr id="84" name="Line 97"/>
          <p:cNvSpPr>
            <a:spLocks noChangeShapeType="1"/>
          </p:cNvSpPr>
          <p:nvPr/>
        </p:nvSpPr>
        <p:spPr bwMode="auto">
          <a:xfrm flipV="1">
            <a:off x="4051298" y="3132131"/>
            <a:ext cx="736525" cy="1936126"/>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0" name="AutoShape 55" descr="横線 (太)"/>
          <p:cNvSpPr>
            <a:spLocks/>
          </p:cNvSpPr>
          <p:nvPr/>
        </p:nvSpPr>
        <p:spPr bwMode="auto">
          <a:xfrm>
            <a:off x="6227763" y="5912990"/>
            <a:ext cx="914400" cy="215900"/>
          </a:xfrm>
          <a:prstGeom prst="borderCallout1">
            <a:avLst>
              <a:gd name="adj1" fmla="val 52940"/>
              <a:gd name="adj2" fmla="val -884"/>
              <a:gd name="adj3" fmla="val -221376"/>
              <a:gd name="adj4" fmla="val -108561"/>
            </a:avLst>
          </a:prstGeom>
          <a:solidFill>
            <a:schemeClr val="bg1"/>
          </a:solidFill>
          <a:ln w="9525" algn="ctr">
            <a:solidFill>
              <a:schemeClr val="tx1"/>
            </a:solidFill>
            <a:miter lim="800000"/>
            <a:headEnd/>
            <a:tailEnd/>
          </a:ln>
        </p:spPr>
        <p:txBody>
          <a:bodyPr anchor="ctr"/>
          <a:lstStyle/>
          <a:p>
            <a:pPr algn="ctr" fontAlgn="base">
              <a:spcBef>
                <a:spcPct val="0"/>
              </a:spcBef>
              <a:spcAft>
                <a:spcPct val="0"/>
              </a:spcAft>
            </a:pPr>
            <a:r>
              <a:rPr kumimoji="1" lang="ja-JP" altLang="en-US" sz="1200" b="1" dirty="0" smtClean="0">
                <a:solidFill>
                  <a:prstClr val="black"/>
                </a:solidFill>
                <a:latin typeface="メイリオ" pitchFamily="50" charset="-128"/>
                <a:ea typeface="メイリオ" pitchFamily="50" charset="-128"/>
                <a:cs typeface="メイリオ" pitchFamily="50" charset="-128"/>
              </a:rPr>
              <a:t>インド</a:t>
            </a: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79" name="Text Box 28"/>
          <p:cNvSpPr txBox="1">
            <a:spLocks noChangeArrowheads="1"/>
          </p:cNvSpPr>
          <p:nvPr/>
        </p:nvSpPr>
        <p:spPr bwMode="auto">
          <a:xfrm>
            <a:off x="5076056" y="5805264"/>
            <a:ext cx="648071" cy="415498"/>
          </a:xfrm>
          <a:prstGeom prst="rect">
            <a:avLst/>
          </a:prstGeom>
          <a:solidFill>
            <a:srgbClr val="C0C0C0"/>
          </a:solidFill>
          <a:ln w="9525" algn="ctr">
            <a:noFill/>
            <a:miter lim="800000"/>
            <a:headEnd/>
            <a:tailEnd/>
          </a:ln>
        </p:spPr>
        <p:txBody>
          <a:bodyPr wrap="square">
            <a:spAutoFit/>
          </a:bodyPr>
          <a:lstStyle/>
          <a:p>
            <a:pPr algn="ctr" fontAlgn="base">
              <a:spcBef>
                <a:spcPct val="0"/>
              </a:spcBef>
              <a:spcAft>
                <a:spcPct val="0"/>
              </a:spcAft>
            </a:pPr>
            <a:r>
              <a:rPr kumimoji="1" lang="ja-JP" altLang="en-US" sz="1050" b="1" dirty="0" smtClean="0">
                <a:solidFill>
                  <a:prstClr val="black"/>
                </a:solidFill>
                <a:latin typeface="メイリオ" pitchFamily="50" charset="-128"/>
                <a:ea typeface="メイリオ" pitchFamily="50" charset="-128"/>
                <a:cs typeface="メイリオ" pitchFamily="50" charset="-128"/>
              </a:rPr>
              <a:t>ペルー</a:t>
            </a:r>
            <a:r>
              <a:rPr kumimoji="1" lang="en-US" altLang="ja-JP" sz="1050" b="1" dirty="0" smtClean="0">
                <a:solidFill>
                  <a:prstClr val="black"/>
                </a:solidFill>
                <a:latin typeface="メイリオ" pitchFamily="50" charset="-128"/>
                <a:ea typeface="メイリオ" pitchFamily="50" charset="-128"/>
                <a:cs typeface="メイリオ" pitchFamily="50" charset="-128"/>
              </a:rPr>
              <a:t>:</a:t>
            </a:r>
            <a:endParaRPr kumimoji="1" lang="ja-JP" altLang="en-US" sz="1050" b="1" dirty="0">
              <a:solidFill>
                <a:prstClr val="black"/>
              </a:solidFill>
              <a:latin typeface="メイリオ" pitchFamily="50" charset="-128"/>
              <a:ea typeface="メイリオ" pitchFamily="50" charset="-128"/>
              <a:cs typeface="メイリオ" pitchFamily="50" charset="-128"/>
            </a:endParaRPr>
          </a:p>
          <a:p>
            <a:pPr algn="ctr" fontAlgn="base">
              <a:spcBef>
                <a:spcPct val="0"/>
              </a:spcBef>
              <a:spcAft>
                <a:spcPct val="0"/>
              </a:spcAft>
            </a:pPr>
            <a:r>
              <a:rPr kumimoji="1" lang="ja-JP" altLang="en-US" sz="1050" b="1" dirty="0">
                <a:solidFill>
                  <a:prstClr val="black"/>
                </a:solidFill>
                <a:latin typeface="メイリオ" pitchFamily="50" charset="-128"/>
                <a:ea typeface="メイリオ" pitchFamily="50" charset="-128"/>
                <a:cs typeface="メイリオ" pitchFamily="50" charset="-128"/>
              </a:rPr>
              <a:t>加盟国</a:t>
            </a:r>
          </a:p>
        </p:txBody>
      </p:sp>
      <p:sp>
        <p:nvSpPr>
          <p:cNvPr id="83"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25</a:t>
            </a:fld>
            <a:endParaRPr lang="en-US" altLang="ja-JP" dirty="0">
              <a:latin typeface="Calibri" panose="020F0502020204030204" pitchFamily="34" charset="0"/>
              <a:ea typeface="+mn-ea"/>
            </a:endParaRPr>
          </a:p>
        </p:txBody>
      </p:sp>
      <p:sp>
        <p:nvSpPr>
          <p:cNvPr id="87" name="Text Box 45"/>
          <p:cNvSpPr txBox="1">
            <a:spLocks noChangeArrowheads="1"/>
          </p:cNvSpPr>
          <p:nvPr/>
        </p:nvSpPr>
        <p:spPr bwMode="auto">
          <a:xfrm>
            <a:off x="7362750" y="5851663"/>
            <a:ext cx="1607620" cy="276999"/>
          </a:xfrm>
          <a:prstGeom prst="rect">
            <a:avLst/>
          </a:prstGeom>
          <a:solidFill>
            <a:schemeClr val="bg1"/>
          </a:solidFill>
          <a:ln w="9525" algn="ctr">
            <a:solidFill>
              <a:schemeClr val="tx1"/>
            </a:solidFill>
            <a:miter lim="800000"/>
            <a:headEnd/>
            <a:tailEnd/>
          </a:ln>
        </p:spPr>
        <p:txBody>
          <a:bodyPr anchor="ctr"/>
          <a:lstStyle>
            <a:defPPr>
              <a:defRPr lang="es-PE"/>
            </a:defPPr>
            <a:lvl1pPr algn="ctr" fontAlgn="base">
              <a:spcBef>
                <a:spcPct val="0"/>
              </a:spcBef>
              <a:spcAft>
                <a:spcPct val="0"/>
              </a:spcAft>
              <a:defRPr kumimoji="1" sz="1200" b="1">
                <a:solidFill>
                  <a:prstClr val="black"/>
                </a:solidFill>
                <a:latin typeface="メイリオ" pitchFamily="50" charset="-128"/>
                <a:ea typeface="メイリオ" pitchFamily="50" charset="-128"/>
                <a:cs typeface="メイリオ"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ja-JP" dirty="0"/>
              <a:t>CPTPP</a:t>
            </a:r>
            <a:r>
              <a:rPr lang="ja-JP" altLang="en-US" dirty="0"/>
              <a:t>（</a:t>
            </a:r>
            <a:r>
              <a:rPr lang="en-US" altLang="ja-JP" dirty="0"/>
              <a:t>11</a:t>
            </a:r>
            <a:r>
              <a:rPr lang="ja-JP" altLang="en-US" dirty="0"/>
              <a:t>か国）</a:t>
            </a:r>
            <a:endParaRPr lang="en-US" altLang="ja-JP" dirty="0"/>
          </a:p>
        </p:txBody>
      </p:sp>
      <p:sp>
        <p:nvSpPr>
          <p:cNvPr id="89" name="Line 40"/>
          <p:cNvSpPr>
            <a:spLocks noChangeShapeType="1"/>
          </p:cNvSpPr>
          <p:nvPr/>
        </p:nvSpPr>
        <p:spPr bwMode="auto">
          <a:xfrm>
            <a:off x="5201567" y="5364638"/>
            <a:ext cx="2161183" cy="625524"/>
          </a:xfrm>
          <a:prstGeom prst="line">
            <a:avLst/>
          </a:prstGeom>
          <a:noFill/>
          <a:ln w="9525">
            <a:solidFill>
              <a:schemeClr val="tx1"/>
            </a:solidFill>
            <a:round/>
            <a:headEnd/>
            <a:tailEnd/>
          </a:ln>
        </p:spPr>
        <p:txBody>
          <a:bodyPr wrap="none" anchor="ctr"/>
          <a:lstStyle/>
          <a:p>
            <a:pPr algn="ctr" fontAlgn="base">
              <a:spcBef>
                <a:spcPct val="0"/>
              </a:spcBef>
              <a:spcAft>
                <a:spcPct val="0"/>
              </a:spcAft>
            </a:pPr>
            <a:endParaRPr kumimoji="1"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2962" name="AutoShape 55" descr="横線 (太)"/>
          <p:cNvSpPr>
            <a:spLocks/>
          </p:cNvSpPr>
          <p:nvPr/>
        </p:nvSpPr>
        <p:spPr bwMode="auto">
          <a:xfrm>
            <a:off x="6249988" y="5625925"/>
            <a:ext cx="914400" cy="215900"/>
          </a:xfrm>
          <a:prstGeom prst="borderCallout1">
            <a:avLst>
              <a:gd name="adj1" fmla="val 52940"/>
              <a:gd name="adj2" fmla="val -884"/>
              <a:gd name="adj3" fmla="val -100367"/>
              <a:gd name="adj4" fmla="val -111199"/>
            </a:avLst>
          </a:prstGeom>
          <a:solidFill>
            <a:schemeClr val="bg1"/>
          </a:solidFill>
          <a:ln w="9525" algn="ctr">
            <a:solidFill>
              <a:schemeClr val="tx1"/>
            </a:solidFill>
            <a:miter lim="800000"/>
            <a:headEnd/>
            <a:tailEnd/>
          </a:ln>
        </p:spPr>
        <p:txBody>
          <a:bodyPr anchor="ctr"/>
          <a:lstStyle/>
          <a:p>
            <a:pPr algn="ctr" fontAlgn="base">
              <a:spcBef>
                <a:spcPct val="0"/>
              </a:spcBef>
              <a:spcAft>
                <a:spcPct val="0"/>
              </a:spcAft>
            </a:pPr>
            <a:r>
              <a:rPr kumimoji="1" lang="ja-JP" altLang="en-US" sz="1200" b="1" dirty="0">
                <a:solidFill>
                  <a:prstClr val="black"/>
                </a:solidFill>
                <a:latin typeface="メイリオ" pitchFamily="50" charset="-128"/>
                <a:ea typeface="メイリオ" pitchFamily="50" charset="-128"/>
                <a:cs typeface="メイリオ" pitchFamily="50" charset="-128"/>
              </a:rPr>
              <a:t>トルコ</a:t>
            </a:r>
          </a:p>
        </p:txBody>
      </p:sp>
      <p:sp>
        <p:nvSpPr>
          <p:cNvPr id="88" name="AutoShape 105"/>
          <p:cNvSpPr>
            <a:spLocks/>
          </p:cNvSpPr>
          <p:nvPr/>
        </p:nvSpPr>
        <p:spPr bwMode="auto">
          <a:xfrm>
            <a:off x="7740650" y="5028293"/>
            <a:ext cx="647700" cy="228406"/>
          </a:xfrm>
          <a:prstGeom prst="borderCallout1">
            <a:avLst>
              <a:gd name="adj1" fmla="val 80838"/>
              <a:gd name="adj2" fmla="val 597"/>
              <a:gd name="adj3" fmla="val 135534"/>
              <a:gd name="adj4" fmla="val -389871"/>
            </a:avLst>
          </a:prstGeom>
          <a:noFill/>
          <a:ln w="9525" algn="ctr">
            <a:solidFill>
              <a:schemeClr val="tx1"/>
            </a:solidFill>
            <a:miter lim="800000"/>
            <a:headEnd/>
            <a:tailEnd/>
          </a:ln>
        </p:spPr>
        <p:txBody>
          <a:bodyPr anchor="ctr"/>
          <a:lstStyle/>
          <a:p>
            <a:pPr algn="ctr" fontAlgn="base">
              <a:spcBef>
                <a:spcPct val="0"/>
              </a:spcBef>
              <a:spcAft>
                <a:spcPct val="0"/>
              </a:spcAft>
            </a:pPr>
            <a:r>
              <a:rPr lang="ja-JP" altLang="en-US" sz="1200" b="1" dirty="0" smtClean="0">
                <a:solidFill>
                  <a:prstClr val="black"/>
                </a:solidFill>
                <a:latin typeface="メイリオ" pitchFamily="50" charset="-128"/>
                <a:ea typeface="メイリオ" pitchFamily="50" charset="-128"/>
                <a:cs typeface="メイリオ" pitchFamily="50" charset="-128"/>
              </a:rPr>
              <a:t>豪州</a:t>
            </a:r>
            <a:endParaRPr kumimoji="1" lang="ja-JP" altLang="en-US" sz="1000" b="1" dirty="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60608079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73" name="Text Box 54"/>
          <p:cNvSpPr txBox="1">
            <a:spLocks noChangeArrowheads="1"/>
          </p:cNvSpPr>
          <p:nvPr/>
        </p:nvSpPr>
        <p:spPr bwMode="auto">
          <a:xfrm>
            <a:off x="2771800" y="6496288"/>
            <a:ext cx="5760714" cy="261610"/>
          </a:xfrm>
          <a:prstGeom prst="rect">
            <a:avLst/>
          </a:prstGeom>
          <a:noFill/>
          <a:ln w="9525">
            <a:noFill/>
            <a:miter lim="800000"/>
            <a:headEnd/>
            <a:tailEnd/>
          </a:ln>
        </p:spPr>
        <p:txBody>
          <a:bodyPr wrap="square">
            <a:spAutoFit/>
          </a:bodyPr>
          <a:lstStyle/>
          <a:p>
            <a:r>
              <a:rPr lang="ja-JP" altLang="en-US" sz="1100" b="0" dirty="0"/>
              <a:t>［出典：</a:t>
            </a:r>
            <a:r>
              <a:rPr lang="en-US" altLang="ja-JP" sz="1100" b="0" dirty="0"/>
              <a:t>Mineral Commodity Summaries </a:t>
            </a:r>
            <a:r>
              <a:rPr lang="en-US" altLang="ja-JP" sz="1100" b="0" dirty="0" smtClean="0"/>
              <a:t>2017</a:t>
            </a:r>
            <a:r>
              <a:rPr lang="en-US" altLang="ja-JP" sz="1100" dirty="0" smtClean="0"/>
              <a:t>, </a:t>
            </a:r>
            <a:r>
              <a:rPr lang="ja-JP" altLang="en-US" sz="1100" b="0" dirty="0" smtClean="0"/>
              <a:t>原油</a:t>
            </a:r>
            <a:r>
              <a:rPr lang="ja-JP" altLang="en-US" sz="1100" b="0" dirty="0"/>
              <a:t>及び天然ガス分のみ</a:t>
            </a:r>
            <a:r>
              <a:rPr lang="en-US" altLang="ja-JP" sz="1100" b="0" dirty="0" smtClean="0"/>
              <a:t>2017</a:t>
            </a:r>
            <a:r>
              <a:rPr lang="ja-JP" altLang="en-US" sz="1100" b="0" dirty="0" smtClean="0"/>
              <a:t>年</a:t>
            </a:r>
            <a:r>
              <a:rPr lang="en-US" altLang="ja-JP" sz="1100" b="0" dirty="0"/>
              <a:t>BP</a:t>
            </a:r>
            <a:r>
              <a:rPr lang="ja-JP" altLang="en-US" sz="1100" b="0" dirty="0"/>
              <a:t>統計］</a:t>
            </a:r>
          </a:p>
        </p:txBody>
      </p:sp>
      <p:sp>
        <p:nvSpPr>
          <p:cNvPr id="85074" name="Text Box 10"/>
          <p:cNvSpPr txBox="1">
            <a:spLocks noChangeArrowheads="1"/>
          </p:cNvSpPr>
          <p:nvPr/>
        </p:nvSpPr>
        <p:spPr bwMode="auto">
          <a:xfrm>
            <a:off x="971550" y="187604"/>
            <a:ext cx="7200900" cy="707886"/>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defPPr>
              <a:defRPr lang="es-PE"/>
            </a:defPPr>
            <a:lvl1pPr algn="ctr" eaLnBrk="0" fontAlgn="base" hangingPunct="0">
              <a:spcBef>
                <a:spcPct val="0"/>
              </a:spcBef>
              <a:spcAft>
                <a:spcPct val="0"/>
              </a:spcAft>
              <a:defRPr kumimoji="1" sz="40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dirty="0">
                <a:latin typeface="Ebrima" panose="02000000000000000000" pitchFamily="2" charset="0"/>
                <a:cs typeface="Ebrima" panose="02000000000000000000" pitchFamily="2" charset="0"/>
              </a:rPr>
              <a:t>ペルー</a:t>
            </a:r>
            <a:r>
              <a:rPr lang="ja-JP" altLang="en-US" dirty="0"/>
              <a:t>の鉱物資源</a:t>
            </a:r>
          </a:p>
        </p:txBody>
      </p:sp>
      <p:sp>
        <p:nvSpPr>
          <p:cNvPr id="85076" name="Rectangle 2" descr="横線 (太)"/>
          <p:cNvSpPr>
            <a:spLocks noChangeArrowheads="1"/>
          </p:cNvSpPr>
          <p:nvPr/>
        </p:nvSpPr>
        <p:spPr bwMode="auto">
          <a:xfrm>
            <a:off x="0" y="0"/>
            <a:ext cx="9144000" cy="457200"/>
          </a:xfrm>
          <a:prstGeom prst="rect">
            <a:avLst/>
          </a:prstGeom>
          <a:noFill/>
          <a:ln w="31750" algn="ctr">
            <a:noFill/>
            <a:miter lim="800000"/>
            <a:headEnd/>
            <a:tailEnd/>
          </a:ln>
        </p:spPr>
        <p:txBody>
          <a:bodyPr wrap="none" anchor="ctr">
            <a:spAutoFit/>
          </a:bodyPr>
          <a:lstStyle/>
          <a:p>
            <a:pPr eaLnBrk="0" hangingPunct="0"/>
            <a:r>
              <a:rPr lang="es-ES" altLang="ja-JP" sz="1000">
                <a:solidFill>
                  <a:srgbClr val="303030"/>
                </a:solidFill>
                <a:latin typeface="Century" pitchFamily="18" charset="0"/>
                <a:cs typeface="Arial" charset="0"/>
              </a:rPr>
              <a:t> </a:t>
            </a:r>
            <a:endParaRPr lang="es-ES" altLang="ja-JP"/>
          </a:p>
        </p:txBody>
      </p:sp>
      <p:sp>
        <p:nvSpPr>
          <p:cNvPr id="85156" name="Text Box 54"/>
          <p:cNvSpPr txBox="1">
            <a:spLocks noChangeArrowheads="1"/>
          </p:cNvSpPr>
          <p:nvPr/>
        </p:nvSpPr>
        <p:spPr bwMode="auto">
          <a:xfrm>
            <a:off x="2447788" y="6000749"/>
            <a:ext cx="6408738" cy="307975"/>
          </a:xfrm>
          <a:prstGeom prst="rect">
            <a:avLst/>
          </a:prstGeom>
          <a:noFill/>
          <a:ln w="9525">
            <a:noFill/>
            <a:miter lim="800000"/>
            <a:headEnd/>
            <a:tailEnd/>
          </a:ln>
        </p:spPr>
        <p:txBody>
          <a:bodyPr>
            <a:spAutoFit/>
          </a:bodyPr>
          <a:lstStyle/>
          <a:p>
            <a:pPr algn="r"/>
            <a:r>
              <a:rPr lang="en-US" altLang="ja-JP" sz="1400" dirty="0"/>
              <a:t>※ </a:t>
            </a:r>
            <a:r>
              <a:rPr lang="ja-JP" altLang="en-US" sz="1400" dirty="0" smtClean="0"/>
              <a:t>２０１６年時点の</a:t>
            </a:r>
            <a:r>
              <a:rPr lang="ja-JP" altLang="en-US" sz="1400" dirty="0"/>
              <a:t>データ</a:t>
            </a:r>
          </a:p>
        </p:txBody>
      </p:sp>
      <p:graphicFrame>
        <p:nvGraphicFramePr>
          <p:cNvPr id="9" name="Group 4"/>
          <p:cNvGraphicFramePr>
            <a:graphicFrameLocks noGrp="1"/>
          </p:cNvGraphicFramePr>
          <p:nvPr>
            <p:extLst>
              <p:ext uri="{D42A27DB-BD31-4B8C-83A1-F6EECF244321}">
                <p14:modId xmlns:p14="http://schemas.microsoft.com/office/powerpoint/2010/main" val="876762288"/>
              </p:ext>
            </p:extLst>
          </p:nvPr>
        </p:nvGraphicFramePr>
        <p:xfrm>
          <a:off x="250825" y="1125538"/>
          <a:ext cx="8568953" cy="4769212"/>
        </p:xfrm>
        <a:graphic>
          <a:graphicData uri="http://schemas.openxmlformats.org/drawingml/2006/table">
            <a:tbl>
              <a:tblPr>
                <a:tableStyleId>{08FB837D-C827-4EFA-A057-4D05807E0F7C}</a:tableStyleId>
              </a:tblPr>
              <a:tblGrid>
                <a:gridCol w="1527696"/>
                <a:gridCol w="1568648"/>
                <a:gridCol w="1132040"/>
                <a:gridCol w="1422110"/>
                <a:gridCol w="1694322"/>
                <a:gridCol w="1224137"/>
              </a:tblGrid>
              <a:tr h="7912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T="45737" marB="45737" horzOverflow="overflow">
                    <a:cell3D prstMaterial="dkEdge">
                      <a:bevel prst="riblet"/>
                      <a:lightRig rig="flood" dir="t"/>
                    </a:cell3D>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smtClean="0">
                          <a:ln>
                            <a:noFill/>
                          </a:ln>
                          <a:effectLst/>
                          <a:latin typeface="メイリオ" pitchFamily="50" charset="-128"/>
                          <a:ea typeface="メイリオ" pitchFamily="50" charset="-128"/>
                          <a:cs typeface="メイリオ" pitchFamily="50" charset="-128"/>
                        </a:rPr>
                        <a:t>生産量</a:t>
                      </a:r>
                      <a:endParaRPr kumimoji="1"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T="45737" marB="45737" anchor="ctr" horzOverflow="overflow">
                    <a:cell3D prstMaterial="dkEdge">
                      <a:bevel prst="riblet"/>
                      <a:lightRig rig="flood" dir="t"/>
                    </a:cell3D>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smtClean="0">
                          <a:ln>
                            <a:noFill/>
                          </a:ln>
                          <a:effectLst/>
                          <a:latin typeface="メイリオ" pitchFamily="50" charset="-128"/>
                          <a:ea typeface="メイリオ" pitchFamily="50" charset="-128"/>
                          <a:cs typeface="メイリオ" pitchFamily="50" charset="-128"/>
                        </a:rPr>
                        <a:t>生産量</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smtClean="0">
                          <a:ln>
                            <a:noFill/>
                          </a:ln>
                          <a:effectLst/>
                          <a:latin typeface="メイリオ" pitchFamily="50" charset="-128"/>
                          <a:ea typeface="メイリオ" pitchFamily="50" charset="-128"/>
                          <a:cs typeface="メイリオ" pitchFamily="50" charset="-128"/>
                        </a:rPr>
                        <a:t>世界順位</a:t>
                      </a:r>
                      <a:endParaRPr kumimoji="1"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T="45737" marB="45737" anchor="ctr" horzOverflow="overflow">
                    <a:cell3D prstMaterial="dkEdge">
                      <a:bevel prst="riblet"/>
                      <a:lightRig rig="flood" dir="t"/>
                    </a:cell3D>
                    <a:solidFill>
                      <a:schemeClr val="bg2">
                        <a:lumMod val="90000"/>
                      </a:schemeClr>
                    </a:solidFill>
                  </a:tcPr>
                </a:tc>
                <a:tc>
                  <a:txBody>
                    <a:bodyPr/>
                    <a:lstStyle/>
                    <a:p>
                      <a:pPr algn="ctr" rtl="0" fontAlgn="t">
                        <a:lnSpc>
                          <a:spcPts val="2900"/>
                        </a:lnSpc>
                        <a:spcBef>
                          <a:spcPts val="3000"/>
                        </a:spcBef>
                      </a:pPr>
                      <a:r>
                        <a:rPr lang="ja-JP" altLang="en-US" sz="1800" u="none" strike="noStrike" dirty="0">
                          <a:latin typeface="メイリオ" pitchFamily="50" charset="-128"/>
                          <a:ea typeface="メイリオ" pitchFamily="50" charset="-128"/>
                          <a:cs typeface="メイリオ" pitchFamily="50" charset="-128"/>
                        </a:rPr>
                        <a:t>生産量</a:t>
                      </a:r>
                      <a:br>
                        <a:rPr lang="ja-JP" altLang="en-US" sz="1800" u="none" strike="noStrike" dirty="0">
                          <a:latin typeface="メイリオ" pitchFamily="50" charset="-128"/>
                          <a:ea typeface="メイリオ" pitchFamily="50" charset="-128"/>
                          <a:cs typeface="メイリオ" pitchFamily="50" charset="-128"/>
                        </a:rPr>
                      </a:br>
                      <a:r>
                        <a:rPr lang="ja-JP" altLang="en-US" sz="1800" u="none" strike="noStrike" dirty="0">
                          <a:latin typeface="メイリオ" pitchFamily="50" charset="-128"/>
                          <a:ea typeface="メイリオ" pitchFamily="50" charset="-128"/>
                          <a:cs typeface="メイリオ" pitchFamily="50" charset="-128"/>
                        </a:rPr>
                        <a:t>世界</a:t>
                      </a:r>
                      <a:r>
                        <a:rPr lang="ja-JP" altLang="en-US" sz="1800" u="none" strike="noStrike" dirty="0" smtClean="0">
                          <a:latin typeface="メイリオ" pitchFamily="50" charset="-128"/>
                          <a:ea typeface="メイリオ" pitchFamily="50" charset="-128"/>
                          <a:cs typeface="メイリオ" pitchFamily="50" charset="-128"/>
                        </a:rPr>
                        <a:t>シェア</a:t>
                      </a:r>
                      <a:endParaRPr lang="ja-JP" altLang="en-US" sz="1800" b="0" i="0" u="none" strike="noStrike" dirty="0">
                        <a:solidFill>
                          <a:srgbClr val="000000"/>
                        </a:solidFill>
                        <a:latin typeface="メイリオ" pitchFamily="50" charset="-128"/>
                        <a:ea typeface="メイリオ" pitchFamily="50" charset="-128"/>
                        <a:cs typeface="メイリオ" pitchFamily="50" charset="-128"/>
                      </a:endParaRPr>
                    </a:p>
                  </a:txBody>
                  <a:tcPr marL="7842" marR="7842" marT="7842" marB="0" anchor="ctr">
                    <a:cell3D prstMaterial="dkEdge">
                      <a:bevel prst="riblet"/>
                      <a:lightRig rig="flood" dir="t"/>
                    </a:cell3D>
                    <a:solidFill>
                      <a:schemeClr val="bg2">
                        <a:lumMod val="90000"/>
                      </a:schemeClr>
                    </a:solidFill>
                  </a:tcPr>
                </a:tc>
                <a:tc>
                  <a:txBody>
                    <a:bodyPr/>
                    <a:lstStyle/>
                    <a:p>
                      <a:pPr algn="ctr" rtl="0" fontAlgn="t">
                        <a:lnSpc>
                          <a:spcPts val="2900"/>
                        </a:lnSpc>
                        <a:spcBef>
                          <a:spcPts val="3000"/>
                        </a:spcBef>
                      </a:pPr>
                      <a:r>
                        <a:rPr lang="ja-JP" altLang="en-US" sz="1800" u="none" strike="noStrike" dirty="0">
                          <a:latin typeface="メイリオ" pitchFamily="50" charset="-128"/>
                          <a:ea typeface="メイリオ" pitchFamily="50" charset="-128"/>
                          <a:cs typeface="メイリオ" pitchFamily="50" charset="-128"/>
                        </a:rPr>
                        <a:t>埋蔵量</a:t>
                      </a:r>
                      <a:endParaRPr lang="ja-JP" altLang="en-US" sz="1800" b="0" i="0" u="none" strike="noStrike" dirty="0">
                        <a:solidFill>
                          <a:srgbClr val="000000"/>
                        </a:solidFill>
                        <a:latin typeface="メイリオ" pitchFamily="50" charset="-128"/>
                        <a:ea typeface="メイリオ" pitchFamily="50" charset="-128"/>
                        <a:cs typeface="メイリオ" pitchFamily="50" charset="-128"/>
                      </a:endParaRPr>
                    </a:p>
                  </a:txBody>
                  <a:tcPr marL="7842" marR="7842" marT="7842" marB="0" anchor="ctr">
                    <a:cell3D prstMaterial="dkEdge">
                      <a:bevel prst="riblet"/>
                      <a:lightRig rig="flood" dir="t"/>
                    </a:cell3D>
                    <a:solidFill>
                      <a:schemeClr val="bg2">
                        <a:lumMod val="90000"/>
                      </a:schemeClr>
                    </a:solidFill>
                  </a:tcPr>
                </a:tc>
                <a:tc>
                  <a:txBody>
                    <a:bodyPr/>
                    <a:lstStyle/>
                    <a:p>
                      <a:pPr algn="ctr" rtl="0" fontAlgn="t">
                        <a:lnSpc>
                          <a:spcPts val="2900"/>
                        </a:lnSpc>
                        <a:spcBef>
                          <a:spcPts val="3000"/>
                        </a:spcBef>
                      </a:pPr>
                      <a:r>
                        <a:rPr lang="zh-TW" altLang="en-US" sz="1800" u="none" strike="noStrike" dirty="0">
                          <a:latin typeface="メイリオ" pitchFamily="50" charset="-128"/>
                          <a:ea typeface="メイリオ" pitchFamily="50" charset="-128"/>
                          <a:cs typeface="メイリオ" pitchFamily="50" charset="-128"/>
                        </a:rPr>
                        <a:t>埋蔵量</a:t>
                      </a:r>
                      <a:br>
                        <a:rPr lang="zh-TW" altLang="en-US" sz="1800" u="none" strike="noStrike" dirty="0">
                          <a:latin typeface="メイリオ" pitchFamily="50" charset="-128"/>
                          <a:ea typeface="メイリオ" pitchFamily="50" charset="-128"/>
                          <a:cs typeface="メイリオ" pitchFamily="50" charset="-128"/>
                        </a:rPr>
                      </a:br>
                      <a:r>
                        <a:rPr lang="zh-TW" altLang="en-US" sz="1800" u="none" strike="noStrike" dirty="0">
                          <a:latin typeface="メイリオ" pitchFamily="50" charset="-128"/>
                          <a:ea typeface="メイリオ" pitchFamily="50" charset="-128"/>
                          <a:cs typeface="メイリオ" pitchFamily="50" charset="-128"/>
                        </a:rPr>
                        <a:t>世界順位</a:t>
                      </a:r>
                      <a:endParaRPr lang="zh-TW" altLang="en-US" sz="1800" b="0" i="0" u="none" strike="noStrike" dirty="0">
                        <a:solidFill>
                          <a:srgbClr val="000000"/>
                        </a:solidFill>
                        <a:latin typeface="メイリオ" pitchFamily="50" charset="-128"/>
                        <a:ea typeface="メイリオ" pitchFamily="50" charset="-128"/>
                        <a:cs typeface="メイリオ" pitchFamily="50" charset="-128"/>
                      </a:endParaRPr>
                    </a:p>
                  </a:txBody>
                  <a:tcPr marL="7842" marR="7842" marT="7842" marB="0" anchor="ctr">
                    <a:cell3D prstMaterial="dkEdge">
                      <a:bevel prst="riblet"/>
                      <a:lightRig rig="flood" dir="t"/>
                    </a:cell3D>
                    <a:solidFill>
                      <a:schemeClr val="bg2">
                        <a:lumMod val="90000"/>
                      </a:schemeClr>
                    </a:solidFill>
                  </a:tcPr>
                </a:tc>
              </a:tr>
              <a:tr h="3470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smtClean="0">
                          <a:ln>
                            <a:noFill/>
                          </a:ln>
                          <a:effectLst/>
                          <a:latin typeface="メイリオ" pitchFamily="50" charset="-128"/>
                          <a:ea typeface="メイリオ" pitchFamily="50" charset="-128"/>
                          <a:cs typeface="メイリオ" pitchFamily="50" charset="-128"/>
                        </a:rPr>
                        <a:t>銅</a:t>
                      </a:r>
                      <a:endParaRPr kumimoji="1"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T="45737" marB="45737" anchor="ctr" horzOverflow="overflow">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2,300(</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千</a:t>
                      </a:r>
                      <a:r>
                        <a:rPr lang="en-US" sz="1800" b="1" dirty="0">
                          <a:effectLst/>
                          <a:latin typeface="Meiryo UI" panose="020B0604030504040204" pitchFamily="50" charset="-128"/>
                          <a:ea typeface="Meiryo UI" panose="020B0604030504040204" pitchFamily="50" charset="-128"/>
                          <a:cs typeface="Meiryo UI" panose="020B0604030504040204" pitchFamily="50" charset="-128"/>
                        </a:rPr>
                        <a:t>t)</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2</a:t>
                      </a: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11.9</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81(</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百万</a:t>
                      </a:r>
                      <a:r>
                        <a:rPr lang="es-ES" sz="1800" b="1" dirty="0">
                          <a:effectLst/>
                          <a:latin typeface="Meiryo UI" panose="020B0604030504040204" pitchFamily="50" charset="-128"/>
                          <a:ea typeface="Meiryo UI" panose="020B0604030504040204" pitchFamily="50" charset="-128"/>
                          <a:cs typeface="Meiryo UI" panose="020B0604030504040204" pitchFamily="50" charset="-128"/>
                        </a:rPr>
                        <a:t>t)</a:t>
                      </a: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3</a:t>
                      </a:r>
                    </a:p>
                  </a:txBody>
                  <a:tcPr marL="68580" marR="68580" marT="0" marB="0" anchor="ctr">
                    <a:cell3D prstMaterial="dkEdge">
                      <a:bevel prst="riblet"/>
                      <a:lightRig rig="flood" dir="t"/>
                    </a:cell3D>
                    <a:solidFill>
                      <a:schemeClr val="bg2">
                        <a:lumMod val="90000"/>
                      </a:schemeClr>
                    </a:solidFill>
                  </a:tcPr>
                </a:tc>
              </a:tr>
              <a:tr h="3896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smtClean="0">
                          <a:ln>
                            <a:noFill/>
                          </a:ln>
                          <a:effectLst/>
                          <a:latin typeface="メイリオ" pitchFamily="50" charset="-128"/>
                          <a:ea typeface="メイリオ" pitchFamily="50" charset="-128"/>
                          <a:cs typeface="メイリオ" pitchFamily="50" charset="-128"/>
                        </a:rPr>
                        <a:t>亜鉛</a:t>
                      </a:r>
                      <a:endParaRPr kumimoji="1"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T="45737" marB="45737" anchor="ctr" horzOverflow="overflow">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1,300(</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千</a:t>
                      </a:r>
                      <a:r>
                        <a:rPr lang="en-US" sz="1800" b="1" dirty="0">
                          <a:effectLst/>
                          <a:latin typeface="Meiryo UI" panose="020B0604030504040204" pitchFamily="50" charset="-128"/>
                          <a:ea typeface="Meiryo UI" panose="020B0604030504040204" pitchFamily="50" charset="-128"/>
                          <a:cs typeface="Meiryo UI" panose="020B0604030504040204" pitchFamily="50" charset="-128"/>
                        </a:rPr>
                        <a:t>t)</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2</a:t>
                      </a: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11</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25(</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百万</a:t>
                      </a:r>
                      <a:r>
                        <a:rPr lang="es-ES" sz="1800" b="1" dirty="0">
                          <a:effectLst/>
                          <a:latin typeface="Meiryo UI" panose="020B0604030504040204" pitchFamily="50" charset="-128"/>
                          <a:ea typeface="Meiryo UI" panose="020B0604030504040204" pitchFamily="50" charset="-128"/>
                          <a:cs typeface="Meiryo UI" panose="020B0604030504040204" pitchFamily="50" charset="-128"/>
                        </a:rPr>
                        <a:t>t)</a:t>
                      </a: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3</a:t>
                      </a:r>
                    </a:p>
                  </a:txBody>
                  <a:tcPr marL="68580" marR="68580" marT="0" marB="0" anchor="ctr">
                    <a:cell3D prstMaterial="dkEdge">
                      <a:bevel prst="riblet"/>
                      <a:lightRig rig="flood" dir="t"/>
                    </a:cell3D>
                    <a:solidFill>
                      <a:schemeClr val="bg2">
                        <a:lumMod val="90000"/>
                      </a:schemeClr>
                    </a:solidFill>
                  </a:tcPr>
                </a:tc>
              </a:tr>
              <a:tr h="3907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smtClean="0">
                          <a:ln>
                            <a:noFill/>
                          </a:ln>
                          <a:effectLst/>
                          <a:latin typeface="メイリオ" pitchFamily="50" charset="-128"/>
                          <a:ea typeface="メイリオ" pitchFamily="50" charset="-128"/>
                          <a:cs typeface="メイリオ" pitchFamily="50" charset="-128"/>
                        </a:rPr>
                        <a:t>鉛</a:t>
                      </a:r>
                      <a:endParaRPr kumimoji="1"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T="45737" marB="45737" anchor="ctr" horzOverflow="overflow">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310(</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千</a:t>
                      </a:r>
                      <a:r>
                        <a:rPr lang="en-US" sz="1800" b="1" dirty="0">
                          <a:effectLst/>
                          <a:latin typeface="Meiryo UI" panose="020B0604030504040204" pitchFamily="50" charset="-128"/>
                          <a:ea typeface="Meiryo UI" panose="020B0604030504040204" pitchFamily="50" charset="-128"/>
                          <a:cs typeface="Meiryo UI" panose="020B0604030504040204" pitchFamily="50" charset="-128"/>
                        </a:rPr>
                        <a:t>t)</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4</a:t>
                      </a: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6.4</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6.3(</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百万</a:t>
                      </a:r>
                      <a:r>
                        <a:rPr lang="es-ES" sz="1800" b="1" dirty="0">
                          <a:effectLst/>
                          <a:latin typeface="Meiryo UI" panose="020B0604030504040204" pitchFamily="50" charset="-128"/>
                          <a:ea typeface="Meiryo UI" panose="020B0604030504040204" pitchFamily="50" charset="-128"/>
                          <a:cs typeface="Meiryo UI" panose="020B0604030504040204" pitchFamily="50" charset="-128"/>
                        </a:rPr>
                        <a:t>t)</a:t>
                      </a: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4</a:t>
                      </a:r>
                    </a:p>
                  </a:txBody>
                  <a:tcPr marL="68580" marR="68580" marT="0" marB="0" anchor="ctr">
                    <a:cell3D prstMaterial="dkEdge">
                      <a:bevel prst="riblet"/>
                      <a:lightRig rig="flood" dir="t"/>
                    </a:cell3D>
                    <a:solidFill>
                      <a:schemeClr val="bg2">
                        <a:lumMod val="90000"/>
                      </a:schemeClr>
                    </a:solidFill>
                  </a:tcPr>
                </a:tc>
              </a:tr>
              <a:tr h="428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smtClean="0">
                          <a:ln>
                            <a:noFill/>
                          </a:ln>
                          <a:effectLst/>
                          <a:latin typeface="メイリオ" pitchFamily="50" charset="-128"/>
                          <a:ea typeface="メイリオ" pitchFamily="50" charset="-128"/>
                          <a:cs typeface="メイリオ" pitchFamily="50" charset="-128"/>
                        </a:rPr>
                        <a:t>銀</a:t>
                      </a:r>
                      <a:endParaRPr kumimoji="1"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T="45737" marB="45737" anchor="ctr" horzOverflow="overflow">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4,100(t)</a:t>
                      </a: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2</a:t>
                      </a: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15.2%</a:t>
                      </a: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120(</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千</a:t>
                      </a:r>
                      <a:r>
                        <a:rPr lang="es-ES" sz="1800" b="1" dirty="0">
                          <a:effectLst/>
                          <a:latin typeface="Meiryo UI" panose="020B0604030504040204" pitchFamily="50" charset="-128"/>
                          <a:ea typeface="Meiryo UI" panose="020B0604030504040204" pitchFamily="50" charset="-128"/>
                          <a:cs typeface="Meiryo UI" panose="020B0604030504040204" pitchFamily="50" charset="-128"/>
                        </a:rPr>
                        <a:t>t)</a:t>
                      </a: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1</a:t>
                      </a:r>
                    </a:p>
                  </a:txBody>
                  <a:tcPr marL="68580" marR="68580" marT="0" marB="0" anchor="ctr">
                    <a:cell3D prstMaterial="dkEdge">
                      <a:bevel prst="riblet"/>
                      <a:lightRig rig="flood" dir="t"/>
                    </a:cell3D>
                    <a:solidFill>
                      <a:schemeClr val="bg2">
                        <a:lumMod val="90000"/>
                      </a:schemeClr>
                    </a:solidFill>
                  </a:tcPr>
                </a:tc>
              </a:tr>
              <a:tr h="3885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smtClean="0">
                          <a:ln>
                            <a:noFill/>
                          </a:ln>
                          <a:effectLst/>
                          <a:latin typeface="メイリオ" pitchFamily="50" charset="-128"/>
                          <a:ea typeface="メイリオ" pitchFamily="50" charset="-128"/>
                          <a:cs typeface="メイリオ" pitchFamily="50" charset="-128"/>
                        </a:rPr>
                        <a:t>錫</a:t>
                      </a:r>
                      <a:endParaRPr kumimoji="1"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T="45737" marB="45737" anchor="ctr" horzOverflow="overflow">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18(</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千</a:t>
                      </a:r>
                      <a:r>
                        <a:rPr lang="en-US" sz="1800" b="1" dirty="0">
                          <a:effectLst/>
                          <a:latin typeface="Meiryo UI" panose="020B0604030504040204" pitchFamily="50" charset="-128"/>
                          <a:ea typeface="Meiryo UI" panose="020B0604030504040204" pitchFamily="50" charset="-128"/>
                          <a:cs typeface="Meiryo UI" panose="020B0604030504040204" pitchFamily="50" charset="-128"/>
                        </a:rPr>
                        <a:t>t)</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6</a:t>
                      </a: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6.4</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100(</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千</a:t>
                      </a:r>
                      <a:r>
                        <a:rPr lang="es-ES" sz="1800" b="1" dirty="0">
                          <a:effectLst/>
                          <a:latin typeface="Meiryo UI" panose="020B0604030504040204" pitchFamily="50" charset="-128"/>
                          <a:ea typeface="Meiryo UI" panose="020B0604030504040204" pitchFamily="50" charset="-128"/>
                          <a:cs typeface="Meiryo UI" panose="020B0604030504040204" pitchFamily="50" charset="-128"/>
                        </a:rPr>
                        <a:t>t)</a:t>
                      </a: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11</a:t>
                      </a:r>
                    </a:p>
                  </a:txBody>
                  <a:tcPr marL="68580" marR="68580" marT="0" marB="0" anchor="ctr">
                    <a:cell3D prstMaterial="dkEdge">
                      <a:bevel prst="riblet"/>
                      <a:lightRig rig="flood" dir="t"/>
                    </a:cell3D>
                    <a:solidFill>
                      <a:schemeClr val="bg2">
                        <a:lumMod val="90000"/>
                      </a:schemeClr>
                    </a:solidFill>
                  </a:tcPr>
                </a:tc>
              </a:tr>
              <a:tr h="3885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smtClean="0">
                          <a:ln>
                            <a:noFill/>
                          </a:ln>
                          <a:effectLst/>
                          <a:latin typeface="メイリオ" pitchFamily="50" charset="-128"/>
                          <a:ea typeface="メイリオ" pitchFamily="50" charset="-128"/>
                          <a:cs typeface="メイリオ" pitchFamily="50" charset="-128"/>
                        </a:rPr>
                        <a:t>金</a:t>
                      </a:r>
                      <a:endParaRPr kumimoji="1"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T="45737" marB="45737" anchor="ctr" horzOverflow="overflow">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150(t)</a:t>
                      </a: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6</a:t>
                      </a: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4.8</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2.4(</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千</a:t>
                      </a:r>
                      <a:r>
                        <a:rPr lang="es-ES" sz="1800" b="1" dirty="0">
                          <a:effectLst/>
                          <a:latin typeface="Meiryo UI" panose="020B0604030504040204" pitchFamily="50" charset="-128"/>
                          <a:ea typeface="Meiryo UI" panose="020B0604030504040204" pitchFamily="50" charset="-128"/>
                          <a:cs typeface="Meiryo UI" panose="020B0604030504040204" pitchFamily="50" charset="-128"/>
                        </a:rPr>
                        <a:t>t)</a:t>
                      </a: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6</a:t>
                      </a:r>
                    </a:p>
                  </a:txBody>
                  <a:tcPr marL="68580" marR="68580" marT="0" marB="0" anchor="ctr">
                    <a:cell3D prstMaterial="dkEdge">
                      <a:bevel prst="riblet"/>
                      <a:lightRig rig="flood" dir="t"/>
                    </a:cell3D>
                    <a:solidFill>
                      <a:schemeClr val="bg2">
                        <a:lumMod val="90000"/>
                      </a:schemeClr>
                    </a:solidFill>
                  </a:tcPr>
                </a:tc>
              </a:tr>
              <a:tr h="3896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dk1"/>
                          </a:solidFill>
                          <a:effectLst/>
                          <a:latin typeface="メイリオ" pitchFamily="50" charset="-128"/>
                          <a:ea typeface="メイリオ" pitchFamily="50" charset="-128"/>
                          <a:cs typeface="メイリオ" pitchFamily="50" charset="-128"/>
                        </a:rPr>
                        <a:t>モリブデン</a:t>
                      </a:r>
                      <a:endParaRPr kumimoji="1"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T="45737" marB="45737" anchor="ctr" horzOverflow="overflow">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20(</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千</a:t>
                      </a:r>
                      <a:r>
                        <a:rPr lang="en-US" sz="1800" b="1" dirty="0">
                          <a:effectLst/>
                          <a:latin typeface="Meiryo UI" panose="020B0604030504040204" pitchFamily="50" charset="-128"/>
                          <a:ea typeface="Meiryo UI" panose="020B0604030504040204" pitchFamily="50" charset="-128"/>
                          <a:cs typeface="Meiryo UI" panose="020B0604030504040204" pitchFamily="50" charset="-128"/>
                        </a:rPr>
                        <a:t>t)</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4</a:t>
                      </a: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8.8</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450(</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千</a:t>
                      </a:r>
                      <a:r>
                        <a:rPr lang="es-ES" sz="1800" b="1" dirty="0">
                          <a:effectLst/>
                          <a:latin typeface="Meiryo UI" panose="020B0604030504040204" pitchFamily="50" charset="-128"/>
                          <a:ea typeface="Meiryo UI" panose="020B0604030504040204" pitchFamily="50" charset="-128"/>
                          <a:cs typeface="Meiryo UI" panose="020B0604030504040204" pitchFamily="50" charset="-128"/>
                        </a:rPr>
                        <a:t>t)</a:t>
                      </a: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4</a:t>
                      </a:r>
                    </a:p>
                  </a:txBody>
                  <a:tcPr marL="68580" marR="68580" marT="0" marB="0" anchor="ctr">
                    <a:cell3D prstMaterial="dkEdge">
                      <a:bevel prst="riblet"/>
                      <a:lightRig rig="flood" dir="t"/>
                    </a:cell3D>
                    <a:solidFill>
                      <a:schemeClr val="bg2">
                        <a:lumMod val="90000"/>
                      </a:schemeClr>
                    </a:solidFill>
                  </a:tcPr>
                </a:tc>
              </a:tr>
              <a:tr h="6789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smtClean="0">
                          <a:ln>
                            <a:noFill/>
                          </a:ln>
                          <a:effectLst/>
                          <a:latin typeface="メイリオ" pitchFamily="50" charset="-128"/>
                          <a:ea typeface="メイリオ" pitchFamily="50" charset="-128"/>
                          <a:cs typeface="メイリオ" pitchFamily="50" charset="-128"/>
                        </a:rPr>
                        <a:t>原油</a:t>
                      </a:r>
                      <a:endParaRPr kumimoji="1"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T="45737" marB="45737" anchor="ctr" horzOverflow="overflow">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smtClean="0">
                          <a:effectLst/>
                          <a:latin typeface="Meiryo UI" panose="020B0604030504040204" pitchFamily="50" charset="-128"/>
                          <a:ea typeface="Meiryo UI" panose="020B0604030504040204" pitchFamily="50" charset="-128"/>
                          <a:cs typeface="Meiryo UI" panose="020B0604030504040204" pitchFamily="50" charset="-128"/>
                        </a:rPr>
                        <a:t>13.5</a:t>
                      </a:r>
                      <a:r>
                        <a:rPr lang="es-ES" sz="1800" b="1" dirty="0">
                          <a:effectLst/>
                          <a:latin typeface="Meiryo UI" panose="020B0604030504040204" pitchFamily="50" charset="-128"/>
                          <a:ea typeface="Meiryo UI" panose="020B0604030504040204" pitchFamily="50" charset="-128"/>
                          <a:cs typeface="Meiryo UI" panose="020B0604030504040204" pitchFamily="50" charset="-128"/>
                        </a:rPr>
                        <a:t/>
                      </a:r>
                      <a:br>
                        <a:rPr lang="es-ES" sz="1800" b="1" dirty="0">
                          <a:effectLst/>
                          <a:latin typeface="Meiryo UI" panose="020B0604030504040204" pitchFamily="50" charset="-128"/>
                          <a:ea typeface="Meiryo UI" panose="020B0604030504040204" pitchFamily="50" charset="-128"/>
                          <a:cs typeface="Meiryo UI" panose="020B0604030504040204" pitchFamily="50" charset="-128"/>
                        </a:rPr>
                      </a:br>
                      <a:r>
                        <a:rPr lang="es-ES" sz="1800" b="1" dirty="0">
                          <a:effectLst/>
                          <a:latin typeface="Meiryo UI" panose="020B0604030504040204" pitchFamily="50" charset="-128"/>
                          <a:ea typeface="Meiryo UI" panose="020B0604030504040204" pitchFamily="50" charset="-128"/>
                          <a:cs typeface="Meiryo UI" panose="020B0604030504040204" pitchFamily="50" charset="-128"/>
                        </a:rPr>
                        <a:t>(</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万バレル</a:t>
                      </a:r>
                      <a:r>
                        <a:rPr lang="es-ES" sz="1800" b="1" dirty="0">
                          <a:effectLst/>
                          <a:latin typeface="Meiryo UI" panose="020B0604030504040204" pitchFamily="50" charset="-128"/>
                          <a:ea typeface="Meiryo UI" panose="020B0604030504040204" pitchFamily="50" charset="-128"/>
                          <a:cs typeface="Meiryo UI" panose="020B0604030504040204" pitchFamily="50" charset="-128"/>
                        </a:rPr>
                        <a:t>/</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日</a:t>
                      </a:r>
                      <a:r>
                        <a:rPr lang="en-US" sz="1800" b="1" dirty="0">
                          <a:effectLst/>
                          <a:latin typeface="Meiryo UI" panose="020B0604030504040204" pitchFamily="50" charset="-128"/>
                          <a:ea typeface="Meiryo UI" panose="020B0604030504040204" pitchFamily="50" charset="-128"/>
                          <a:cs typeface="Meiryo UI" panose="020B0604030504040204" pitchFamily="50" charset="-128"/>
                        </a:rPr>
                        <a:t>)</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smtClean="0">
                          <a:effectLst/>
                          <a:latin typeface="Meiryo UI" panose="020B0604030504040204" pitchFamily="50" charset="-128"/>
                          <a:ea typeface="Meiryo UI" panose="020B0604030504040204" pitchFamily="50" charset="-128"/>
                          <a:cs typeface="Meiryo UI" panose="020B0604030504040204" pitchFamily="50" charset="-128"/>
                        </a:rPr>
                        <a:t>37</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0.1</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n-US" sz="1800" b="1" dirty="0" smtClean="0">
                          <a:effectLst/>
                          <a:latin typeface="Meiryo UI" panose="020B0604030504040204" pitchFamily="50" charset="-128"/>
                          <a:ea typeface="Meiryo UI" panose="020B0604030504040204" pitchFamily="50" charset="-128"/>
                          <a:cs typeface="Meiryo UI" panose="020B0604030504040204" pitchFamily="50" charset="-128"/>
                        </a:rPr>
                        <a:t>12</a:t>
                      </a:r>
                      <a:r>
                        <a:rPr lang="en-US" sz="1800" b="1" dirty="0">
                          <a:effectLst/>
                          <a:latin typeface="Meiryo UI" panose="020B0604030504040204" pitchFamily="50" charset="-128"/>
                          <a:ea typeface="Meiryo UI" panose="020B0604030504040204" pitchFamily="50" charset="-128"/>
                          <a:cs typeface="Meiryo UI" panose="020B0604030504040204" pitchFamily="50" charset="-128"/>
                        </a:rPr>
                        <a:t/>
                      </a:r>
                      <a:br>
                        <a:rPr lang="en-US" sz="1800" b="1" dirty="0">
                          <a:effectLst/>
                          <a:latin typeface="Meiryo UI" panose="020B0604030504040204" pitchFamily="50" charset="-128"/>
                          <a:ea typeface="Meiryo UI" panose="020B0604030504040204" pitchFamily="50" charset="-128"/>
                          <a:cs typeface="Meiryo UI" panose="020B0604030504040204" pitchFamily="50" charset="-128"/>
                        </a:rPr>
                      </a:br>
                      <a:r>
                        <a:rPr lang="es-ES" sz="1800" b="1" dirty="0">
                          <a:effectLst/>
                          <a:latin typeface="Meiryo UI" panose="020B0604030504040204" pitchFamily="50" charset="-128"/>
                          <a:ea typeface="Meiryo UI" panose="020B0604030504040204" pitchFamily="50" charset="-128"/>
                          <a:cs typeface="Meiryo UI" panose="020B0604030504040204" pitchFamily="50" charset="-128"/>
                        </a:rPr>
                        <a:t>(</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億バレル</a:t>
                      </a:r>
                      <a:r>
                        <a:rPr lang="es-ES" sz="1800" b="1"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smtClean="0">
                          <a:effectLst/>
                          <a:latin typeface="Meiryo UI" panose="020B0604030504040204" pitchFamily="50" charset="-128"/>
                          <a:ea typeface="Meiryo UI" panose="020B0604030504040204" pitchFamily="50" charset="-128"/>
                          <a:cs typeface="Meiryo UI" panose="020B0604030504040204" pitchFamily="50" charset="-128"/>
                        </a:rPr>
                        <a:t>39</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r>
              <a:tr h="5570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smtClean="0">
                          <a:ln>
                            <a:noFill/>
                          </a:ln>
                          <a:effectLst/>
                          <a:latin typeface="メイリオ" pitchFamily="50" charset="-128"/>
                          <a:ea typeface="メイリオ" pitchFamily="50" charset="-128"/>
                          <a:cs typeface="メイリオ" pitchFamily="50" charset="-128"/>
                        </a:rPr>
                        <a:t>天然ガス</a:t>
                      </a:r>
                      <a:endParaRPr kumimoji="1"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txBody>
                  <a:tcPr marT="45737" marB="45737" anchor="ctr" horzOverflow="overflow">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smtClean="0">
                          <a:effectLst/>
                          <a:latin typeface="Meiryo UI" panose="020B0604030504040204" pitchFamily="50" charset="-128"/>
                          <a:ea typeface="Meiryo UI" panose="020B0604030504040204" pitchFamily="50" charset="-128"/>
                          <a:cs typeface="Meiryo UI" panose="020B0604030504040204" pitchFamily="50" charset="-128"/>
                        </a:rPr>
                        <a:t>140(</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億</a:t>
                      </a:r>
                      <a:r>
                        <a:rPr lang="en-US" sz="1800" b="1" dirty="0">
                          <a:effectLst/>
                          <a:latin typeface="Meiryo UI" panose="020B0604030504040204" pitchFamily="50" charset="-128"/>
                          <a:ea typeface="Meiryo UI" panose="020B0604030504040204" pitchFamily="50" charset="-128"/>
                          <a:cs typeface="Meiryo UI" panose="020B0604030504040204" pitchFamily="50" charset="-128"/>
                        </a:rPr>
                        <a:t>mᶟ)</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s-ES" sz="1800" b="1"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1800" b="1" dirty="0" smtClean="0">
                          <a:effectLst/>
                          <a:latin typeface="Meiryo UI" panose="020B0604030504040204" pitchFamily="50" charset="-128"/>
                          <a:ea typeface="Meiryo UI" panose="020B0604030504040204" pitchFamily="50" charset="-128"/>
                          <a:cs typeface="Meiryo UI" panose="020B0604030504040204" pitchFamily="50" charset="-128"/>
                        </a:rPr>
                        <a:t>7</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0.4</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r">
                        <a:lnSpc>
                          <a:spcPct val="115000"/>
                        </a:lnSpc>
                        <a:spcAft>
                          <a:spcPts val="0"/>
                        </a:spcAft>
                      </a:pPr>
                      <a:r>
                        <a:rPr lang="es-ES" sz="1800" b="1" dirty="0">
                          <a:effectLst/>
                          <a:latin typeface="Meiryo UI" panose="020B0604030504040204" pitchFamily="50" charset="-128"/>
                          <a:ea typeface="Meiryo UI" panose="020B0604030504040204" pitchFamily="50" charset="-128"/>
                          <a:cs typeface="Meiryo UI" panose="020B0604030504040204" pitchFamily="50" charset="-128"/>
                        </a:rPr>
                        <a:t>4,000(</a:t>
                      </a:r>
                      <a:r>
                        <a:rPr lang="ja-JP" sz="1800" b="1" dirty="0">
                          <a:effectLst/>
                          <a:latin typeface="Meiryo UI" panose="020B0604030504040204" pitchFamily="50" charset="-128"/>
                          <a:ea typeface="Meiryo UI" panose="020B0604030504040204" pitchFamily="50" charset="-128"/>
                          <a:cs typeface="Meiryo UI" panose="020B0604030504040204" pitchFamily="50" charset="-128"/>
                        </a:rPr>
                        <a:t>億</a:t>
                      </a:r>
                      <a:r>
                        <a:rPr lang="en-US" sz="1800" b="1" dirty="0">
                          <a:effectLst/>
                          <a:latin typeface="Meiryo UI" panose="020B0604030504040204" pitchFamily="50" charset="-128"/>
                          <a:ea typeface="Meiryo UI" panose="020B0604030504040204" pitchFamily="50" charset="-128"/>
                          <a:cs typeface="Meiryo UI" panose="020B0604030504040204" pitchFamily="50" charset="-128"/>
                        </a:rPr>
                        <a:t>mᶟ)</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c>
                  <a:txBody>
                    <a:bodyPr/>
                    <a:lstStyle/>
                    <a:p>
                      <a:pPr algn="ctr">
                        <a:lnSpc>
                          <a:spcPct val="115000"/>
                        </a:lnSpc>
                        <a:spcAft>
                          <a:spcPts val="0"/>
                        </a:spcAft>
                      </a:pPr>
                      <a:r>
                        <a:rPr lang="en-US" altLang="ja-JP" sz="1800" b="1" dirty="0" smtClean="0">
                          <a:effectLst/>
                          <a:latin typeface="Meiryo UI" panose="020B0604030504040204" pitchFamily="50" charset="-128"/>
                          <a:ea typeface="Meiryo UI" panose="020B0604030504040204" pitchFamily="50" charset="-128"/>
                          <a:cs typeface="Meiryo UI" panose="020B0604030504040204" pitchFamily="50" charset="-128"/>
                        </a:rPr>
                        <a:t>31</a:t>
                      </a:r>
                      <a:endParaRPr lang="es-ES" sz="1800" b="1"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cell3D prstMaterial="dkEdge">
                      <a:bevel prst="riblet"/>
                      <a:lightRig rig="flood" dir="t"/>
                    </a:cell3D>
                    <a:solidFill>
                      <a:schemeClr val="bg2">
                        <a:lumMod val="90000"/>
                      </a:schemeClr>
                    </a:solidFill>
                  </a:tcPr>
                </a:tc>
              </a:tr>
            </a:tbl>
          </a:graphicData>
        </a:graphic>
      </p:graphicFrame>
      <p:sp>
        <p:nvSpPr>
          <p:cNvPr id="8"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26</a:t>
            </a:fld>
            <a:endParaRPr lang="en-US" altLang="ja-JP" dirty="0">
              <a:latin typeface="Calibri" panose="020F0502020204030204" pitchFamily="34" charset="0"/>
              <a:ea typeface="+mn-ea"/>
            </a:endParaRPr>
          </a:p>
        </p:txBody>
      </p:sp>
    </p:spTree>
    <p:extLst>
      <p:ext uri="{BB962C8B-B14F-4D97-AF65-F5344CB8AC3E}">
        <p14:creationId xmlns:p14="http://schemas.microsoft.com/office/powerpoint/2010/main" val="2692349523"/>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33" y="2129286"/>
            <a:ext cx="7826045" cy="389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0"/>
          <p:cNvSpPr txBox="1">
            <a:spLocks noChangeArrowheads="1"/>
          </p:cNvSpPr>
          <p:nvPr/>
        </p:nvSpPr>
        <p:spPr bwMode="auto">
          <a:xfrm>
            <a:off x="1116013" y="250825"/>
            <a:ext cx="7200900" cy="707886"/>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defPPr>
              <a:defRPr lang="es-PE"/>
            </a:defPPr>
            <a:lvl1pPr algn="ctr" eaLnBrk="0" fontAlgn="base" hangingPunct="0">
              <a:spcBef>
                <a:spcPct val="0"/>
              </a:spcBef>
              <a:spcAft>
                <a:spcPct val="0"/>
              </a:spcAft>
              <a:defRPr kumimoji="1" sz="40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dirty="0" smtClean="0"/>
              <a:t>人口の推移</a:t>
            </a:r>
            <a:endParaRPr lang="ja-JP" altLang="en-US" dirty="0"/>
          </a:p>
        </p:txBody>
      </p:sp>
      <p:sp>
        <p:nvSpPr>
          <p:cNvPr id="10" name="Rectangle 3"/>
          <p:cNvSpPr txBox="1">
            <a:spLocks noChangeArrowheads="1"/>
          </p:cNvSpPr>
          <p:nvPr/>
        </p:nvSpPr>
        <p:spPr>
          <a:xfrm>
            <a:off x="323528" y="1052736"/>
            <a:ext cx="8496944" cy="79208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l"/>
            <a:r>
              <a:rPr lang="ja-JP" altLang="en-US" b="0" dirty="0" smtClean="0">
                <a:latin typeface="メイリオ" pitchFamily="50" charset="-128"/>
                <a:ea typeface="メイリオ" pitchFamily="50" charset="-128"/>
                <a:cs typeface="メイリオ" pitchFamily="50" charset="-128"/>
              </a:rPr>
              <a:t>・ペルーの人口は年々増加。</a:t>
            </a:r>
            <a:endParaRPr lang="en-US" altLang="ja-JP" b="0" dirty="0" smtClean="0">
              <a:latin typeface="メイリオ" pitchFamily="50" charset="-128"/>
              <a:ea typeface="メイリオ" pitchFamily="50" charset="-128"/>
              <a:cs typeface="メイリオ" pitchFamily="50" charset="-128"/>
            </a:endParaRPr>
          </a:p>
          <a:p>
            <a:pPr algn="l"/>
            <a:r>
              <a:rPr lang="ja-JP" altLang="en-US" dirty="0" smtClean="0">
                <a:latin typeface="メイリオ" pitchFamily="50" charset="-128"/>
                <a:ea typeface="メイリオ" pitchFamily="50" charset="-128"/>
                <a:cs typeface="メイリオ" pitchFamily="50" charset="-128"/>
              </a:rPr>
              <a:t>・</a:t>
            </a:r>
            <a:r>
              <a:rPr lang="ja-JP" altLang="en-US" u="sng" dirty="0" smtClean="0">
                <a:latin typeface="メイリオ" pitchFamily="50" charset="-128"/>
                <a:ea typeface="メイリオ" pitchFamily="50" charset="-128"/>
                <a:cs typeface="メイリオ" pitchFamily="50" charset="-128"/>
              </a:rPr>
              <a:t>３０年で人口は１．６倍増</a:t>
            </a:r>
            <a:r>
              <a:rPr lang="ja-JP" altLang="en-US" dirty="0" smtClean="0">
                <a:latin typeface="メイリオ" pitchFamily="50" charset="-128"/>
                <a:ea typeface="メイリオ" pitchFamily="50" charset="-128"/>
                <a:cs typeface="メイリオ" pitchFamily="50" charset="-128"/>
              </a:rPr>
              <a:t>：</a:t>
            </a:r>
            <a:r>
              <a:rPr lang="en-US" altLang="ja-JP" dirty="0" smtClean="0">
                <a:latin typeface="メイリオ" pitchFamily="50" charset="-128"/>
                <a:ea typeface="メイリオ" pitchFamily="50" charset="-128"/>
                <a:cs typeface="メイリオ" pitchFamily="50" charset="-128"/>
              </a:rPr>
              <a:t>20.4</a:t>
            </a:r>
            <a:r>
              <a:rPr lang="ja-JP" altLang="en-US" dirty="0" smtClean="0">
                <a:latin typeface="メイリオ" pitchFamily="50" charset="-128"/>
                <a:ea typeface="メイリオ" pitchFamily="50" charset="-128"/>
                <a:cs typeface="メイリオ" pitchFamily="50" charset="-128"/>
              </a:rPr>
              <a:t>百万人（</a:t>
            </a:r>
            <a:r>
              <a:rPr lang="en-US" altLang="ja-JP" dirty="0" smtClean="0">
                <a:latin typeface="メイリオ" pitchFamily="50" charset="-128"/>
                <a:ea typeface="メイリオ" pitchFamily="50" charset="-128"/>
                <a:cs typeface="メイリオ" pitchFamily="50" charset="-128"/>
              </a:rPr>
              <a:t>1987</a:t>
            </a:r>
            <a:r>
              <a:rPr lang="ja-JP" altLang="en-US" dirty="0" smtClean="0">
                <a:latin typeface="メイリオ" pitchFamily="50" charset="-128"/>
                <a:ea typeface="メイリオ" pitchFamily="50" charset="-128"/>
                <a:cs typeface="メイリオ" pitchFamily="50" charset="-128"/>
              </a:rPr>
              <a:t>） → </a:t>
            </a:r>
            <a:r>
              <a:rPr lang="en-US" altLang="ja-JP" u="sng" dirty="0" smtClean="0">
                <a:latin typeface="メイリオ" pitchFamily="50" charset="-128"/>
                <a:ea typeface="メイリオ" pitchFamily="50" charset="-128"/>
                <a:cs typeface="メイリオ" pitchFamily="50" charset="-128"/>
              </a:rPr>
              <a:t>31.8</a:t>
            </a:r>
            <a:r>
              <a:rPr lang="ja-JP" altLang="en-US" u="sng" dirty="0" smtClean="0">
                <a:latin typeface="メイリオ" pitchFamily="50" charset="-128"/>
                <a:ea typeface="メイリオ" pitchFamily="50" charset="-128"/>
                <a:cs typeface="メイリオ" pitchFamily="50" charset="-128"/>
              </a:rPr>
              <a:t>百万人（</a:t>
            </a:r>
            <a:r>
              <a:rPr lang="en-US" altLang="ja-JP" u="sng" dirty="0" smtClean="0">
                <a:latin typeface="メイリオ" pitchFamily="50" charset="-128"/>
                <a:ea typeface="メイリオ" pitchFamily="50" charset="-128"/>
                <a:cs typeface="メイリオ" pitchFamily="50" charset="-128"/>
              </a:rPr>
              <a:t>2017</a:t>
            </a:r>
            <a:r>
              <a:rPr lang="ja-JP" altLang="en-US" u="sng" dirty="0" smtClean="0">
                <a:latin typeface="メイリオ" pitchFamily="50" charset="-128"/>
                <a:ea typeface="メイリオ" pitchFamily="50" charset="-128"/>
                <a:cs typeface="メイリオ" pitchFamily="50" charset="-128"/>
              </a:rPr>
              <a:t>）</a:t>
            </a:r>
            <a:endParaRPr lang="ja-JP" altLang="en-US" b="0" u="sng" dirty="0" smtClean="0">
              <a:latin typeface="メイリオ" pitchFamily="50" charset="-128"/>
              <a:ea typeface="メイリオ" pitchFamily="50" charset="-128"/>
              <a:cs typeface="メイリオ" pitchFamily="50" charset="-128"/>
            </a:endParaRPr>
          </a:p>
        </p:txBody>
      </p:sp>
      <p:sp>
        <p:nvSpPr>
          <p:cNvPr id="8" name="正方形/長方形 5"/>
          <p:cNvSpPr>
            <a:spLocks noChangeArrowheads="1"/>
          </p:cNvSpPr>
          <p:nvPr/>
        </p:nvSpPr>
        <p:spPr bwMode="auto">
          <a:xfrm rot="10800000" flipV="1">
            <a:off x="390001" y="2271203"/>
            <a:ext cx="916235" cy="261610"/>
          </a:xfrm>
          <a:prstGeom prst="rect">
            <a:avLst/>
          </a:prstGeom>
          <a:noFill/>
          <a:ln w="9525">
            <a:noFill/>
            <a:miter lim="800000"/>
            <a:headEnd/>
            <a:tailEnd/>
          </a:ln>
        </p:spPr>
        <p:txBody>
          <a:bodyPr wrap="square">
            <a:spAutoFit/>
          </a:bodyPr>
          <a:lstStyle/>
          <a:p>
            <a:r>
              <a:rPr lang="ja-JP" altLang="en-US" sz="1100" b="0" dirty="0" smtClean="0">
                <a:latin typeface="Arial" charset="0"/>
              </a:rPr>
              <a:t>（百万人）</a:t>
            </a:r>
            <a:endParaRPr lang="ja-JP" altLang="en-US" sz="1100" b="0" dirty="0">
              <a:latin typeface="Arial" charset="0"/>
            </a:endParaRPr>
          </a:p>
        </p:txBody>
      </p:sp>
      <p:sp>
        <p:nvSpPr>
          <p:cNvPr id="11" name="正方形/長方形 4"/>
          <p:cNvSpPr>
            <a:spLocks noChangeArrowheads="1"/>
          </p:cNvSpPr>
          <p:nvPr/>
        </p:nvSpPr>
        <p:spPr bwMode="auto">
          <a:xfrm>
            <a:off x="2411760" y="6522749"/>
            <a:ext cx="6273453" cy="307777"/>
          </a:xfrm>
          <a:prstGeom prst="rect">
            <a:avLst/>
          </a:prstGeom>
          <a:noFill/>
          <a:ln w="9525">
            <a:noFill/>
            <a:miter lim="800000"/>
            <a:headEnd/>
            <a:tailEnd/>
          </a:ln>
        </p:spPr>
        <p:txBody>
          <a:bodyPr wrap="square">
            <a:spAutoFit/>
          </a:bodyPr>
          <a:lstStyle/>
          <a:p>
            <a:pPr>
              <a:defRPr/>
            </a:pPr>
            <a:r>
              <a:rPr lang="ja-JP" altLang="en-US" sz="1400" b="0" dirty="0">
                <a:latin typeface="メイリオ" pitchFamily="50" charset="-128"/>
                <a:ea typeface="メイリオ" pitchFamily="50" charset="-128"/>
                <a:cs typeface="メイリオ" pitchFamily="50" charset="-128"/>
              </a:rPr>
              <a:t>［出典：</a:t>
            </a:r>
            <a:r>
              <a:rPr lang="en-US" altLang="ja-JP" sz="1400" b="0" dirty="0">
                <a:latin typeface="メイリオ" pitchFamily="50" charset="-128"/>
                <a:ea typeface="メイリオ" pitchFamily="50" charset="-128"/>
                <a:cs typeface="メイリオ" pitchFamily="50" charset="-128"/>
              </a:rPr>
              <a:t> IMF, World Economic Outlook Database, </a:t>
            </a:r>
            <a:r>
              <a:rPr lang="en-US" altLang="ja-JP" sz="1400" b="0" dirty="0" smtClean="0">
                <a:latin typeface="メイリオ" pitchFamily="50" charset="-128"/>
                <a:ea typeface="メイリオ" pitchFamily="50" charset="-128"/>
                <a:cs typeface="メイリオ" pitchFamily="50" charset="-128"/>
              </a:rPr>
              <a:t>October, 2017</a:t>
            </a:r>
            <a:r>
              <a:rPr lang="ja-JP" altLang="en-US" sz="1400" b="0" dirty="0" smtClean="0">
                <a:latin typeface="メイリオ" pitchFamily="50" charset="-128"/>
                <a:ea typeface="メイリオ" pitchFamily="50" charset="-128"/>
                <a:cs typeface="メイリオ" pitchFamily="50" charset="-128"/>
              </a:rPr>
              <a:t>］</a:t>
            </a:r>
            <a:endParaRPr lang="ja-JP" altLang="en-US" sz="1400" b="0" dirty="0">
              <a:latin typeface="メイリオ" pitchFamily="50" charset="-128"/>
              <a:ea typeface="メイリオ" pitchFamily="50" charset="-128"/>
              <a:cs typeface="メイリオ" pitchFamily="50" charset="-128"/>
            </a:endParaRPr>
          </a:p>
        </p:txBody>
      </p:sp>
      <p:sp>
        <p:nvSpPr>
          <p:cNvPr id="12"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27</a:t>
            </a:fld>
            <a:endParaRPr lang="en-US" altLang="ja-JP" dirty="0">
              <a:latin typeface="Calibri" panose="020F0502020204030204" pitchFamily="34" charset="0"/>
              <a:ea typeface="+mn-ea"/>
            </a:endParaRPr>
          </a:p>
        </p:txBody>
      </p:sp>
    </p:spTree>
    <p:extLst>
      <p:ext uri="{BB962C8B-B14F-4D97-AF65-F5344CB8AC3E}">
        <p14:creationId xmlns:p14="http://schemas.microsoft.com/office/powerpoint/2010/main" val="4113421530"/>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49" y="1268759"/>
            <a:ext cx="8889287" cy="515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7969301" y="1725129"/>
            <a:ext cx="864096" cy="738664"/>
          </a:xfrm>
          <a:prstGeom prst="rect">
            <a:avLst/>
          </a:prstGeom>
          <a:noFill/>
        </p:spPr>
        <p:txBody>
          <a:bodyPr wrap="square" rtlCol="0">
            <a:spAutoFit/>
          </a:bodyPr>
          <a:lstStyle/>
          <a:p>
            <a:r>
              <a:rPr kumimoji="1" lang="ja-JP" altLang="en-US" sz="1400" dirty="0" smtClean="0"/>
              <a:t>男性</a:t>
            </a:r>
            <a:endParaRPr kumimoji="1" lang="en-US" altLang="ja-JP" sz="1400" dirty="0" smtClean="0"/>
          </a:p>
          <a:p>
            <a:endParaRPr kumimoji="1" lang="en-US" altLang="ja-JP" sz="1400" dirty="0" smtClean="0"/>
          </a:p>
          <a:p>
            <a:r>
              <a:rPr lang="ja-JP" altLang="en-US" sz="1400" dirty="0"/>
              <a:t>女性</a:t>
            </a:r>
            <a:endParaRPr kumimoji="1" lang="ja-JP" altLang="en-US" sz="1400" dirty="0"/>
          </a:p>
        </p:txBody>
      </p:sp>
      <p:sp>
        <p:nvSpPr>
          <p:cNvPr id="6" name="正方形/長方形 5"/>
          <p:cNvSpPr/>
          <p:nvPr/>
        </p:nvSpPr>
        <p:spPr>
          <a:xfrm>
            <a:off x="7681216" y="1740584"/>
            <a:ext cx="322983" cy="28803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701999" y="2205294"/>
            <a:ext cx="322983"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259631" y="1407547"/>
            <a:ext cx="2304255" cy="954107"/>
          </a:xfrm>
          <a:prstGeom prst="rect">
            <a:avLst/>
          </a:prstGeom>
          <a:solidFill>
            <a:schemeClr val="bg1"/>
          </a:solidFill>
          <a:ln>
            <a:solidFill>
              <a:schemeClr val="tx1"/>
            </a:solidFill>
          </a:ln>
        </p:spPr>
        <p:txBody>
          <a:bodyPr wrap="square" rtlCol="0">
            <a:spAutoFit/>
          </a:bodyPr>
          <a:lstStyle/>
          <a:p>
            <a:pPr algn="l"/>
            <a:r>
              <a:rPr kumimoji="1" lang="ja-JP" altLang="en-US" sz="1400" dirty="0" smtClean="0">
                <a:latin typeface="+mj-lt"/>
                <a:ea typeface="+mj-ea"/>
              </a:rPr>
              <a:t>　合計：</a:t>
            </a:r>
            <a:r>
              <a:rPr kumimoji="1" lang="en-US" altLang="ja-JP" sz="1400" dirty="0" smtClean="0">
                <a:latin typeface="+mj-lt"/>
                <a:ea typeface="+mj-ea"/>
              </a:rPr>
              <a:t>31,826,018</a:t>
            </a:r>
            <a:r>
              <a:rPr kumimoji="1" lang="ja-JP" altLang="en-US" sz="1400" dirty="0" smtClean="0">
                <a:latin typeface="+mj-lt"/>
                <a:ea typeface="+mj-ea"/>
              </a:rPr>
              <a:t>人</a:t>
            </a:r>
            <a:endParaRPr kumimoji="1" lang="en-US" altLang="ja-JP" sz="1400" dirty="0" smtClean="0">
              <a:latin typeface="+mj-lt"/>
              <a:ea typeface="+mj-ea"/>
            </a:endParaRPr>
          </a:p>
          <a:p>
            <a:r>
              <a:rPr lang="ja-JP" altLang="en-US" sz="1400" dirty="0">
                <a:latin typeface="+mj-lt"/>
                <a:ea typeface="+mj-ea"/>
              </a:rPr>
              <a:t>　</a:t>
            </a:r>
            <a:r>
              <a:rPr lang="ja-JP" altLang="en-US" sz="1400" dirty="0" smtClean="0">
                <a:latin typeface="+mj-lt"/>
                <a:ea typeface="+mj-ea"/>
              </a:rPr>
              <a:t>　 （男性：</a:t>
            </a:r>
            <a:r>
              <a:rPr lang="en-US" altLang="ja-JP" sz="1400" dirty="0" smtClean="0">
                <a:latin typeface="+mj-lt"/>
                <a:ea typeface="+mj-ea"/>
              </a:rPr>
              <a:t>15,939,059</a:t>
            </a:r>
            <a:r>
              <a:rPr lang="ja-JP" altLang="en-US" sz="1400" dirty="0" smtClean="0">
                <a:latin typeface="+mj-lt"/>
                <a:ea typeface="+mj-ea"/>
              </a:rPr>
              <a:t>人）</a:t>
            </a:r>
            <a:endParaRPr lang="en-US" altLang="ja-JP" sz="1400" dirty="0" smtClean="0">
              <a:latin typeface="+mj-lt"/>
              <a:ea typeface="+mj-ea"/>
            </a:endParaRPr>
          </a:p>
          <a:p>
            <a:r>
              <a:rPr kumimoji="1" lang="ja-JP" altLang="en-US" sz="1400" dirty="0" smtClean="0">
                <a:latin typeface="+mj-lt"/>
                <a:ea typeface="+mj-ea"/>
              </a:rPr>
              <a:t> 　</a:t>
            </a:r>
            <a:r>
              <a:rPr kumimoji="1" lang="ja-JP" altLang="en-US" sz="1400" dirty="0">
                <a:latin typeface="+mj-lt"/>
                <a:ea typeface="+mj-ea"/>
              </a:rPr>
              <a:t>　</a:t>
            </a:r>
            <a:r>
              <a:rPr kumimoji="1" lang="ja-JP" altLang="en-US" sz="1400" dirty="0" smtClean="0">
                <a:latin typeface="+mj-lt"/>
                <a:ea typeface="+mj-ea"/>
              </a:rPr>
              <a:t>（女性：</a:t>
            </a:r>
            <a:r>
              <a:rPr kumimoji="1" lang="en-US" altLang="ja-JP" sz="1400" dirty="0" smtClean="0">
                <a:latin typeface="+mj-lt"/>
                <a:ea typeface="+mj-ea"/>
              </a:rPr>
              <a:t>15,886,959</a:t>
            </a:r>
            <a:r>
              <a:rPr kumimoji="1" lang="ja-JP" altLang="en-US" sz="1400" dirty="0" smtClean="0">
                <a:latin typeface="+mj-lt"/>
                <a:ea typeface="+mj-ea"/>
              </a:rPr>
              <a:t>人）</a:t>
            </a:r>
            <a:endParaRPr kumimoji="1" lang="en-US" altLang="ja-JP" sz="1400" dirty="0" smtClean="0">
              <a:latin typeface="+mj-lt"/>
              <a:ea typeface="+mj-ea"/>
            </a:endParaRPr>
          </a:p>
          <a:p>
            <a:pPr algn="r"/>
            <a:r>
              <a:rPr lang="en-US" altLang="ja-JP" sz="1400" dirty="0" smtClean="0">
                <a:latin typeface="+mj-lt"/>
                <a:ea typeface="+mj-ea"/>
              </a:rPr>
              <a:t>【2017</a:t>
            </a:r>
            <a:r>
              <a:rPr lang="ja-JP" altLang="en-US" sz="1400" dirty="0" smtClean="0">
                <a:latin typeface="+mj-lt"/>
                <a:ea typeface="+mj-ea"/>
              </a:rPr>
              <a:t>年</a:t>
            </a:r>
            <a:r>
              <a:rPr lang="en-US" altLang="ja-JP" sz="1400" dirty="0" smtClean="0">
                <a:latin typeface="+mj-lt"/>
                <a:ea typeface="+mj-ea"/>
              </a:rPr>
              <a:t>】</a:t>
            </a:r>
            <a:endParaRPr kumimoji="1" lang="ja-JP" altLang="en-US" sz="1400" dirty="0">
              <a:latin typeface="+mj-lt"/>
              <a:ea typeface="+mj-ea"/>
            </a:endParaRPr>
          </a:p>
        </p:txBody>
      </p:sp>
      <p:sp>
        <p:nvSpPr>
          <p:cNvPr id="14" name="Text Box 6"/>
          <p:cNvSpPr txBox="1">
            <a:spLocks noChangeArrowheads="1"/>
          </p:cNvSpPr>
          <p:nvPr/>
        </p:nvSpPr>
        <p:spPr bwMode="auto">
          <a:xfrm>
            <a:off x="6588224" y="6551766"/>
            <a:ext cx="2592388" cy="261610"/>
          </a:xfrm>
          <a:prstGeom prst="rect">
            <a:avLst/>
          </a:prstGeom>
          <a:noFill/>
          <a:ln w="9525">
            <a:noFill/>
            <a:miter lim="800000"/>
            <a:headEnd/>
            <a:tailEnd/>
          </a:ln>
        </p:spPr>
        <p:txBody>
          <a:bodyPr>
            <a:spAutoFit/>
          </a:bodyPr>
          <a:lstStyle/>
          <a:p>
            <a:pPr fontAlgn="base">
              <a:spcBef>
                <a:spcPct val="50000"/>
              </a:spcBef>
              <a:spcAft>
                <a:spcPct val="0"/>
              </a:spcAft>
            </a:pPr>
            <a:r>
              <a:rPr kumimoji="1" lang="ja-JP" altLang="en-US" sz="1100" b="0" dirty="0">
                <a:solidFill>
                  <a:prstClr val="black"/>
                </a:solidFill>
                <a:latin typeface="メイリオ" pitchFamily="50" charset="-128"/>
                <a:ea typeface="メイリオ" pitchFamily="50" charset="-128"/>
                <a:cs typeface="メイリオ" pitchFamily="50" charset="-128"/>
              </a:rPr>
              <a:t>［出典</a:t>
            </a:r>
            <a:r>
              <a:rPr kumimoji="1" lang="ja-JP" altLang="en-US" sz="1100" b="0" dirty="0" smtClean="0">
                <a:solidFill>
                  <a:prstClr val="black"/>
                </a:solidFill>
                <a:latin typeface="メイリオ" pitchFamily="50" charset="-128"/>
                <a:ea typeface="メイリオ" pitchFamily="50" charset="-128"/>
                <a:cs typeface="メイリオ" pitchFamily="50" charset="-128"/>
              </a:rPr>
              <a:t>：国家統計情報庁］</a:t>
            </a:r>
            <a:endParaRPr kumimoji="1" lang="ja-JP" altLang="en-US" sz="1100" b="0" dirty="0">
              <a:solidFill>
                <a:prstClr val="black"/>
              </a:solidFill>
              <a:latin typeface="メイリオ" pitchFamily="50" charset="-128"/>
              <a:ea typeface="メイリオ" pitchFamily="50" charset="-128"/>
              <a:cs typeface="メイリオ" pitchFamily="50" charset="-128"/>
            </a:endParaRPr>
          </a:p>
        </p:txBody>
      </p:sp>
      <p:sp>
        <p:nvSpPr>
          <p:cNvPr id="10" name="Text Box 10"/>
          <p:cNvSpPr txBox="1">
            <a:spLocks noChangeArrowheads="1"/>
          </p:cNvSpPr>
          <p:nvPr/>
        </p:nvSpPr>
        <p:spPr bwMode="auto">
          <a:xfrm>
            <a:off x="1116013" y="250825"/>
            <a:ext cx="7200900" cy="707886"/>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defPPr>
              <a:defRPr lang="es-PE"/>
            </a:defPPr>
            <a:lvl1pPr algn="ctr" eaLnBrk="0" fontAlgn="base" hangingPunct="0">
              <a:spcBef>
                <a:spcPct val="0"/>
              </a:spcBef>
              <a:spcAft>
                <a:spcPct val="0"/>
              </a:spcAft>
              <a:defRPr kumimoji="1" sz="40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dirty="0" smtClean="0"/>
              <a:t>人口</a:t>
            </a:r>
            <a:r>
              <a:rPr lang="ja-JP" altLang="en-US" dirty="0"/>
              <a:t>ピラミッド</a:t>
            </a:r>
          </a:p>
        </p:txBody>
      </p:sp>
      <p:sp>
        <p:nvSpPr>
          <p:cNvPr id="2" name="円/楕円 1"/>
          <p:cNvSpPr/>
          <p:nvPr/>
        </p:nvSpPr>
        <p:spPr bwMode="auto">
          <a:xfrm>
            <a:off x="158302" y="4725144"/>
            <a:ext cx="8496944" cy="1296144"/>
          </a:xfrm>
          <a:prstGeom prst="ellipse">
            <a:avLst/>
          </a:prstGeom>
          <a:noFill/>
          <a:ln w="317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9" name="線吹き出し 2 (枠付き) 8"/>
          <p:cNvSpPr/>
          <p:nvPr/>
        </p:nvSpPr>
        <p:spPr bwMode="auto">
          <a:xfrm>
            <a:off x="6732241" y="2708920"/>
            <a:ext cx="2022736" cy="589643"/>
          </a:xfrm>
          <a:prstGeom prst="borderCallout2">
            <a:avLst>
              <a:gd name="adj1" fmla="val 105030"/>
              <a:gd name="adj2" fmla="val 87096"/>
              <a:gd name="adj3" fmla="val 127153"/>
              <a:gd name="adj4" fmla="val 83246"/>
              <a:gd name="adj5" fmla="val 365383"/>
              <a:gd name="adj6" fmla="val 25706"/>
            </a:avLst>
          </a:prstGeom>
          <a:solidFill>
            <a:schemeClr val="accent6">
              <a:lumMod val="75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sng" strike="noStrike" cap="none" normalizeH="0" baseline="0" dirty="0" smtClean="0">
                <a:ln>
                  <a:noFill/>
                </a:ln>
                <a:solidFill>
                  <a:schemeClr val="bg1"/>
                </a:solidFill>
                <a:effectLst/>
                <a:latin typeface="+mj-ea"/>
                <a:ea typeface="+mj-ea"/>
              </a:rPr>
              <a:t>人口の１／３は１８歳以下</a:t>
            </a:r>
          </a:p>
        </p:txBody>
      </p:sp>
      <p:sp>
        <p:nvSpPr>
          <p:cNvPr id="12"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28</a:t>
            </a:fld>
            <a:endParaRPr lang="en-US" altLang="ja-JP" dirty="0">
              <a:latin typeface="Calibri" panose="020F0502020204030204" pitchFamily="34" charset="0"/>
              <a:ea typeface="+mn-ea"/>
            </a:endParaRPr>
          </a:p>
        </p:txBody>
      </p:sp>
    </p:spTree>
    <p:extLst>
      <p:ext uri="{BB962C8B-B14F-4D97-AF65-F5344CB8AC3E}">
        <p14:creationId xmlns:p14="http://schemas.microsoft.com/office/powerpoint/2010/main" val="215292775"/>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350473"/>
            <a:ext cx="8691431" cy="4201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4" name="Rectangle 3"/>
          <p:cNvSpPr>
            <a:spLocks noGrp="1" noChangeArrowheads="1"/>
          </p:cNvSpPr>
          <p:nvPr>
            <p:ph type="body" sz="half" idx="1"/>
          </p:nvPr>
        </p:nvSpPr>
        <p:spPr>
          <a:xfrm>
            <a:off x="635000" y="1052737"/>
            <a:ext cx="7969448" cy="1152128"/>
          </a:xfrm>
        </p:spPr>
        <p:style>
          <a:lnRef idx="1">
            <a:schemeClr val="accent3"/>
          </a:lnRef>
          <a:fillRef idx="2">
            <a:schemeClr val="accent3"/>
          </a:fillRef>
          <a:effectRef idx="1">
            <a:schemeClr val="accent3"/>
          </a:effectRef>
          <a:fontRef idx="minor">
            <a:schemeClr val="dk1"/>
          </a:fontRef>
        </p:style>
        <p:txBody>
          <a:bodyPr anchor="ctr">
            <a:normAutofit/>
          </a:bodyPr>
          <a:lstStyle/>
          <a:p>
            <a:pPr eaLnBrk="1" hangingPunct="1">
              <a:buFontTx/>
              <a:buNone/>
            </a:pPr>
            <a:r>
              <a:rPr lang="ja-JP" altLang="en-US" sz="1800" dirty="0" smtClean="0">
                <a:latin typeface="メイリオ" pitchFamily="50" charset="-128"/>
                <a:ea typeface="メイリオ" pitchFamily="50" charset="-128"/>
                <a:cs typeface="メイリオ" pitchFamily="50" charset="-128"/>
              </a:rPr>
              <a:t>・ペルーにおける貧困率・極貧率は、年々減少</a:t>
            </a:r>
          </a:p>
          <a:p>
            <a:pPr eaLnBrk="1" hangingPunct="1">
              <a:buFontTx/>
              <a:buNone/>
            </a:pPr>
            <a:r>
              <a:rPr lang="ja-JP" altLang="en-US" sz="1800" dirty="0" smtClean="0">
                <a:latin typeface="メイリオ" pitchFamily="50" charset="-128"/>
                <a:ea typeface="メイリオ" pitchFamily="50" charset="-128"/>
                <a:cs typeface="メイリオ" pitchFamily="50" charset="-128"/>
              </a:rPr>
              <a:t>・</a:t>
            </a:r>
            <a:r>
              <a:rPr lang="en-US" altLang="ja-JP" sz="1800" dirty="0" smtClean="0">
                <a:latin typeface="メイリオ" pitchFamily="50" charset="-128"/>
                <a:ea typeface="メイリオ" pitchFamily="50" charset="-128"/>
                <a:cs typeface="メイリオ" pitchFamily="50" charset="-128"/>
              </a:rPr>
              <a:t>2016</a:t>
            </a:r>
            <a:r>
              <a:rPr lang="ja-JP" altLang="en-US" sz="1800" dirty="0" smtClean="0">
                <a:latin typeface="メイリオ" pitchFamily="50" charset="-128"/>
                <a:ea typeface="メイリオ" pitchFamily="50" charset="-128"/>
                <a:cs typeface="メイリオ" pitchFamily="50" charset="-128"/>
              </a:rPr>
              <a:t>年の貧困率は全国で</a:t>
            </a:r>
            <a:r>
              <a:rPr lang="en-US" altLang="ja-JP" sz="1800" dirty="0" smtClean="0">
                <a:latin typeface="メイリオ" pitchFamily="50" charset="-128"/>
                <a:ea typeface="メイリオ" pitchFamily="50" charset="-128"/>
                <a:cs typeface="メイリオ" pitchFamily="50" charset="-128"/>
              </a:rPr>
              <a:t>17.0</a:t>
            </a:r>
            <a:r>
              <a:rPr lang="ja-JP" altLang="en-US" sz="1800" dirty="0" smtClean="0">
                <a:latin typeface="メイリオ" pitchFamily="50" charset="-128"/>
                <a:ea typeface="メイリオ" pitchFamily="50" charset="-128"/>
                <a:cs typeface="メイリオ" pitchFamily="50" charset="-128"/>
              </a:rPr>
              <a:t>％ （</a:t>
            </a:r>
            <a:r>
              <a:rPr lang="en-US" altLang="ja-JP" sz="1800" dirty="0" smtClean="0">
                <a:latin typeface="メイリオ" pitchFamily="50" charset="-128"/>
                <a:ea typeface="メイリオ" pitchFamily="50" charset="-128"/>
                <a:cs typeface="メイリオ" pitchFamily="50" charset="-128"/>
              </a:rPr>
              <a:t>2004</a:t>
            </a:r>
            <a:r>
              <a:rPr lang="ja-JP" altLang="en-US" sz="1800" dirty="0" smtClean="0">
                <a:latin typeface="メイリオ" pitchFamily="50" charset="-128"/>
                <a:ea typeface="メイリオ" pitchFamily="50" charset="-128"/>
                <a:cs typeface="メイリオ" pitchFamily="50" charset="-128"/>
              </a:rPr>
              <a:t>年は</a:t>
            </a:r>
            <a:r>
              <a:rPr lang="en-US" altLang="ja-JP" sz="1800" dirty="0" smtClean="0">
                <a:latin typeface="メイリオ" pitchFamily="50" charset="-128"/>
                <a:ea typeface="メイリオ" pitchFamily="50" charset="-128"/>
                <a:cs typeface="メイリオ" pitchFamily="50" charset="-128"/>
              </a:rPr>
              <a:t>58.7</a:t>
            </a:r>
            <a:r>
              <a:rPr lang="ja-JP" altLang="en-US" sz="1800" dirty="0" smtClean="0">
                <a:latin typeface="メイリオ" pitchFamily="50" charset="-128"/>
                <a:ea typeface="メイリオ" pitchFamily="50" charset="-128"/>
                <a:cs typeface="メイリオ" pitchFamily="50" charset="-128"/>
              </a:rPr>
              <a:t>％）</a:t>
            </a:r>
            <a:endParaRPr lang="es-PE" altLang="ja-JP" sz="1800" dirty="0" smtClean="0">
              <a:latin typeface="メイリオ" pitchFamily="50" charset="-128"/>
              <a:ea typeface="メイリオ" pitchFamily="50" charset="-128"/>
              <a:cs typeface="メイリオ" pitchFamily="50" charset="-128"/>
            </a:endParaRPr>
          </a:p>
          <a:p>
            <a:pPr eaLnBrk="1" hangingPunct="1">
              <a:buFontTx/>
              <a:buNone/>
            </a:pPr>
            <a:r>
              <a:rPr lang="ja-JP" altLang="en-US" sz="1800" dirty="0" smtClean="0">
                <a:latin typeface="メイリオ" pitchFamily="50" charset="-128"/>
                <a:ea typeface="メイリオ" pitchFamily="50" charset="-128"/>
                <a:cs typeface="メイリオ" pitchFamily="50" charset="-128"/>
              </a:rPr>
              <a:t>　リマ首都圏で</a:t>
            </a:r>
            <a:r>
              <a:rPr lang="en-US" altLang="ja-JP" sz="1800" dirty="0" smtClean="0">
                <a:latin typeface="メイリオ" pitchFamily="50" charset="-128"/>
                <a:ea typeface="メイリオ" pitchFamily="50" charset="-128"/>
                <a:cs typeface="メイリオ" pitchFamily="50" charset="-128"/>
              </a:rPr>
              <a:t>11.0</a:t>
            </a:r>
            <a:r>
              <a:rPr lang="ja-JP" altLang="en-US" sz="1800" dirty="0" smtClean="0">
                <a:latin typeface="メイリオ" pitchFamily="50" charset="-128"/>
                <a:ea typeface="メイリオ" pitchFamily="50" charset="-128"/>
                <a:cs typeface="メイリオ" pitchFamily="50" charset="-128"/>
              </a:rPr>
              <a:t>％ （</a:t>
            </a:r>
            <a:r>
              <a:rPr lang="en-US" altLang="ja-JP" sz="1800" dirty="0" smtClean="0">
                <a:latin typeface="メイリオ" pitchFamily="50" charset="-128"/>
                <a:ea typeface="メイリオ" pitchFamily="50" charset="-128"/>
                <a:cs typeface="メイリオ" pitchFamily="50" charset="-128"/>
              </a:rPr>
              <a:t>2004</a:t>
            </a:r>
            <a:r>
              <a:rPr lang="ja-JP" altLang="en-US" sz="1800" dirty="0" smtClean="0">
                <a:latin typeface="メイリオ" pitchFamily="50" charset="-128"/>
                <a:ea typeface="メイリオ" pitchFamily="50" charset="-128"/>
                <a:cs typeface="メイリオ" pitchFamily="50" charset="-128"/>
              </a:rPr>
              <a:t>年は</a:t>
            </a:r>
            <a:r>
              <a:rPr lang="en-US" altLang="ja-JP" sz="1800" dirty="0" smtClean="0">
                <a:latin typeface="メイリオ" pitchFamily="50" charset="-128"/>
                <a:ea typeface="メイリオ" pitchFamily="50" charset="-128"/>
                <a:cs typeface="メイリオ" pitchFamily="50" charset="-128"/>
              </a:rPr>
              <a:t>44.6</a:t>
            </a:r>
            <a:r>
              <a:rPr lang="ja-JP" altLang="en-US" sz="1800" dirty="0" smtClean="0">
                <a:latin typeface="メイリオ" pitchFamily="50" charset="-128"/>
                <a:ea typeface="メイリオ" pitchFamily="50" charset="-128"/>
                <a:cs typeface="メイリオ" pitchFamily="50" charset="-128"/>
              </a:rPr>
              <a:t>％）</a:t>
            </a:r>
          </a:p>
        </p:txBody>
      </p:sp>
      <p:sp>
        <p:nvSpPr>
          <p:cNvPr id="15" name="Rectangle 3"/>
          <p:cNvSpPr txBox="1">
            <a:spLocks noChangeArrowheads="1"/>
          </p:cNvSpPr>
          <p:nvPr/>
        </p:nvSpPr>
        <p:spPr bwMode="auto">
          <a:xfrm>
            <a:off x="7380312" y="6335866"/>
            <a:ext cx="792162" cy="215900"/>
          </a:xfrm>
          <a:prstGeom prst="rect">
            <a:avLst/>
          </a:prstGeom>
          <a:noFill/>
          <a:ln w="9525">
            <a:noFill/>
            <a:miter lim="800000"/>
            <a:headEnd/>
            <a:tailEnd/>
          </a:ln>
        </p:spPr>
        <p:txBody>
          <a:bodyPr/>
          <a:lstStyle/>
          <a:p>
            <a:pPr marL="342900" indent="-342900" fontAlgn="base">
              <a:spcBef>
                <a:spcPct val="20000"/>
              </a:spcBef>
              <a:spcAft>
                <a:spcPct val="0"/>
              </a:spcAft>
              <a:defRPr/>
            </a:pPr>
            <a:r>
              <a:rPr kumimoji="1" lang="ja-JP" altLang="en-US" sz="1200" kern="0" dirty="0">
                <a:solidFill>
                  <a:prstClr val="black"/>
                </a:solidFill>
                <a:latin typeface="メイリオ" pitchFamily="50" charset="-128"/>
                <a:ea typeface="メイリオ" pitchFamily="50" charset="-128"/>
                <a:cs typeface="メイリオ" pitchFamily="50" charset="-128"/>
              </a:rPr>
              <a:t>年</a:t>
            </a:r>
          </a:p>
        </p:txBody>
      </p:sp>
      <p:sp>
        <p:nvSpPr>
          <p:cNvPr id="10" name="Text Box 6"/>
          <p:cNvSpPr txBox="1">
            <a:spLocks noChangeArrowheads="1"/>
          </p:cNvSpPr>
          <p:nvPr/>
        </p:nvSpPr>
        <p:spPr bwMode="auto">
          <a:xfrm>
            <a:off x="340956" y="2181196"/>
            <a:ext cx="720080" cy="338554"/>
          </a:xfrm>
          <a:prstGeom prst="rect">
            <a:avLst/>
          </a:prstGeom>
          <a:noFill/>
          <a:ln w="9525">
            <a:noFill/>
            <a:miter lim="800000"/>
            <a:headEnd/>
            <a:tailEnd/>
          </a:ln>
        </p:spPr>
        <p:txBody>
          <a:bodyPr wrap="square">
            <a:spAutoFit/>
          </a:bodyPr>
          <a:lstStyle/>
          <a:p>
            <a:pPr fontAlgn="base">
              <a:spcBef>
                <a:spcPct val="50000"/>
              </a:spcBef>
              <a:spcAft>
                <a:spcPct val="0"/>
              </a:spcAft>
            </a:pPr>
            <a:r>
              <a:rPr kumimoji="1" lang="ja-JP" altLang="en-US" sz="1600" b="0" dirty="0" smtClean="0">
                <a:solidFill>
                  <a:prstClr val="black"/>
                </a:solidFill>
                <a:latin typeface="メイリオ" pitchFamily="50" charset="-128"/>
                <a:ea typeface="メイリオ" pitchFamily="50" charset="-128"/>
                <a:cs typeface="メイリオ" pitchFamily="50" charset="-128"/>
              </a:rPr>
              <a:t>％</a:t>
            </a:r>
            <a:endParaRPr kumimoji="1" lang="ja-JP" altLang="en-US" sz="1600" b="0" dirty="0">
              <a:solidFill>
                <a:prstClr val="black"/>
              </a:solidFill>
              <a:latin typeface="メイリオ" pitchFamily="50" charset="-128"/>
              <a:ea typeface="メイリオ" pitchFamily="50" charset="-128"/>
              <a:cs typeface="メイリオ" pitchFamily="50" charset="-128"/>
            </a:endParaRPr>
          </a:p>
        </p:txBody>
      </p:sp>
      <p:sp>
        <p:nvSpPr>
          <p:cNvPr id="11" name="Text Box 6"/>
          <p:cNvSpPr txBox="1">
            <a:spLocks noChangeArrowheads="1"/>
          </p:cNvSpPr>
          <p:nvPr/>
        </p:nvSpPr>
        <p:spPr bwMode="auto">
          <a:xfrm>
            <a:off x="5868144" y="6551766"/>
            <a:ext cx="2592388" cy="261610"/>
          </a:xfrm>
          <a:prstGeom prst="rect">
            <a:avLst/>
          </a:prstGeom>
          <a:noFill/>
          <a:ln w="9525">
            <a:noFill/>
            <a:miter lim="800000"/>
            <a:headEnd/>
            <a:tailEnd/>
          </a:ln>
        </p:spPr>
        <p:txBody>
          <a:bodyPr>
            <a:spAutoFit/>
          </a:bodyPr>
          <a:lstStyle/>
          <a:p>
            <a:pPr fontAlgn="base">
              <a:spcBef>
                <a:spcPct val="50000"/>
              </a:spcBef>
              <a:spcAft>
                <a:spcPct val="0"/>
              </a:spcAft>
            </a:pPr>
            <a:r>
              <a:rPr kumimoji="1" lang="ja-JP" altLang="en-US" sz="1100" b="0" dirty="0">
                <a:solidFill>
                  <a:prstClr val="black"/>
                </a:solidFill>
                <a:latin typeface="メイリオ" pitchFamily="50" charset="-128"/>
                <a:ea typeface="メイリオ" pitchFamily="50" charset="-128"/>
                <a:cs typeface="メイリオ" pitchFamily="50" charset="-128"/>
              </a:rPr>
              <a:t>［出典</a:t>
            </a:r>
            <a:r>
              <a:rPr kumimoji="1" lang="ja-JP" altLang="en-US" sz="1100" b="0" dirty="0" smtClean="0">
                <a:solidFill>
                  <a:prstClr val="black"/>
                </a:solidFill>
                <a:latin typeface="メイリオ" pitchFamily="50" charset="-128"/>
                <a:ea typeface="メイリオ" pitchFamily="50" charset="-128"/>
                <a:cs typeface="メイリオ" pitchFamily="50" charset="-128"/>
              </a:rPr>
              <a:t>：国家統計情報庁］</a:t>
            </a:r>
            <a:endParaRPr kumimoji="1" lang="ja-JP" altLang="en-US" sz="1100" b="0" dirty="0">
              <a:solidFill>
                <a:prstClr val="black"/>
              </a:solidFill>
              <a:latin typeface="メイリオ" pitchFamily="50" charset="-128"/>
              <a:ea typeface="メイリオ" pitchFamily="50" charset="-128"/>
              <a:cs typeface="メイリオ" pitchFamily="50" charset="-128"/>
            </a:endParaRPr>
          </a:p>
        </p:txBody>
      </p:sp>
      <p:sp>
        <p:nvSpPr>
          <p:cNvPr id="9" name="Text Box 10"/>
          <p:cNvSpPr txBox="1">
            <a:spLocks noChangeArrowheads="1"/>
          </p:cNvSpPr>
          <p:nvPr/>
        </p:nvSpPr>
        <p:spPr bwMode="auto">
          <a:xfrm>
            <a:off x="1061036" y="218230"/>
            <a:ext cx="7200900" cy="707886"/>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defPPr>
              <a:defRPr lang="es-PE"/>
            </a:defPPr>
            <a:lvl1pPr algn="ctr" eaLnBrk="0" fontAlgn="base" hangingPunct="0">
              <a:spcBef>
                <a:spcPct val="0"/>
              </a:spcBef>
              <a:spcAft>
                <a:spcPct val="0"/>
              </a:spcAft>
              <a:defRPr kumimoji="1" sz="40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dirty="0"/>
              <a:t>貧困率の推移</a:t>
            </a:r>
          </a:p>
        </p:txBody>
      </p:sp>
      <p:sp>
        <p:nvSpPr>
          <p:cNvPr id="12"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29</a:t>
            </a:fld>
            <a:endParaRPr lang="en-US" altLang="ja-JP" dirty="0">
              <a:latin typeface="Calibri" panose="020F0502020204030204" pitchFamily="34" charset="0"/>
              <a:ea typeface="+mn-ea"/>
            </a:endParaRPr>
          </a:p>
        </p:txBody>
      </p:sp>
    </p:spTree>
    <p:extLst>
      <p:ext uri="{BB962C8B-B14F-4D97-AF65-F5344CB8AC3E}">
        <p14:creationId xmlns:p14="http://schemas.microsoft.com/office/powerpoint/2010/main" val="140361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6851" y="548680"/>
            <a:ext cx="9036496" cy="2677656"/>
          </a:xfrm>
          <a:prstGeom prst="rect">
            <a:avLst/>
          </a:prstGeom>
          <a:noFill/>
        </p:spPr>
        <p:txBody>
          <a:bodyPr wrap="square" rtlCol="0">
            <a:spAutoFit/>
          </a:bodyPr>
          <a:lstStyle/>
          <a:p>
            <a:pPr algn="l"/>
            <a:r>
              <a:rPr lang="ja-JP" altLang="en-US" sz="1200" dirty="0">
                <a:latin typeface="メイリオ" pitchFamily="50" charset="-128"/>
                <a:ea typeface="メイリオ" pitchFamily="50" charset="-128"/>
                <a:cs typeface="メイリオ" pitchFamily="50" charset="-128"/>
              </a:rPr>
              <a:t>①外交関係樹立：</a:t>
            </a:r>
            <a:r>
              <a:rPr lang="en-US" altLang="ja-JP" sz="1200" dirty="0">
                <a:latin typeface="メイリオ" pitchFamily="50" charset="-128"/>
                <a:ea typeface="メイリオ" pitchFamily="50" charset="-128"/>
                <a:cs typeface="メイリオ" pitchFamily="50" charset="-128"/>
              </a:rPr>
              <a:t>1873</a:t>
            </a:r>
            <a:r>
              <a:rPr lang="ja-JP" altLang="en-US" sz="1200" dirty="0">
                <a:latin typeface="メイリオ" pitchFamily="50" charset="-128"/>
                <a:ea typeface="メイリオ" pitchFamily="50" charset="-128"/>
                <a:cs typeface="メイリオ" pitchFamily="50" charset="-128"/>
              </a:rPr>
              <a:t>年（中南米で最も</a:t>
            </a:r>
            <a:r>
              <a:rPr lang="ja-JP" altLang="en-US" sz="1200" dirty="0" smtClean="0">
                <a:latin typeface="メイリオ" pitchFamily="50" charset="-128"/>
                <a:ea typeface="メイリオ" pitchFamily="50" charset="-128"/>
                <a:cs typeface="メイリオ" pitchFamily="50" charset="-128"/>
              </a:rPr>
              <a:t>早い）</a:t>
            </a:r>
            <a:endParaRPr lang="ja-JP" altLang="en-US" sz="1200" dirty="0">
              <a:latin typeface="メイリオ" pitchFamily="50" charset="-128"/>
              <a:ea typeface="メイリオ" pitchFamily="50" charset="-128"/>
              <a:cs typeface="メイリオ" pitchFamily="50" charset="-128"/>
            </a:endParaRPr>
          </a:p>
          <a:p>
            <a:pPr algn="l"/>
            <a:r>
              <a:rPr lang="ja-JP" altLang="en-US" sz="1200" dirty="0">
                <a:latin typeface="メイリオ" pitchFamily="50" charset="-128"/>
                <a:ea typeface="メイリオ" pitchFamily="50" charset="-128"/>
                <a:cs typeface="メイリオ" pitchFamily="50" charset="-128"/>
              </a:rPr>
              <a:t>②在留邦人：</a:t>
            </a:r>
            <a:r>
              <a:rPr lang="en-US" altLang="ja-JP" sz="1200" dirty="0" smtClean="0">
                <a:latin typeface="メイリオ" pitchFamily="50" charset="-128"/>
                <a:ea typeface="メイリオ" pitchFamily="50" charset="-128"/>
                <a:cs typeface="メイリオ" pitchFamily="50" charset="-128"/>
              </a:rPr>
              <a:t>3,408</a:t>
            </a:r>
            <a:r>
              <a:rPr lang="ja-JP" altLang="en-US" sz="1200" dirty="0" smtClean="0">
                <a:latin typeface="メイリオ" pitchFamily="50" charset="-128"/>
                <a:ea typeface="メイリオ" pitchFamily="50" charset="-128"/>
                <a:cs typeface="メイリオ" pitchFamily="50" charset="-128"/>
              </a:rPr>
              <a:t>人（</a:t>
            </a:r>
            <a:r>
              <a:rPr lang="en-US" altLang="ja-JP" sz="1200" dirty="0" smtClean="0">
                <a:latin typeface="メイリオ" pitchFamily="50" charset="-128"/>
                <a:ea typeface="メイリオ" pitchFamily="50" charset="-128"/>
                <a:cs typeface="メイリオ" pitchFamily="50" charset="-128"/>
              </a:rPr>
              <a:t>16</a:t>
            </a:r>
            <a:r>
              <a:rPr lang="ja-JP" altLang="en-US" sz="1200" dirty="0" smtClean="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10</a:t>
            </a:r>
            <a:r>
              <a:rPr lang="ja-JP" altLang="en-US" sz="1200" dirty="0" smtClean="0">
                <a:latin typeface="メイリオ" pitchFamily="50" charset="-128"/>
                <a:ea typeface="メイリオ" pitchFamily="50" charset="-128"/>
                <a:cs typeface="メイリオ" pitchFamily="50" charset="-128"/>
              </a:rPr>
              <a:t>月）</a:t>
            </a:r>
            <a:endParaRPr lang="en-US" altLang="ja-JP" sz="1200" dirty="0">
              <a:latin typeface="メイリオ" pitchFamily="50" charset="-128"/>
              <a:ea typeface="メイリオ" pitchFamily="50" charset="-128"/>
              <a:cs typeface="メイリオ" pitchFamily="50" charset="-128"/>
            </a:endParaRPr>
          </a:p>
          <a:p>
            <a:pPr algn="l"/>
            <a:r>
              <a:rPr lang="ja-JP" altLang="en-US" sz="1200" dirty="0" smtClean="0">
                <a:latin typeface="メイリオ" pitchFamily="50" charset="-128"/>
                <a:ea typeface="メイリオ" pitchFamily="50" charset="-128"/>
                <a:cs typeface="メイリオ" pitchFamily="50" charset="-128"/>
              </a:rPr>
              <a:t>　　日系人</a:t>
            </a:r>
            <a:r>
              <a:rPr lang="ja-JP" altLang="en-US" sz="1200" dirty="0">
                <a:latin typeface="メイリオ" pitchFamily="50" charset="-128"/>
                <a:ea typeface="メイリオ" pitchFamily="50" charset="-128"/>
                <a:cs typeface="メイリオ" pitchFamily="50" charset="-128"/>
              </a:rPr>
              <a:t>：約</a:t>
            </a:r>
            <a:r>
              <a:rPr lang="en-US" altLang="ja-JP" sz="1200" dirty="0">
                <a:latin typeface="メイリオ" pitchFamily="50" charset="-128"/>
                <a:ea typeface="メイリオ" pitchFamily="50" charset="-128"/>
                <a:cs typeface="メイリオ" pitchFamily="50" charset="-128"/>
              </a:rPr>
              <a:t>10</a:t>
            </a:r>
            <a:r>
              <a:rPr lang="ja-JP" altLang="en-US" sz="1200" dirty="0">
                <a:latin typeface="メイリオ" pitchFamily="50" charset="-128"/>
                <a:ea typeface="メイリオ" pitchFamily="50" charset="-128"/>
                <a:cs typeface="メイリオ" pitchFamily="50" charset="-128"/>
              </a:rPr>
              <a:t>万人，在日ペルー人：</a:t>
            </a:r>
            <a:r>
              <a:rPr lang="en-US" altLang="ja-JP" sz="1200" dirty="0" smtClean="0">
                <a:latin typeface="メイリオ" pitchFamily="50" charset="-128"/>
                <a:ea typeface="メイリオ" pitchFamily="50" charset="-128"/>
                <a:cs typeface="メイリオ" pitchFamily="50" charset="-128"/>
              </a:rPr>
              <a:t>47,861</a:t>
            </a:r>
            <a:r>
              <a:rPr lang="ja-JP" altLang="en-US" sz="1200" dirty="0" smtClean="0">
                <a:latin typeface="メイリオ" pitchFamily="50" charset="-128"/>
                <a:ea typeface="メイリオ" pitchFamily="50" charset="-128"/>
                <a:cs typeface="メイリオ" pitchFamily="50" charset="-128"/>
              </a:rPr>
              <a:t>人（</a:t>
            </a:r>
            <a:r>
              <a:rPr lang="en-US" altLang="ja-JP" sz="1200" dirty="0">
                <a:latin typeface="メイリオ" pitchFamily="50" charset="-128"/>
                <a:ea typeface="メイリオ" pitchFamily="50" charset="-128"/>
                <a:cs typeface="メイリオ" pitchFamily="50" charset="-128"/>
              </a:rPr>
              <a:t>17</a:t>
            </a:r>
            <a:r>
              <a:rPr lang="ja-JP" altLang="en-US" sz="1200" dirty="0" smtClean="0">
                <a:latin typeface="メイリオ" pitchFamily="50" charset="-128"/>
                <a:ea typeface="メイリオ" pitchFamily="50" charset="-128"/>
                <a:cs typeface="メイリオ" pitchFamily="50" charset="-128"/>
              </a:rPr>
              <a:t>年</a:t>
            </a:r>
            <a:r>
              <a:rPr lang="ja-JP" altLang="en-US" sz="1200" dirty="0">
                <a:latin typeface="メイリオ" pitchFamily="50" charset="-128"/>
                <a:ea typeface="メイリオ" pitchFamily="50" charset="-128"/>
                <a:cs typeface="メイリオ" pitchFamily="50" charset="-128"/>
              </a:rPr>
              <a:t>６月）</a:t>
            </a:r>
          </a:p>
          <a:p>
            <a:pPr algn="l"/>
            <a:r>
              <a:rPr lang="ja-JP" altLang="en-US" sz="1200" dirty="0">
                <a:latin typeface="メイリオ" pitchFamily="50" charset="-128"/>
                <a:ea typeface="メイリオ" pitchFamily="50" charset="-128"/>
                <a:cs typeface="メイリオ" pitchFamily="50" charset="-128"/>
              </a:rPr>
              <a:t>③対日経済関係</a:t>
            </a:r>
            <a:r>
              <a:rPr lang="ja-JP" altLang="en-US" sz="1200" dirty="0" smtClean="0">
                <a:latin typeface="メイリオ" pitchFamily="50" charset="-128"/>
                <a:ea typeface="メイリオ" pitchFamily="50" charset="-128"/>
                <a:cs typeface="メイリオ" pitchFamily="50" charset="-128"/>
              </a:rPr>
              <a:t>：</a:t>
            </a:r>
            <a:endParaRPr lang="en-US" altLang="ja-JP" sz="1200" dirty="0" smtClean="0">
              <a:latin typeface="メイリオ" pitchFamily="50" charset="-128"/>
              <a:ea typeface="メイリオ" pitchFamily="50" charset="-128"/>
              <a:cs typeface="メイリオ" pitchFamily="50" charset="-128"/>
            </a:endParaRPr>
          </a:p>
          <a:p>
            <a:pPr algn="l"/>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日本</a:t>
            </a:r>
            <a:r>
              <a:rPr lang="ja-JP" altLang="en-US" sz="1200" dirty="0">
                <a:latin typeface="メイリオ" pitchFamily="50" charset="-128"/>
                <a:ea typeface="メイリオ" pitchFamily="50" charset="-128"/>
                <a:cs typeface="メイリオ" pitchFamily="50" charset="-128"/>
              </a:rPr>
              <a:t>への輸出</a:t>
            </a:r>
            <a:r>
              <a:rPr lang="ja-JP" altLang="en-US" sz="1200" dirty="0" smtClean="0">
                <a:latin typeface="メイリオ" pitchFamily="50" charset="-128"/>
                <a:ea typeface="メイリオ" pitchFamily="50" charset="-128"/>
                <a:cs typeface="メイリオ" pitchFamily="50" charset="-128"/>
              </a:rPr>
              <a:t>：</a:t>
            </a:r>
            <a:r>
              <a:rPr lang="en-US" altLang="ja-JP" sz="1200" dirty="0" smtClean="0">
                <a:latin typeface="メイリオ" pitchFamily="50" charset="-128"/>
                <a:ea typeface="メイリオ" pitchFamily="50" charset="-128"/>
                <a:cs typeface="メイリオ" pitchFamily="50" charset="-128"/>
              </a:rPr>
              <a:t>2,049</a:t>
            </a:r>
            <a:r>
              <a:rPr lang="ja-JP" altLang="en-US" sz="1200" dirty="0" smtClean="0">
                <a:latin typeface="メイリオ" pitchFamily="50" charset="-128"/>
                <a:ea typeface="メイリオ" pitchFamily="50" charset="-128"/>
                <a:cs typeface="メイリオ" pitchFamily="50" charset="-128"/>
              </a:rPr>
              <a:t>億円</a:t>
            </a:r>
            <a:r>
              <a:rPr lang="ja-JP" altLang="en-US" sz="1200" dirty="0">
                <a:latin typeface="メイリオ" pitchFamily="50" charset="-128"/>
                <a:ea typeface="メイリオ" pitchFamily="50" charset="-128"/>
                <a:cs typeface="メイリオ" pitchFamily="50" charset="-128"/>
              </a:rPr>
              <a:t>（銅，亜鉛，液化天然ガス，魚粉，亜鉛合金等） 　</a:t>
            </a:r>
          </a:p>
          <a:p>
            <a:pPr algn="l"/>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 日本</a:t>
            </a:r>
            <a:r>
              <a:rPr lang="ja-JP" altLang="en-US" sz="1200" dirty="0">
                <a:latin typeface="メイリオ" pitchFamily="50" charset="-128"/>
                <a:ea typeface="メイリオ" pitchFamily="50" charset="-128"/>
                <a:cs typeface="メイリオ" pitchFamily="50" charset="-128"/>
              </a:rPr>
              <a:t>からの輸入</a:t>
            </a:r>
            <a:r>
              <a:rPr lang="ja-JP" altLang="en-US" sz="1200" dirty="0" smtClean="0">
                <a:latin typeface="メイリオ" pitchFamily="50" charset="-128"/>
                <a:ea typeface="メイリオ" pitchFamily="50" charset="-128"/>
                <a:cs typeface="メイリオ" pitchFamily="50" charset="-128"/>
              </a:rPr>
              <a:t>：</a:t>
            </a:r>
            <a:r>
              <a:rPr lang="en-US" altLang="ja-JP" sz="1200" dirty="0" smtClean="0">
                <a:latin typeface="メイリオ" pitchFamily="50" charset="-128"/>
                <a:ea typeface="メイリオ" pitchFamily="50" charset="-128"/>
                <a:cs typeface="メイリオ" pitchFamily="50" charset="-128"/>
              </a:rPr>
              <a:t>794</a:t>
            </a:r>
            <a:r>
              <a:rPr lang="ja-JP" altLang="en-US" sz="1200" dirty="0" smtClean="0">
                <a:latin typeface="メイリオ" pitchFamily="50" charset="-128"/>
                <a:ea typeface="メイリオ" pitchFamily="50" charset="-128"/>
                <a:cs typeface="メイリオ" pitchFamily="50" charset="-128"/>
              </a:rPr>
              <a:t>億円</a:t>
            </a:r>
            <a:r>
              <a:rPr lang="ja-JP" altLang="en-US" sz="1200" dirty="0">
                <a:latin typeface="メイリオ" pitchFamily="50" charset="-128"/>
                <a:ea typeface="メイリオ" pitchFamily="50" charset="-128"/>
                <a:cs typeface="メイリオ" pitchFamily="50" charset="-128"/>
              </a:rPr>
              <a:t>（自動車，タイヤ，鉄鋼製品</a:t>
            </a:r>
            <a:r>
              <a:rPr lang="ja-JP" altLang="en-US" sz="1200" dirty="0" smtClean="0">
                <a:latin typeface="メイリオ" pitchFamily="50" charset="-128"/>
                <a:ea typeface="メイリオ" pitchFamily="50" charset="-128"/>
                <a:cs typeface="メイリオ" pitchFamily="50" charset="-128"/>
              </a:rPr>
              <a:t>等） （</a:t>
            </a:r>
            <a:r>
              <a:rPr lang="ja-JP" altLang="en-US" sz="1200" dirty="0">
                <a:latin typeface="メイリオ" pitchFamily="50" charset="-128"/>
                <a:ea typeface="メイリオ" pitchFamily="50" charset="-128"/>
                <a:cs typeface="メイリオ" pitchFamily="50" charset="-128"/>
              </a:rPr>
              <a:t>財務省貿易統計</a:t>
            </a:r>
            <a:r>
              <a:rPr lang="ja-JP" altLang="en-US" sz="1200" dirty="0" smtClean="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17</a:t>
            </a:r>
            <a:r>
              <a:rPr lang="ja-JP" altLang="en-US" sz="1200" dirty="0" smtClean="0">
                <a:latin typeface="メイリオ" pitchFamily="50" charset="-128"/>
                <a:ea typeface="メイリオ" pitchFamily="50" charset="-128"/>
                <a:cs typeface="メイリオ" pitchFamily="50" charset="-128"/>
              </a:rPr>
              <a:t>年</a:t>
            </a:r>
            <a:r>
              <a:rPr lang="ja-JP" altLang="en-US" sz="1200" dirty="0">
                <a:latin typeface="メイリオ" pitchFamily="50" charset="-128"/>
                <a:ea typeface="メイリオ" pitchFamily="50" charset="-128"/>
                <a:cs typeface="メイリオ" pitchFamily="50" charset="-128"/>
              </a:rPr>
              <a:t>） </a:t>
            </a:r>
          </a:p>
          <a:p>
            <a:pPr algn="l"/>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1</a:t>
            </a:r>
            <a:r>
              <a:rPr lang="en-US" altLang="ja-JP" sz="1200" dirty="0" smtClean="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進出</a:t>
            </a:r>
            <a:r>
              <a:rPr lang="ja-JP" altLang="en-US" sz="1200" dirty="0">
                <a:latin typeface="メイリオ" pitchFamily="50" charset="-128"/>
                <a:ea typeface="メイリオ" pitchFamily="50" charset="-128"/>
                <a:cs typeface="メイリオ" pitchFamily="50" charset="-128"/>
              </a:rPr>
              <a:t>日本企業数</a:t>
            </a:r>
            <a:r>
              <a:rPr lang="ja-JP" altLang="en-US" sz="1200" dirty="0" smtClean="0">
                <a:latin typeface="メイリオ" pitchFamily="50" charset="-128"/>
                <a:ea typeface="メイリオ" pitchFamily="50" charset="-128"/>
                <a:cs typeface="メイリオ" pitchFamily="50" charset="-128"/>
              </a:rPr>
              <a:t>：</a:t>
            </a:r>
            <a:r>
              <a:rPr lang="en-US" altLang="ja-JP" sz="1200" dirty="0" smtClean="0">
                <a:latin typeface="メイリオ" pitchFamily="50" charset="-128"/>
                <a:ea typeface="メイリオ" pitchFamily="50" charset="-128"/>
                <a:cs typeface="メイリオ" pitchFamily="50" charset="-128"/>
              </a:rPr>
              <a:t>72</a:t>
            </a:r>
            <a:r>
              <a:rPr lang="ja-JP" altLang="en-US" sz="1200" dirty="0" smtClean="0">
                <a:latin typeface="メイリオ" pitchFamily="50" charset="-128"/>
                <a:ea typeface="メイリオ" pitchFamily="50" charset="-128"/>
                <a:cs typeface="メイリオ" pitchFamily="50" charset="-128"/>
              </a:rPr>
              <a:t>社（</a:t>
            </a:r>
            <a:r>
              <a:rPr lang="en-US" altLang="ja-JP" sz="1200" dirty="0" smtClean="0">
                <a:latin typeface="メイリオ" pitchFamily="50" charset="-128"/>
                <a:ea typeface="メイリオ" pitchFamily="50" charset="-128"/>
                <a:cs typeface="メイリオ" pitchFamily="50" charset="-128"/>
              </a:rPr>
              <a:t>17</a:t>
            </a:r>
            <a:r>
              <a:rPr lang="ja-JP" altLang="en-US" sz="1200" dirty="0" smtClean="0">
                <a:latin typeface="メイリオ" pitchFamily="50" charset="-128"/>
                <a:ea typeface="メイリオ" pitchFamily="50" charset="-128"/>
                <a:cs typeface="メイリオ" pitchFamily="50" charset="-128"/>
              </a:rPr>
              <a:t>年</a:t>
            </a:r>
            <a:r>
              <a:rPr lang="ja-JP" altLang="en-US" sz="1200" dirty="0">
                <a:latin typeface="メイリオ" pitchFamily="50" charset="-128"/>
                <a:ea typeface="メイリオ" pitchFamily="50" charset="-128"/>
                <a:cs typeface="メイリオ" pitchFamily="50" charset="-128"/>
              </a:rPr>
              <a:t>）</a:t>
            </a:r>
            <a:endParaRPr lang="en-US" altLang="ja-JP" sz="1200" dirty="0">
              <a:latin typeface="メイリオ" pitchFamily="50" charset="-128"/>
              <a:ea typeface="メイリオ" pitchFamily="50" charset="-128"/>
              <a:cs typeface="メイリオ" pitchFamily="50" charset="-128"/>
            </a:endParaRPr>
          </a:p>
          <a:p>
            <a:pPr algn="l"/>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2</a:t>
            </a:r>
            <a:r>
              <a:rPr lang="en-US" altLang="ja-JP" sz="1200" dirty="0" smtClean="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主</a:t>
            </a:r>
            <a:r>
              <a:rPr lang="ja-JP" altLang="en-US" sz="1200" dirty="0">
                <a:latin typeface="メイリオ" pitchFamily="50" charset="-128"/>
                <a:ea typeface="メイリオ" pitchFamily="50" charset="-128"/>
                <a:cs typeface="メイリオ" pitchFamily="50" charset="-128"/>
              </a:rPr>
              <a:t>な投資</a:t>
            </a:r>
            <a:r>
              <a:rPr lang="ja-JP" altLang="en-US" sz="1200" dirty="0" smtClean="0">
                <a:latin typeface="メイリオ" pitchFamily="50" charset="-128"/>
                <a:ea typeface="メイリオ" pitchFamily="50" charset="-128"/>
                <a:cs typeface="メイリオ" pitchFamily="50" charset="-128"/>
              </a:rPr>
              <a:t>案件（開始年，企業）：</a:t>
            </a:r>
            <a:endParaRPr lang="en-US" altLang="ja-JP" sz="1200" dirty="0" smtClean="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アンタミナ</a:t>
            </a:r>
            <a:r>
              <a:rPr lang="ja-JP" altLang="en-US" sz="1200" dirty="0">
                <a:latin typeface="メイリオ" pitchFamily="50" charset="-128"/>
                <a:ea typeface="メイリオ" pitchFamily="50" charset="-128"/>
                <a:cs typeface="メイリオ" pitchFamily="50" charset="-128"/>
              </a:rPr>
              <a:t>銅・亜鉛鉱山（</a:t>
            </a:r>
            <a:r>
              <a:rPr lang="en-US" altLang="ja-JP" sz="1200" dirty="0">
                <a:latin typeface="メイリオ" pitchFamily="50" charset="-128"/>
                <a:ea typeface="メイリオ" pitchFamily="50" charset="-128"/>
                <a:cs typeface="メイリオ" pitchFamily="50" charset="-128"/>
              </a:rPr>
              <a:t>01</a:t>
            </a:r>
            <a:r>
              <a:rPr lang="ja-JP" altLang="en-US" sz="1200" dirty="0">
                <a:latin typeface="メイリオ" pitchFamily="50" charset="-128"/>
                <a:ea typeface="メイリオ" pitchFamily="50" charset="-128"/>
                <a:cs typeface="メイリオ" pitchFamily="50" charset="-128"/>
              </a:rPr>
              <a:t>年，三菱商事），</a:t>
            </a:r>
            <a:r>
              <a:rPr lang="ja-JP" altLang="en-US" sz="1200" dirty="0" smtClean="0">
                <a:latin typeface="メイリオ" pitchFamily="50" charset="-128"/>
                <a:ea typeface="メイリオ" pitchFamily="50" charset="-128"/>
                <a:cs typeface="メイリオ" pitchFamily="50" charset="-128"/>
              </a:rPr>
              <a:t>二輪車製造</a:t>
            </a:r>
            <a:r>
              <a:rPr lang="ja-JP" altLang="en-US" sz="1200" dirty="0">
                <a:latin typeface="メイリオ" pitchFamily="50" charset="-128"/>
                <a:ea typeface="メイリオ" pitchFamily="50" charset="-128"/>
                <a:cs typeface="メイリオ" pitchFamily="50" charset="-128"/>
              </a:rPr>
              <a:t>イキトス工場（</a:t>
            </a:r>
            <a:r>
              <a:rPr lang="en-US" altLang="ja-JP" sz="1200" dirty="0">
                <a:latin typeface="メイリオ" pitchFamily="50" charset="-128"/>
                <a:ea typeface="メイリオ" pitchFamily="50" charset="-128"/>
                <a:cs typeface="メイリオ" pitchFamily="50" charset="-128"/>
              </a:rPr>
              <a:t>07</a:t>
            </a:r>
            <a:r>
              <a:rPr lang="ja-JP" altLang="en-US" sz="1200" dirty="0">
                <a:latin typeface="メイリオ" pitchFamily="50" charset="-128"/>
                <a:ea typeface="メイリオ" pitchFamily="50" charset="-128"/>
                <a:cs typeface="メイリオ" pitchFamily="50" charset="-128"/>
              </a:rPr>
              <a:t>年</a:t>
            </a:r>
            <a:r>
              <a:rPr lang="ja-JP" altLang="en-US" sz="1200" dirty="0" smtClean="0">
                <a:latin typeface="メイリオ" pitchFamily="50" charset="-128"/>
                <a:ea typeface="メイリオ" pitchFamily="50" charset="-128"/>
                <a:cs typeface="メイリオ" pitchFamily="50" charset="-128"/>
              </a:rPr>
              <a:t>，ホンダ</a:t>
            </a:r>
            <a:r>
              <a:rPr lang="ja-JP" altLang="en-US" sz="1200" dirty="0">
                <a:latin typeface="メイリオ" pitchFamily="50" charset="-128"/>
                <a:ea typeface="メイリオ" pitchFamily="50" charset="-128"/>
                <a:cs typeface="メイリオ" pitchFamily="50" charset="-128"/>
              </a:rPr>
              <a:t>），液化天然ガス（</a:t>
            </a:r>
            <a:r>
              <a:rPr lang="en-US" altLang="ja-JP" sz="1200" dirty="0">
                <a:latin typeface="メイリオ" pitchFamily="50" charset="-128"/>
                <a:ea typeface="メイリオ" pitchFamily="50" charset="-128"/>
                <a:cs typeface="メイリオ" pitchFamily="50" charset="-128"/>
              </a:rPr>
              <a:t>LNG</a:t>
            </a:r>
            <a:r>
              <a:rPr lang="ja-JP" altLang="en-US" sz="1200" dirty="0">
                <a:latin typeface="メイリオ" pitchFamily="50" charset="-128"/>
                <a:ea typeface="メイリオ" pitchFamily="50" charset="-128"/>
                <a:cs typeface="メイリオ" pitchFamily="50" charset="-128"/>
              </a:rPr>
              <a:t>）製造資本</a:t>
            </a:r>
            <a:r>
              <a:rPr lang="ja-JP" altLang="en-US" sz="1200" dirty="0" smtClean="0">
                <a:latin typeface="メイリオ" pitchFamily="50" charset="-128"/>
                <a:ea typeface="メイリオ" pitchFamily="50" charset="-128"/>
                <a:cs typeface="メイリオ" pitchFamily="50" charset="-128"/>
              </a:rPr>
              <a:t>参加（</a:t>
            </a:r>
            <a:r>
              <a:rPr lang="en-US" altLang="ja-JP" sz="1200" dirty="0">
                <a:latin typeface="メイリオ" pitchFamily="50" charset="-128"/>
                <a:ea typeface="メイリオ" pitchFamily="50" charset="-128"/>
                <a:cs typeface="メイリオ" pitchFamily="50" charset="-128"/>
              </a:rPr>
              <a:t>10</a:t>
            </a:r>
            <a:r>
              <a:rPr lang="ja-JP" altLang="en-US" sz="1200" dirty="0">
                <a:latin typeface="メイリオ" pitchFamily="50" charset="-128"/>
                <a:ea typeface="メイリオ" pitchFamily="50" charset="-128"/>
                <a:cs typeface="メイリオ" pitchFamily="50" charset="-128"/>
              </a:rPr>
              <a:t>年，丸紅），バイヨバル燐鉱山（</a:t>
            </a:r>
            <a:r>
              <a:rPr lang="en-US" altLang="ja-JP" sz="1200" dirty="0">
                <a:latin typeface="メイリオ" pitchFamily="50" charset="-128"/>
                <a:ea typeface="メイリオ" pitchFamily="50" charset="-128"/>
                <a:cs typeface="メイリオ" pitchFamily="50" charset="-128"/>
              </a:rPr>
              <a:t>10</a:t>
            </a:r>
            <a:r>
              <a:rPr lang="ja-JP" altLang="en-US" sz="1200" dirty="0">
                <a:latin typeface="メイリオ" pitchFamily="50" charset="-128"/>
                <a:ea typeface="メイリオ" pitchFamily="50" charset="-128"/>
                <a:cs typeface="メイリオ" pitchFamily="50" charset="-128"/>
              </a:rPr>
              <a:t>年，</a:t>
            </a:r>
            <a:r>
              <a:rPr lang="ja-JP" altLang="en-US" sz="1200" dirty="0" smtClean="0">
                <a:latin typeface="メイリオ" pitchFamily="50" charset="-128"/>
                <a:ea typeface="メイリオ" pitchFamily="50" charset="-128"/>
                <a:cs typeface="メイリオ" pitchFamily="50" charset="-128"/>
              </a:rPr>
              <a:t>三井物産</a:t>
            </a:r>
            <a:r>
              <a:rPr lang="ja-JP" altLang="en-US" sz="1200" dirty="0">
                <a:latin typeface="メイリオ" pitchFamily="50" charset="-128"/>
                <a:ea typeface="メイリオ" pitchFamily="50" charset="-128"/>
                <a:cs typeface="メイリオ" pitchFamily="50" charset="-128"/>
              </a:rPr>
              <a:t>），ケジャベコ</a:t>
            </a:r>
            <a:r>
              <a:rPr lang="ja-JP" altLang="en-US" sz="1200" dirty="0" smtClean="0">
                <a:latin typeface="メイリオ" pitchFamily="50" charset="-128"/>
                <a:ea typeface="メイリオ" pitchFamily="50" charset="-128"/>
                <a:cs typeface="メイリオ" pitchFamily="50" charset="-128"/>
              </a:rPr>
              <a:t>銅鉱山（</a:t>
            </a:r>
            <a:r>
              <a:rPr lang="en-US" altLang="ja-JP" sz="1200" dirty="0">
                <a:latin typeface="メイリオ" pitchFamily="50" charset="-128"/>
                <a:ea typeface="メイリオ" pitchFamily="50" charset="-128"/>
                <a:cs typeface="メイリオ" pitchFamily="50" charset="-128"/>
              </a:rPr>
              <a:t>12</a:t>
            </a:r>
            <a:r>
              <a:rPr lang="ja-JP" altLang="en-US" sz="1200" dirty="0">
                <a:latin typeface="メイリオ" pitchFamily="50" charset="-128"/>
                <a:ea typeface="メイリオ" pitchFamily="50" charset="-128"/>
                <a:cs typeface="メイリオ" pitchFamily="50" charset="-128"/>
              </a:rPr>
              <a:t>年，三菱商事），サフラナル銅鉱山（</a:t>
            </a:r>
            <a:r>
              <a:rPr lang="en-US" altLang="ja-JP" sz="1200" dirty="0">
                <a:latin typeface="メイリオ" pitchFamily="50" charset="-128"/>
                <a:ea typeface="メイリオ" pitchFamily="50" charset="-128"/>
                <a:cs typeface="メイリオ" pitchFamily="50" charset="-128"/>
              </a:rPr>
              <a:t>13</a:t>
            </a:r>
            <a:r>
              <a:rPr lang="ja-JP" altLang="en-US" sz="1200" dirty="0">
                <a:latin typeface="メイリオ" pitchFamily="50" charset="-128"/>
                <a:ea typeface="メイリオ" pitchFamily="50" charset="-128"/>
                <a:cs typeface="メイリオ" pitchFamily="50" charset="-128"/>
              </a:rPr>
              <a:t>年，三菱マテリアル），</a:t>
            </a:r>
            <a:r>
              <a:rPr lang="ja-JP" altLang="en-US" sz="1200" dirty="0" smtClean="0">
                <a:latin typeface="メイリオ" pitchFamily="50" charset="-128"/>
                <a:ea typeface="メイリオ" pitchFamily="50" charset="-128"/>
                <a:cs typeface="メイリオ" pitchFamily="50" charset="-128"/>
              </a:rPr>
              <a:t>メガソーラープロジェクト</a:t>
            </a:r>
            <a:r>
              <a:rPr lang="ja-JP" altLang="en-US" sz="1200" dirty="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15</a:t>
            </a:r>
            <a:r>
              <a:rPr lang="ja-JP" altLang="en-US" sz="1200" dirty="0">
                <a:latin typeface="メイリオ" pitchFamily="50" charset="-128"/>
                <a:ea typeface="メイリオ" pitchFamily="50" charset="-128"/>
                <a:cs typeface="メイリオ" pitchFamily="50" charset="-128"/>
              </a:rPr>
              <a:t>年，双日），セロベルデ銅鉱山拡張工事（</a:t>
            </a:r>
            <a:r>
              <a:rPr lang="en-US" altLang="ja-JP" sz="1200" dirty="0">
                <a:latin typeface="メイリオ" pitchFamily="50" charset="-128"/>
                <a:ea typeface="メイリオ" pitchFamily="50" charset="-128"/>
                <a:cs typeface="メイリオ" pitchFamily="50" charset="-128"/>
              </a:rPr>
              <a:t>15</a:t>
            </a:r>
            <a:r>
              <a:rPr lang="ja-JP" altLang="en-US" sz="1200" dirty="0">
                <a:latin typeface="メイリオ" pitchFamily="50" charset="-128"/>
                <a:ea typeface="メイリオ" pitchFamily="50" charset="-128"/>
                <a:cs typeface="メイリオ" pitchFamily="50" charset="-128"/>
              </a:rPr>
              <a:t>年，</a:t>
            </a:r>
            <a:r>
              <a:rPr lang="ja-JP" altLang="en-US" sz="1200" dirty="0" smtClean="0">
                <a:latin typeface="メイリオ" pitchFamily="50" charset="-128"/>
                <a:ea typeface="メイリオ" pitchFamily="50" charset="-128"/>
                <a:cs typeface="メイリオ" pitchFamily="50" charset="-128"/>
              </a:rPr>
              <a:t>住友金属</a:t>
            </a:r>
            <a:r>
              <a:rPr lang="ja-JP" altLang="en-US" sz="1200" dirty="0">
                <a:latin typeface="メイリオ" pitchFamily="50" charset="-128"/>
                <a:ea typeface="メイリオ" pitchFamily="50" charset="-128"/>
                <a:cs typeface="メイリオ" pitchFamily="50" charset="-128"/>
              </a:rPr>
              <a:t>鉱山，住友商事</a:t>
            </a:r>
            <a:r>
              <a:rPr lang="ja-JP" altLang="en-US" sz="1200" dirty="0" smtClean="0">
                <a:latin typeface="メイリオ" pitchFamily="50" charset="-128"/>
                <a:ea typeface="メイリオ" pitchFamily="50" charset="-128"/>
                <a:cs typeface="メイリオ" pitchFamily="50" charset="-128"/>
              </a:rPr>
              <a:t>），ピナヤ</a:t>
            </a:r>
            <a:r>
              <a:rPr lang="ja-JP" altLang="en-US" sz="1200" dirty="0">
                <a:latin typeface="メイリオ" pitchFamily="50" charset="-128"/>
                <a:ea typeface="メイリオ" pitchFamily="50" charset="-128"/>
                <a:cs typeface="メイリオ" pitchFamily="50" charset="-128"/>
              </a:rPr>
              <a:t>探査</a:t>
            </a:r>
            <a:r>
              <a:rPr lang="ja-JP" altLang="en-US" sz="1200" dirty="0" smtClean="0">
                <a:latin typeface="メイリオ" pitchFamily="50" charset="-128"/>
                <a:ea typeface="メイリオ" pitchFamily="50" charset="-128"/>
                <a:cs typeface="メイリオ" pitchFamily="50" charset="-128"/>
              </a:rPr>
              <a:t>プロジェクト（</a:t>
            </a:r>
            <a:r>
              <a:rPr lang="en-US" altLang="ja-JP" sz="1200" dirty="0" smtClean="0">
                <a:latin typeface="メイリオ" pitchFamily="50" charset="-128"/>
                <a:ea typeface="メイリオ" pitchFamily="50" charset="-128"/>
                <a:cs typeface="メイリオ" pitchFamily="50" charset="-128"/>
              </a:rPr>
              <a:t>16</a:t>
            </a:r>
            <a:r>
              <a:rPr lang="ja-JP" altLang="en-US" sz="1200" dirty="0" smtClean="0">
                <a:latin typeface="メイリオ" pitchFamily="50" charset="-128"/>
                <a:ea typeface="メイリオ" pitchFamily="50" charset="-128"/>
                <a:cs typeface="メイリオ" pitchFamily="50" charset="-128"/>
              </a:rPr>
              <a:t>年，</a:t>
            </a:r>
            <a:r>
              <a:rPr lang="ja-JP" altLang="en-US" sz="1200" dirty="0">
                <a:latin typeface="メイリオ" pitchFamily="50" charset="-128"/>
                <a:ea typeface="メイリオ" pitchFamily="50" charset="-128"/>
                <a:cs typeface="メイリオ" pitchFamily="50" charset="-128"/>
              </a:rPr>
              <a:t>伊藤忠商事），リマ・メトロ２号線</a:t>
            </a:r>
            <a:r>
              <a:rPr lang="ja-JP" altLang="en-US" sz="1200" dirty="0" smtClean="0">
                <a:latin typeface="メイリオ" pitchFamily="50" charset="-128"/>
                <a:ea typeface="メイリオ" pitchFamily="50" charset="-128"/>
                <a:cs typeface="メイリオ" pitchFamily="50" charset="-128"/>
              </a:rPr>
              <a:t>プロジェクト（</a:t>
            </a:r>
            <a:r>
              <a:rPr lang="en-US" altLang="ja-JP" sz="1200" dirty="0" smtClean="0">
                <a:latin typeface="メイリオ" pitchFamily="50" charset="-128"/>
                <a:ea typeface="メイリオ" pitchFamily="50" charset="-128"/>
                <a:cs typeface="メイリオ" pitchFamily="50" charset="-128"/>
              </a:rPr>
              <a:t>16</a:t>
            </a:r>
            <a:r>
              <a:rPr lang="ja-JP" altLang="en-US" sz="1200" dirty="0" smtClean="0">
                <a:latin typeface="メイリオ" pitchFamily="50" charset="-128"/>
                <a:ea typeface="メイリオ" pitchFamily="50" charset="-128"/>
                <a:cs typeface="メイリオ" pitchFamily="50" charset="-128"/>
              </a:rPr>
              <a:t>年，</a:t>
            </a:r>
            <a:r>
              <a:rPr lang="en-US" altLang="ja-JP" sz="1200" dirty="0" smtClean="0">
                <a:latin typeface="メイリオ" pitchFamily="50" charset="-128"/>
                <a:ea typeface="メイリオ" pitchFamily="50" charset="-128"/>
                <a:cs typeface="メイリオ" pitchFamily="50" charset="-128"/>
              </a:rPr>
              <a:t>ANSALDO STS</a:t>
            </a:r>
            <a:r>
              <a:rPr lang="ja-JP" altLang="en-US" sz="1200" dirty="0" smtClean="0">
                <a:latin typeface="メイリオ" pitchFamily="50" charset="-128"/>
                <a:ea typeface="メイリオ" pitchFamily="50" charset="-128"/>
                <a:cs typeface="メイリオ" pitchFamily="50" charset="-128"/>
              </a:rPr>
              <a:t>（日立グループ））</a:t>
            </a:r>
            <a:endParaRPr lang="en-US" altLang="ja-JP" sz="1200" dirty="0" smtClean="0">
              <a:latin typeface="メイリオ" pitchFamily="50" charset="-128"/>
              <a:ea typeface="メイリオ" pitchFamily="50" charset="-128"/>
              <a:cs typeface="メイリオ" pitchFamily="50" charset="-128"/>
            </a:endParaRPr>
          </a:p>
          <a:p>
            <a:pPr algn="l"/>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3</a:t>
            </a:r>
            <a:r>
              <a:rPr lang="en-US" altLang="ja-JP" sz="1200" dirty="0" smtClean="0">
                <a:latin typeface="メイリオ" pitchFamily="50" charset="-128"/>
                <a:ea typeface="メイリオ" pitchFamily="50" charset="-128"/>
                <a:cs typeface="メイリオ" pitchFamily="50" charset="-128"/>
              </a:rPr>
              <a:t>) 12</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月，日・ペルー経済連携協定（</a:t>
            </a:r>
            <a:r>
              <a:rPr lang="en-US" altLang="ja-JP" sz="1200" dirty="0">
                <a:latin typeface="メイリオ" pitchFamily="50" charset="-128"/>
                <a:ea typeface="メイリオ" pitchFamily="50" charset="-128"/>
                <a:cs typeface="メイリオ" pitchFamily="50" charset="-128"/>
              </a:rPr>
              <a:t>EPA</a:t>
            </a:r>
            <a:r>
              <a:rPr lang="ja-JP" altLang="en-US" sz="1200" dirty="0">
                <a:latin typeface="メイリオ" pitchFamily="50" charset="-128"/>
                <a:ea typeface="メイリオ" pitchFamily="50" charset="-128"/>
                <a:cs typeface="メイリオ" pitchFamily="50" charset="-128"/>
              </a:rPr>
              <a:t>）発効。</a:t>
            </a:r>
            <a:r>
              <a:rPr lang="en-US" altLang="ja-JP" sz="1200" dirty="0">
                <a:latin typeface="メイリオ" pitchFamily="50" charset="-128"/>
                <a:ea typeface="メイリオ" pitchFamily="50" charset="-128"/>
                <a:cs typeface="メイリオ" pitchFamily="50" charset="-128"/>
              </a:rPr>
              <a:t>09</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12</a:t>
            </a:r>
            <a:r>
              <a:rPr lang="ja-JP" altLang="en-US" sz="1200" dirty="0">
                <a:latin typeface="メイリオ" pitchFamily="50" charset="-128"/>
                <a:ea typeface="メイリオ" pitchFamily="50" charset="-128"/>
                <a:cs typeface="メイリオ" pitchFamily="50" charset="-128"/>
              </a:rPr>
              <a:t>月，日・ペルー</a:t>
            </a:r>
            <a:r>
              <a:rPr lang="ja-JP" altLang="en-US" sz="1200" dirty="0" smtClean="0">
                <a:latin typeface="メイリオ" pitchFamily="50" charset="-128"/>
                <a:ea typeface="メイリオ" pitchFamily="50" charset="-128"/>
                <a:cs typeface="メイリオ" pitchFamily="50" charset="-128"/>
              </a:rPr>
              <a:t>投</a:t>
            </a:r>
            <a:endParaRPr lang="en-US" altLang="ja-JP" sz="1200" dirty="0" smtClean="0">
              <a:latin typeface="メイリオ" pitchFamily="50" charset="-128"/>
              <a:ea typeface="メイリオ" pitchFamily="50" charset="-128"/>
              <a:cs typeface="メイリオ" pitchFamily="50" charset="-128"/>
            </a:endParaRPr>
          </a:p>
          <a:p>
            <a:pPr algn="l"/>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　資</a:t>
            </a:r>
            <a:r>
              <a:rPr lang="ja-JP" altLang="en-US" sz="1200" dirty="0">
                <a:latin typeface="メイリオ" pitchFamily="50" charset="-128"/>
                <a:ea typeface="メイリオ" pitchFamily="50" charset="-128"/>
                <a:cs typeface="メイリオ" pitchFamily="50" charset="-128"/>
              </a:rPr>
              <a:t>協定発効。</a:t>
            </a:r>
            <a:endParaRPr lang="en-US" altLang="ja-JP" sz="1200" dirty="0">
              <a:latin typeface="メイリオ" pitchFamily="50" charset="-128"/>
              <a:ea typeface="メイリオ" pitchFamily="50" charset="-128"/>
              <a:cs typeface="メイリオ" pitchFamily="50" charset="-128"/>
            </a:endParaRPr>
          </a:p>
        </p:txBody>
      </p:sp>
      <p:sp>
        <p:nvSpPr>
          <p:cNvPr id="4" name="Text Box 10"/>
          <p:cNvSpPr txBox="1">
            <a:spLocks noChangeArrowheads="1"/>
          </p:cNvSpPr>
          <p:nvPr/>
        </p:nvSpPr>
        <p:spPr bwMode="auto">
          <a:xfrm>
            <a:off x="1187624" y="124616"/>
            <a:ext cx="6624736" cy="307777"/>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eaLnBrk="0" fontAlgn="base" hangingPunct="0">
              <a:spcBef>
                <a:spcPct val="0"/>
              </a:spcBef>
              <a:spcAft>
                <a:spcPct val="0"/>
              </a:spcAft>
              <a:defRPr kumimoji="1" sz="44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sz="1400" dirty="0"/>
              <a:t>日本</a:t>
            </a:r>
            <a:r>
              <a:rPr lang="ja-JP" altLang="en-US" sz="1400" dirty="0" smtClean="0"/>
              <a:t>との関係</a:t>
            </a:r>
            <a:endParaRPr lang="ja-JP" altLang="en-US" sz="1400" dirty="0"/>
          </a:p>
        </p:txBody>
      </p:sp>
      <p:sp>
        <p:nvSpPr>
          <p:cNvPr id="2" name="スライド番号プレースホルダー 1"/>
          <p:cNvSpPr>
            <a:spLocks noGrp="1"/>
          </p:cNvSpPr>
          <p:nvPr>
            <p:ph type="sldNum" sz="quarter" idx="12"/>
          </p:nvPr>
        </p:nvSpPr>
        <p:spPr/>
        <p:txBody>
          <a:bodyPr/>
          <a:lstStyle/>
          <a:p>
            <a:fld id="{64C0F0D8-C56D-4682-9D74-5C5ACC484B60}" type="slidenum">
              <a:rPr lang="es-PE" smtClean="0"/>
              <a:pPr/>
              <a:t>3</a:t>
            </a:fld>
            <a:endParaRPr lang="es-PE" dirty="0"/>
          </a:p>
        </p:txBody>
      </p:sp>
      <p:sp>
        <p:nvSpPr>
          <p:cNvPr id="5" name="テキスト ボックス 4"/>
          <p:cNvSpPr txBox="1"/>
          <p:nvPr/>
        </p:nvSpPr>
        <p:spPr>
          <a:xfrm>
            <a:off x="34082" y="3203702"/>
            <a:ext cx="9144000" cy="646331"/>
          </a:xfrm>
          <a:prstGeom prst="rect">
            <a:avLst/>
          </a:prstGeom>
          <a:noFill/>
        </p:spPr>
        <p:txBody>
          <a:bodyPr wrap="square" rtlCol="0">
            <a:spAutoFit/>
          </a:bodyPr>
          <a:lstStyle/>
          <a:p>
            <a:r>
              <a:rPr lang="ja-JP" altLang="en-US" sz="1200" dirty="0">
                <a:latin typeface="メイリオ" pitchFamily="50" charset="-128"/>
                <a:ea typeface="メイリオ" pitchFamily="50" charset="-128"/>
                <a:cs typeface="メイリオ" pitchFamily="50" charset="-128"/>
              </a:rPr>
              <a:t>④経済協力　経済社会インフラの整備と格差是正，環境対策，防災対策に</a:t>
            </a:r>
            <a:r>
              <a:rPr lang="ja-JP" altLang="en-US" sz="1200" dirty="0" smtClean="0">
                <a:latin typeface="メイリオ" pitchFamily="50" charset="-128"/>
                <a:ea typeface="メイリオ" pitchFamily="50" charset="-128"/>
                <a:cs typeface="メイリオ" pitchFamily="50" charset="-128"/>
              </a:rPr>
              <a:t>重点</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　実績（</a:t>
            </a:r>
            <a:r>
              <a:rPr lang="en-US" altLang="ja-JP" sz="1200" dirty="0">
                <a:latin typeface="メイリオ" pitchFamily="50" charset="-128"/>
                <a:ea typeface="メイリオ" pitchFamily="50" charset="-128"/>
                <a:cs typeface="メイリオ" pitchFamily="50" charset="-128"/>
              </a:rPr>
              <a:t>15</a:t>
            </a:r>
            <a:r>
              <a:rPr lang="ja-JP" altLang="en-US" sz="1200" dirty="0" smtClean="0">
                <a:latin typeface="メイリオ" pitchFamily="50" charset="-128"/>
                <a:ea typeface="メイリオ" pitchFamily="50" charset="-128"/>
                <a:cs typeface="メイリオ" pitchFamily="50" charset="-128"/>
              </a:rPr>
              <a:t>年</a:t>
            </a:r>
            <a:r>
              <a:rPr lang="ja-JP" altLang="en-US" sz="1200" dirty="0">
                <a:latin typeface="メイリオ" pitchFamily="50" charset="-128"/>
                <a:ea typeface="メイリオ" pitchFamily="50" charset="-128"/>
                <a:cs typeface="メイリオ" pitchFamily="50" charset="-128"/>
              </a:rPr>
              <a:t>までの累計）：</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　有償</a:t>
            </a:r>
            <a:r>
              <a:rPr lang="ja-JP" altLang="en-US" sz="1200" dirty="0">
                <a:latin typeface="メイリオ" pitchFamily="50" charset="-128"/>
                <a:ea typeface="メイリオ" pitchFamily="50" charset="-128"/>
                <a:cs typeface="メイリオ" pitchFamily="50" charset="-128"/>
              </a:rPr>
              <a:t>資金協力</a:t>
            </a:r>
            <a:r>
              <a:rPr lang="en-US" altLang="ja-JP" sz="1200" dirty="0">
                <a:latin typeface="メイリオ" pitchFamily="50" charset="-128"/>
                <a:ea typeface="メイリオ" pitchFamily="50" charset="-128"/>
                <a:cs typeface="メイリオ" pitchFamily="50" charset="-128"/>
              </a:rPr>
              <a:t>4,439.38</a:t>
            </a:r>
            <a:r>
              <a:rPr lang="ja-JP" altLang="en-US" sz="1200" dirty="0">
                <a:latin typeface="メイリオ" pitchFamily="50" charset="-128"/>
                <a:ea typeface="メイリオ" pitchFamily="50" charset="-128"/>
                <a:cs typeface="メイリオ" pitchFamily="50" charset="-128"/>
              </a:rPr>
              <a:t>億円　無償資金協力</a:t>
            </a:r>
            <a:r>
              <a:rPr lang="en-US" altLang="ja-JP" sz="1200" dirty="0" smtClean="0">
                <a:latin typeface="メイリオ" pitchFamily="50" charset="-128"/>
                <a:ea typeface="メイリオ" pitchFamily="50" charset="-128"/>
                <a:cs typeface="メイリオ" pitchFamily="50" charset="-128"/>
              </a:rPr>
              <a:t>668.49</a:t>
            </a:r>
            <a:r>
              <a:rPr lang="ja-JP" altLang="en-US" sz="1200" dirty="0" smtClean="0">
                <a:latin typeface="メイリオ" pitchFamily="50" charset="-128"/>
                <a:ea typeface="メイリオ" pitchFamily="50" charset="-128"/>
                <a:cs typeface="メイリオ" pitchFamily="50" charset="-128"/>
              </a:rPr>
              <a:t>億円</a:t>
            </a:r>
            <a:r>
              <a:rPr lang="ja-JP" altLang="en-US" sz="1200" dirty="0">
                <a:latin typeface="メイリオ" pitchFamily="50" charset="-128"/>
                <a:ea typeface="メイリオ" pitchFamily="50" charset="-128"/>
                <a:cs typeface="メイリオ" pitchFamily="50" charset="-128"/>
              </a:rPr>
              <a:t>　技術協力</a:t>
            </a:r>
            <a:r>
              <a:rPr lang="en-US" altLang="ja-JP" sz="1200" dirty="0" smtClean="0">
                <a:latin typeface="メイリオ" pitchFamily="50" charset="-128"/>
                <a:ea typeface="メイリオ" pitchFamily="50" charset="-128"/>
                <a:cs typeface="メイリオ" pitchFamily="50" charset="-128"/>
              </a:rPr>
              <a:t>573.18</a:t>
            </a:r>
            <a:r>
              <a:rPr lang="ja-JP" altLang="en-US" sz="1200" dirty="0" smtClean="0">
                <a:latin typeface="メイリオ" pitchFamily="50" charset="-128"/>
                <a:ea typeface="メイリオ" pitchFamily="50" charset="-128"/>
                <a:cs typeface="メイリオ" pitchFamily="50" charset="-128"/>
              </a:rPr>
              <a:t>億円</a:t>
            </a:r>
            <a:endParaRPr kumimoji="1" lang="ja-JP" altLang="en-US" sz="1200" dirty="0"/>
          </a:p>
        </p:txBody>
      </p:sp>
      <p:sp>
        <p:nvSpPr>
          <p:cNvPr id="6" name="テキスト ボックス 5"/>
          <p:cNvSpPr txBox="1"/>
          <p:nvPr/>
        </p:nvSpPr>
        <p:spPr>
          <a:xfrm>
            <a:off x="46851" y="3841658"/>
            <a:ext cx="8316416" cy="3046988"/>
          </a:xfrm>
          <a:prstGeom prst="rect">
            <a:avLst/>
          </a:prstGeom>
          <a:noFill/>
        </p:spPr>
        <p:txBody>
          <a:bodyPr wrap="square" rtlCol="0" anchor="ctr">
            <a:spAutoFit/>
          </a:bodyPr>
          <a:lstStyle/>
          <a:p>
            <a:pPr algn="l"/>
            <a:r>
              <a:rPr lang="ja-JP" altLang="en-US" sz="1200" dirty="0" smtClean="0">
                <a:latin typeface="メイリオ" pitchFamily="50" charset="-128"/>
                <a:ea typeface="メイリオ" pitchFamily="50" charset="-128"/>
                <a:cs typeface="メイリオ" pitchFamily="50" charset="-128"/>
              </a:rPr>
              <a:t>⑤</a:t>
            </a:r>
            <a:r>
              <a:rPr lang="ja-JP" altLang="en-US" sz="1200" dirty="0">
                <a:latin typeface="メイリオ" pitchFamily="50" charset="-128"/>
                <a:ea typeface="メイリオ" pitchFamily="50" charset="-128"/>
                <a:cs typeface="メイリオ" pitchFamily="50" charset="-128"/>
              </a:rPr>
              <a:t>最近の要人</a:t>
            </a:r>
            <a:r>
              <a:rPr lang="ja-JP" altLang="en-US" sz="1200" dirty="0" smtClean="0">
                <a:latin typeface="メイリオ" pitchFamily="50" charset="-128"/>
                <a:ea typeface="メイリオ" pitchFamily="50" charset="-128"/>
                <a:cs typeface="メイリオ" pitchFamily="50" charset="-128"/>
              </a:rPr>
              <a:t>往来</a:t>
            </a:r>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pPr algn="l"/>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往訪</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　　　　　　　　　　　                　　　　　　</a:t>
            </a:r>
          </a:p>
          <a:p>
            <a:pPr algn="l"/>
            <a:r>
              <a:rPr lang="ja-JP" altLang="en-US" sz="1200" dirty="0" smtClean="0">
                <a:latin typeface="メイリオ" pitchFamily="50" charset="-128"/>
                <a:ea typeface="メイリオ" pitchFamily="50" charset="-128"/>
                <a:cs typeface="メイリオ" pitchFamily="50" charset="-128"/>
              </a:rPr>
              <a:t>　高木</a:t>
            </a:r>
            <a:r>
              <a:rPr lang="ja-JP" altLang="en-US" sz="1200" dirty="0">
                <a:latin typeface="メイリオ" pitchFamily="50" charset="-128"/>
                <a:ea typeface="メイリオ" pitchFamily="50" charset="-128"/>
                <a:cs typeface="メイリオ" pitchFamily="50" charset="-128"/>
              </a:rPr>
              <a:t>内閣府大臣政務官（</a:t>
            </a:r>
            <a:r>
              <a:rPr lang="en-US" altLang="ja-JP" sz="1200" dirty="0">
                <a:latin typeface="メイリオ" pitchFamily="50" charset="-128"/>
                <a:ea typeface="メイリオ" pitchFamily="50" charset="-128"/>
                <a:cs typeface="メイリオ" pitchFamily="50" charset="-128"/>
              </a:rPr>
              <a:t>APEC</a:t>
            </a:r>
            <a:r>
              <a:rPr lang="ja-JP" altLang="en-US" sz="1200" dirty="0">
                <a:latin typeface="メイリオ" pitchFamily="50" charset="-128"/>
                <a:ea typeface="メイリオ" pitchFamily="50" charset="-128"/>
                <a:cs typeface="メイリオ" pitchFamily="50" charset="-128"/>
              </a:rPr>
              <a:t>女性と経済</a:t>
            </a:r>
            <a:r>
              <a:rPr lang="ja-JP" altLang="en-US" sz="1200" dirty="0" smtClean="0">
                <a:latin typeface="メイリオ" pitchFamily="50" charset="-128"/>
                <a:ea typeface="メイリオ" pitchFamily="50" charset="-128"/>
                <a:cs typeface="メイリオ" pitchFamily="50" charset="-128"/>
              </a:rPr>
              <a:t>フォーラム）（</a:t>
            </a:r>
            <a:r>
              <a:rPr lang="en-US" altLang="ja-JP" sz="1200" dirty="0">
                <a:latin typeface="メイリオ" pitchFamily="50" charset="-128"/>
                <a:ea typeface="メイリオ" pitchFamily="50" charset="-128"/>
                <a:cs typeface="メイリオ" pitchFamily="50" charset="-128"/>
              </a:rPr>
              <a:t>16</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6</a:t>
            </a:r>
            <a:r>
              <a:rPr lang="ja-JP" altLang="en-US" sz="1200" dirty="0">
                <a:latin typeface="メイリオ" pitchFamily="50" charset="-128"/>
                <a:ea typeface="メイリオ" pitchFamily="50" charset="-128"/>
                <a:cs typeface="メイリオ" pitchFamily="50" charset="-128"/>
              </a:rPr>
              <a:t>月）</a:t>
            </a:r>
            <a:endParaRPr lang="en-US" altLang="ja-JP" sz="1200" dirty="0">
              <a:latin typeface="メイリオ" pitchFamily="50" charset="-128"/>
              <a:ea typeface="メイリオ" pitchFamily="50" charset="-128"/>
              <a:cs typeface="メイリオ" pitchFamily="50" charset="-128"/>
            </a:endParaRPr>
          </a:p>
          <a:p>
            <a:pPr algn="l"/>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二階</a:t>
            </a:r>
            <a:r>
              <a:rPr lang="ja-JP" altLang="en-US" sz="1200" dirty="0">
                <a:latin typeface="メイリオ" pitchFamily="50" charset="-128"/>
                <a:ea typeface="メイリオ" pitchFamily="50" charset="-128"/>
                <a:cs typeface="メイリオ" pitchFamily="50" charset="-128"/>
              </a:rPr>
              <a:t>衆議院議員（特派大使）（</a:t>
            </a:r>
            <a:r>
              <a:rPr lang="en-US" altLang="ja-JP" sz="1200" dirty="0">
                <a:latin typeface="メイリオ" pitchFamily="50" charset="-128"/>
                <a:ea typeface="メイリオ" pitchFamily="50" charset="-128"/>
                <a:cs typeface="メイリオ" pitchFamily="50" charset="-128"/>
              </a:rPr>
              <a:t>16</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7</a:t>
            </a:r>
            <a:r>
              <a:rPr lang="ja-JP" altLang="en-US" sz="1200" dirty="0">
                <a:latin typeface="メイリオ" pitchFamily="50" charset="-128"/>
                <a:ea typeface="メイリオ" pitchFamily="50" charset="-128"/>
                <a:cs typeface="メイリオ" pitchFamily="50" charset="-128"/>
              </a:rPr>
              <a:t>月）</a:t>
            </a:r>
            <a:endParaRPr lang="en-US" altLang="ja-JP" sz="1200" dirty="0">
              <a:latin typeface="メイリオ" pitchFamily="50" charset="-128"/>
              <a:ea typeface="メイリオ" pitchFamily="50" charset="-128"/>
              <a:cs typeface="メイリオ" pitchFamily="50" charset="-128"/>
            </a:endParaRPr>
          </a:p>
          <a:p>
            <a:pPr algn="l"/>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古屋</a:t>
            </a:r>
            <a:r>
              <a:rPr lang="ja-JP" altLang="en-US" sz="1200" dirty="0">
                <a:latin typeface="メイリオ" pitchFamily="50" charset="-128"/>
                <a:ea typeface="メイリオ" pitchFamily="50" charset="-128"/>
                <a:cs typeface="メイリオ" pitchFamily="50" charset="-128"/>
              </a:rPr>
              <a:t>厚生労働副大臣（</a:t>
            </a:r>
            <a:r>
              <a:rPr lang="en-US" altLang="ja-JP" sz="1200" dirty="0">
                <a:latin typeface="メイリオ" pitchFamily="50" charset="-128"/>
                <a:ea typeface="メイリオ" pitchFamily="50" charset="-128"/>
                <a:cs typeface="メイリオ" pitchFamily="50" charset="-128"/>
              </a:rPr>
              <a:t>APEC</a:t>
            </a:r>
            <a:r>
              <a:rPr lang="ja-JP" altLang="en-US" sz="1200" dirty="0">
                <a:latin typeface="メイリオ" pitchFamily="50" charset="-128"/>
                <a:ea typeface="メイリオ" pitchFamily="50" charset="-128"/>
                <a:cs typeface="メイリオ" pitchFamily="50" charset="-128"/>
              </a:rPr>
              <a:t>保健と経済ハイレベル会合</a:t>
            </a:r>
            <a:r>
              <a:rPr lang="ja-JP" altLang="en-US" sz="1200" dirty="0" smtClean="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16</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8</a:t>
            </a:r>
            <a:r>
              <a:rPr lang="ja-JP" altLang="en-US" sz="1200" dirty="0">
                <a:latin typeface="メイリオ" pitchFamily="50" charset="-128"/>
                <a:ea typeface="メイリオ" pitchFamily="50" charset="-128"/>
                <a:cs typeface="メイリオ" pitchFamily="50" charset="-128"/>
              </a:rPr>
              <a:t>月</a:t>
            </a:r>
            <a:r>
              <a:rPr lang="ja-JP" altLang="en-US" sz="1200" dirty="0" smtClean="0">
                <a:latin typeface="メイリオ" pitchFamily="50" charset="-128"/>
                <a:ea typeface="メイリオ" pitchFamily="50" charset="-128"/>
                <a:cs typeface="メイリオ" pitchFamily="50" charset="-128"/>
              </a:rPr>
              <a:t>）</a:t>
            </a:r>
            <a:endParaRPr lang="en-US" altLang="ja-JP" sz="1200" dirty="0" smtClean="0">
              <a:latin typeface="メイリオ" pitchFamily="50" charset="-128"/>
              <a:ea typeface="メイリオ" pitchFamily="50" charset="-128"/>
              <a:cs typeface="メイリオ" pitchFamily="50" charset="-128"/>
            </a:endParaRPr>
          </a:p>
          <a:p>
            <a:pPr algn="l"/>
            <a:r>
              <a:rPr lang="en-US" altLang="ja-JP" sz="1200" dirty="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あかま</a:t>
            </a:r>
            <a:r>
              <a:rPr lang="ja-JP" altLang="en-US" sz="1200" dirty="0">
                <a:latin typeface="メイリオ" pitchFamily="50" charset="-128"/>
                <a:ea typeface="メイリオ" pitchFamily="50" charset="-128"/>
                <a:cs typeface="メイリオ" pitchFamily="50" charset="-128"/>
              </a:rPr>
              <a:t>総務副大臣（</a:t>
            </a:r>
            <a:r>
              <a:rPr lang="en-US" altLang="ja-JP" sz="1200" dirty="0">
                <a:latin typeface="メイリオ" pitchFamily="50" charset="-128"/>
                <a:ea typeface="メイリオ" pitchFamily="50" charset="-128"/>
                <a:cs typeface="メイリオ" pitchFamily="50" charset="-128"/>
              </a:rPr>
              <a:t>16</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8</a:t>
            </a:r>
            <a:r>
              <a:rPr lang="ja-JP" altLang="en-US" sz="1200" dirty="0">
                <a:latin typeface="メイリオ" pitchFamily="50" charset="-128"/>
                <a:ea typeface="メイリオ" pitchFamily="50" charset="-128"/>
                <a:cs typeface="メイリオ" pitchFamily="50" charset="-128"/>
              </a:rPr>
              <a:t>月）</a:t>
            </a:r>
            <a:endParaRPr lang="en-US" altLang="ja-JP" sz="1200" dirty="0">
              <a:latin typeface="メイリオ" pitchFamily="50" charset="-128"/>
              <a:ea typeface="メイリオ" pitchFamily="50" charset="-128"/>
              <a:cs typeface="メイリオ" pitchFamily="50" charset="-128"/>
            </a:endParaRPr>
          </a:p>
          <a:p>
            <a:pPr algn="l"/>
            <a:r>
              <a:rPr lang="en-US" altLang="ja-JP"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井原</a:t>
            </a:r>
            <a:r>
              <a:rPr lang="ja-JP" altLang="en-US" sz="1200" dirty="0">
                <a:latin typeface="メイリオ" pitchFamily="50" charset="-128"/>
                <a:ea typeface="メイリオ" pitchFamily="50" charset="-128"/>
                <a:cs typeface="メイリオ" pitchFamily="50" charset="-128"/>
              </a:rPr>
              <a:t>経済産業大臣政務官（</a:t>
            </a:r>
            <a:r>
              <a:rPr lang="en-US" altLang="ja-JP" sz="1200" dirty="0">
                <a:latin typeface="メイリオ" pitchFamily="50" charset="-128"/>
                <a:ea typeface="メイリオ" pitchFamily="50" charset="-128"/>
                <a:cs typeface="メイリオ" pitchFamily="50" charset="-128"/>
              </a:rPr>
              <a:t>16</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9</a:t>
            </a:r>
            <a:r>
              <a:rPr lang="ja-JP" altLang="en-US" sz="1200" dirty="0">
                <a:latin typeface="メイリオ" pitchFamily="50" charset="-128"/>
                <a:ea typeface="メイリオ" pitchFamily="50" charset="-128"/>
                <a:cs typeface="メイリオ" pitchFamily="50" charset="-128"/>
              </a:rPr>
              <a:t>月</a:t>
            </a:r>
            <a:r>
              <a:rPr lang="ja-JP" altLang="en-US" sz="1200" dirty="0" smtClean="0">
                <a:latin typeface="メイリオ" pitchFamily="50" charset="-128"/>
                <a:ea typeface="メイリオ" pitchFamily="50" charset="-128"/>
                <a:cs typeface="メイリオ" pitchFamily="50" charset="-128"/>
              </a:rPr>
              <a:t>）</a:t>
            </a:r>
            <a:endParaRPr lang="en-US" altLang="ja-JP" sz="1200" dirty="0" smtClean="0">
              <a:latin typeface="メイリオ" pitchFamily="50" charset="-128"/>
              <a:ea typeface="メイリオ" pitchFamily="50" charset="-128"/>
              <a:cs typeface="メイリオ" pitchFamily="50" charset="-128"/>
            </a:endParaRPr>
          </a:p>
          <a:p>
            <a:pPr algn="l"/>
            <a:r>
              <a:rPr lang="en-US" altLang="ja-JP" sz="1200" dirty="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大野</a:t>
            </a:r>
            <a:r>
              <a:rPr lang="ja-JP" altLang="en-US" sz="1200" dirty="0">
                <a:latin typeface="メイリオ" pitchFamily="50" charset="-128"/>
                <a:ea typeface="メイリオ" pitchFamily="50" charset="-128"/>
                <a:cs typeface="メイリオ" pitchFamily="50" charset="-128"/>
              </a:rPr>
              <a:t>国土交通大臣政務官（</a:t>
            </a:r>
            <a:r>
              <a:rPr lang="en-US" altLang="ja-JP" sz="1200" dirty="0">
                <a:latin typeface="メイリオ" pitchFamily="50" charset="-128"/>
                <a:ea typeface="メイリオ" pitchFamily="50" charset="-128"/>
                <a:cs typeface="メイリオ" pitchFamily="50" charset="-128"/>
              </a:rPr>
              <a:t>16</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9</a:t>
            </a:r>
            <a:r>
              <a:rPr lang="ja-JP" altLang="en-US" sz="1200" dirty="0" smtClean="0">
                <a:latin typeface="メイリオ" pitchFamily="50" charset="-128"/>
                <a:ea typeface="メイリオ" pitchFamily="50" charset="-128"/>
                <a:cs typeface="メイリオ" pitchFamily="50" charset="-128"/>
              </a:rPr>
              <a:t>月</a:t>
            </a:r>
            <a:r>
              <a:rPr lang="en-US" altLang="ja-JP" sz="1200" dirty="0" smtClean="0">
                <a:latin typeface="メイリオ" pitchFamily="50" charset="-128"/>
                <a:ea typeface="メイリオ" pitchFamily="50" charset="-128"/>
                <a:cs typeface="メイリオ" pitchFamily="50" charset="-128"/>
              </a:rPr>
              <a:t>)</a:t>
            </a:r>
          </a:p>
          <a:p>
            <a:pPr algn="l"/>
            <a:r>
              <a:rPr lang="en-US" altLang="ja-JP" sz="1200" dirty="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礒崎</a:t>
            </a:r>
            <a:r>
              <a:rPr lang="ja-JP" altLang="en-US" sz="1200" dirty="0">
                <a:latin typeface="メイリオ" pitchFamily="50" charset="-128"/>
                <a:ea typeface="メイリオ" pitchFamily="50" charset="-128"/>
                <a:cs typeface="メイリオ" pitchFamily="50" charset="-128"/>
              </a:rPr>
              <a:t>農林水産副大臣（</a:t>
            </a:r>
            <a:r>
              <a:rPr lang="en-US" altLang="ja-JP" sz="1200" dirty="0">
                <a:latin typeface="メイリオ" pitchFamily="50" charset="-128"/>
                <a:ea typeface="メイリオ" pitchFamily="50" charset="-128"/>
                <a:cs typeface="メイリオ" pitchFamily="50" charset="-128"/>
              </a:rPr>
              <a:t>16</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9</a:t>
            </a:r>
            <a:r>
              <a:rPr lang="ja-JP" altLang="en-US" sz="1200" dirty="0">
                <a:latin typeface="メイリオ" pitchFamily="50" charset="-128"/>
                <a:ea typeface="メイリオ" pitchFamily="50" charset="-128"/>
                <a:cs typeface="メイリオ" pitchFamily="50" charset="-128"/>
              </a:rPr>
              <a:t>月）</a:t>
            </a:r>
            <a:endParaRPr lang="en-US" altLang="ja-JP" sz="1200" dirty="0">
              <a:latin typeface="メイリオ" pitchFamily="50" charset="-128"/>
              <a:ea typeface="メイリオ" pitchFamily="50" charset="-128"/>
              <a:cs typeface="メイリオ" pitchFamily="50" charset="-128"/>
            </a:endParaRPr>
          </a:p>
          <a:p>
            <a:pPr algn="l"/>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水落</a:t>
            </a:r>
            <a:r>
              <a:rPr lang="ja-JP" altLang="en-US" sz="1200" dirty="0">
                <a:latin typeface="メイリオ" pitchFamily="50" charset="-128"/>
                <a:ea typeface="メイリオ" pitchFamily="50" charset="-128"/>
                <a:cs typeface="メイリオ" pitchFamily="50" charset="-128"/>
              </a:rPr>
              <a:t>文部科学副大臣（</a:t>
            </a:r>
            <a:r>
              <a:rPr lang="en-US" altLang="ja-JP" sz="1200" dirty="0">
                <a:latin typeface="メイリオ" pitchFamily="50" charset="-128"/>
                <a:ea typeface="メイリオ" pitchFamily="50" charset="-128"/>
                <a:cs typeface="メイリオ" pitchFamily="50" charset="-128"/>
              </a:rPr>
              <a:t>16</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10</a:t>
            </a:r>
            <a:r>
              <a:rPr lang="ja-JP" altLang="en-US" sz="1200" dirty="0">
                <a:latin typeface="メイリオ" pitchFamily="50" charset="-128"/>
                <a:ea typeface="メイリオ" pitchFamily="50" charset="-128"/>
                <a:cs typeface="メイリオ" pitchFamily="50" charset="-128"/>
              </a:rPr>
              <a:t>月</a:t>
            </a:r>
            <a:r>
              <a:rPr lang="ja-JP" altLang="en-US" sz="1200" dirty="0" smtClean="0">
                <a:latin typeface="メイリオ" pitchFamily="50" charset="-128"/>
                <a:ea typeface="メイリオ" pitchFamily="50" charset="-128"/>
                <a:cs typeface="メイリオ" pitchFamily="50" charset="-128"/>
              </a:rPr>
              <a:t>）</a:t>
            </a:r>
            <a:endParaRPr lang="en-US" altLang="ja-JP" sz="1200" dirty="0" smtClean="0">
              <a:latin typeface="メイリオ" pitchFamily="50" charset="-128"/>
              <a:ea typeface="メイリオ" pitchFamily="50" charset="-128"/>
              <a:cs typeface="メイリオ" pitchFamily="50" charset="-128"/>
            </a:endParaRPr>
          </a:p>
          <a:p>
            <a:pPr algn="l"/>
            <a:r>
              <a:rPr lang="ja-JP" altLang="en-US" sz="1200" dirty="0">
                <a:latin typeface="メイリオ" pitchFamily="50" charset="-128"/>
                <a:ea typeface="メイリオ" pitchFamily="50" charset="-128"/>
                <a:cs typeface="メイリオ" pitchFamily="50" charset="-128"/>
              </a:rPr>
              <a:t>　木原財務副大臣（</a:t>
            </a:r>
            <a:r>
              <a:rPr lang="en-US" altLang="ja-JP" sz="1200" dirty="0">
                <a:latin typeface="メイリオ" pitchFamily="50" charset="-128"/>
                <a:ea typeface="メイリオ" pitchFamily="50" charset="-128"/>
                <a:cs typeface="メイリオ" pitchFamily="50" charset="-128"/>
              </a:rPr>
              <a:t>APEC</a:t>
            </a:r>
            <a:r>
              <a:rPr lang="ja-JP" altLang="en-US" sz="1200" dirty="0">
                <a:latin typeface="メイリオ" pitchFamily="50" charset="-128"/>
                <a:ea typeface="メイリオ" pitchFamily="50" charset="-128"/>
                <a:cs typeface="メイリオ" pitchFamily="50" charset="-128"/>
              </a:rPr>
              <a:t>財務大臣会合）（</a:t>
            </a:r>
            <a:r>
              <a:rPr lang="en-US" altLang="ja-JP" sz="1200" dirty="0">
                <a:latin typeface="メイリオ" pitchFamily="50" charset="-128"/>
                <a:ea typeface="メイリオ" pitchFamily="50" charset="-128"/>
                <a:cs typeface="メイリオ" pitchFamily="50" charset="-128"/>
              </a:rPr>
              <a:t>16</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10</a:t>
            </a:r>
            <a:r>
              <a:rPr lang="ja-JP" altLang="en-US" sz="1200" dirty="0">
                <a:latin typeface="メイリオ" pitchFamily="50" charset="-128"/>
                <a:ea typeface="メイリオ" pitchFamily="50" charset="-128"/>
                <a:cs typeface="メイリオ" pitchFamily="50" charset="-128"/>
              </a:rPr>
              <a:t>月）</a:t>
            </a:r>
            <a:endParaRPr lang="en-US" altLang="ja-JP" sz="1200" dirty="0">
              <a:latin typeface="メイリオ" pitchFamily="50" charset="-128"/>
              <a:ea typeface="メイリオ" pitchFamily="50" charset="-128"/>
              <a:cs typeface="メイリオ" pitchFamily="50" charset="-128"/>
            </a:endParaRPr>
          </a:p>
          <a:p>
            <a:pPr algn="l"/>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安倍</a:t>
            </a:r>
            <a:r>
              <a:rPr lang="ja-JP" altLang="en-US" sz="1200" dirty="0">
                <a:latin typeface="メイリオ" pitchFamily="50" charset="-128"/>
                <a:ea typeface="メイリオ" pitchFamily="50" charset="-128"/>
                <a:cs typeface="メイリオ" pitchFamily="50" charset="-128"/>
              </a:rPr>
              <a:t>総理（二国間公式訪問及び</a:t>
            </a:r>
            <a:r>
              <a:rPr lang="en-US" altLang="ja-JP" sz="1200" dirty="0">
                <a:latin typeface="メイリオ" pitchFamily="50" charset="-128"/>
                <a:ea typeface="メイリオ" pitchFamily="50" charset="-128"/>
                <a:cs typeface="メイリオ" pitchFamily="50" charset="-128"/>
              </a:rPr>
              <a:t>APEC</a:t>
            </a:r>
            <a:r>
              <a:rPr lang="ja-JP" altLang="en-US" sz="1200" dirty="0">
                <a:latin typeface="メイリオ" pitchFamily="50" charset="-128"/>
                <a:ea typeface="メイリオ" pitchFamily="50" charset="-128"/>
                <a:cs typeface="メイリオ" pitchFamily="50" charset="-128"/>
              </a:rPr>
              <a:t>閣僚会合）（</a:t>
            </a:r>
            <a:r>
              <a:rPr lang="en-US" altLang="ja-JP" sz="1200" dirty="0">
                <a:latin typeface="メイリオ" pitchFamily="50" charset="-128"/>
                <a:ea typeface="メイリオ" pitchFamily="50" charset="-128"/>
                <a:cs typeface="メイリオ" pitchFamily="50" charset="-128"/>
              </a:rPr>
              <a:t>16</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11</a:t>
            </a:r>
            <a:r>
              <a:rPr lang="ja-JP" altLang="en-US" sz="1200" dirty="0">
                <a:latin typeface="メイリオ" pitchFamily="50" charset="-128"/>
                <a:ea typeface="メイリオ" pitchFamily="50" charset="-128"/>
                <a:cs typeface="メイリオ" pitchFamily="50" charset="-128"/>
              </a:rPr>
              <a:t>月</a:t>
            </a:r>
            <a:r>
              <a:rPr lang="ja-JP" altLang="en-US" sz="1200" dirty="0" smtClean="0">
                <a:latin typeface="メイリオ" pitchFamily="50" charset="-128"/>
                <a:ea typeface="メイリオ" pitchFamily="50" charset="-128"/>
                <a:cs typeface="メイリオ" pitchFamily="50" charset="-128"/>
              </a:rPr>
              <a:t>）</a:t>
            </a:r>
            <a:endParaRPr lang="en-US" altLang="ja-JP" sz="1200" dirty="0" smtClean="0">
              <a:latin typeface="メイリオ" pitchFamily="50" charset="-128"/>
              <a:ea typeface="メイリオ" pitchFamily="50" charset="-128"/>
              <a:cs typeface="メイリオ" pitchFamily="50" charset="-128"/>
            </a:endParaRPr>
          </a:p>
          <a:p>
            <a:pPr algn="l"/>
            <a:r>
              <a:rPr lang="en-US" altLang="ja-JP" sz="1200" dirty="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岸田</a:t>
            </a:r>
            <a:r>
              <a:rPr lang="ja-JP" altLang="en-US" sz="1200" dirty="0">
                <a:latin typeface="メイリオ" pitchFamily="50" charset="-128"/>
                <a:ea typeface="メイリオ" pitchFamily="50" charset="-128"/>
                <a:cs typeface="メイリオ" pitchFamily="50" charset="-128"/>
              </a:rPr>
              <a:t>外務大臣，世耕経済産業大臣（</a:t>
            </a:r>
            <a:r>
              <a:rPr lang="en-US" altLang="ja-JP" sz="1200" dirty="0">
                <a:latin typeface="メイリオ" pitchFamily="50" charset="-128"/>
                <a:ea typeface="メイリオ" pitchFamily="50" charset="-128"/>
                <a:cs typeface="メイリオ" pitchFamily="50" charset="-128"/>
              </a:rPr>
              <a:t>APEC</a:t>
            </a:r>
            <a:r>
              <a:rPr lang="ja-JP" altLang="en-US" sz="1200" dirty="0">
                <a:latin typeface="メイリオ" pitchFamily="50" charset="-128"/>
                <a:ea typeface="メイリオ" pitchFamily="50" charset="-128"/>
                <a:cs typeface="メイリオ" pitchFamily="50" charset="-128"/>
              </a:rPr>
              <a:t>閣僚会合）（</a:t>
            </a:r>
            <a:r>
              <a:rPr lang="en-US" altLang="ja-JP" sz="1200" dirty="0">
                <a:latin typeface="メイリオ" pitchFamily="50" charset="-128"/>
                <a:ea typeface="メイリオ" pitchFamily="50" charset="-128"/>
                <a:cs typeface="メイリオ" pitchFamily="50" charset="-128"/>
              </a:rPr>
              <a:t>16</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11</a:t>
            </a:r>
            <a:r>
              <a:rPr lang="ja-JP" altLang="en-US" sz="1200" dirty="0">
                <a:latin typeface="メイリオ" pitchFamily="50" charset="-128"/>
                <a:ea typeface="メイリオ" pitchFamily="50" charset="-128"/>
                <a:cs typeface="メイリオ" pitchFamily="50" charset="-128"/>
              </a:rPr>
              <a:t>月）</a:t>
            </a:r>
            <a:endParaRPr lang="en-US" altLang="ja-JP" sz="1200" dirty="0">
              <a:latin typeface="メイリオ" pitchFamily="50" charset="-128"/>
              <a:ea typeface="メイリオ" pitchFamily="50" charset="-128"/>
              <a:cs typeface="メイリオ" pitchFamily="50" charset="-128"/>
            </a:endParaRPr>
          </a:p>
          <a:p>
            <a:pPr algn="l"/>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薗</a:t>
            </a:r>
            <a:r>
              <a:rPr lang="ja-JP" altLang="en-US" sz="1200" dirty="0">
                <a:latin typeface="メイリオ" pitchFamily="50" charset="-128"/>
                <a:ea typeface="メイリオ" pitchFamily="50" charset="-128"/>
                <a:cs typeface="メイリオ" pitchFamily="50" charset="-128"/>
              </a:rPr>
              <a:t>浦外務副大臣</a:t>
            </a:r>
            <a:r>
              <a:rPr lang="ja-JP" altLang="en-US" sz="1200" dirty="0" smtClean="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17</a:t>
            </a:r>
            <a:r>
              <a:rPr lang="ja-JP" altLang="en-US" sz="1200" dirty="0" smtClean="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1</a:t>
            </a:r>
            <a:r>
              <a:rPr lang="ja-JP" altLang="en-US" sz="1200" dirty="0" smtClean="0">
                <a:latin typeface="メイリオ" pitchFamily="50" charset="-128"/>
                <a:ea typeface="メイリオ" pitchFamily="50" charset="-128"/>
                <a:cs typeface="メイリオ" pitchFamily="50" charset="-128"/>
              </a:rPr>
              <a:t>月</a:t>
            </a:r>
            <a:r>
              <a:rPr lang="ja-JP" altLang="en-US" sz="1200" dirty="0">
                <a:latin typeface="メイリオ" pitchFamily="50" charset="-128"/>
                <a:ea typeface="メイリオ" pitchFamily="50" charset="-128"/>
                <a:cs typeface="メイリオ" pitchFamily="50" charset="-128"/>
              </a:rPr>
              <a:t>），田中国土</a:t>
            </a:r>
            <a:r>
              <a:rPr lang="ja-JP" altLang="en-US" sz="1200" dirty="0" smtClean="0">
                <a:latin typeface="メイリオ" pitchFamily="50" charset="-128"/>
                <a:ea typeface="メイリオ" pitchFamily="50" charset="-128"/>
                <a:cs typeface="メイリオ" pitchFamily="50" charset="-128"/>
              </a:rPr>
              <a:t>交通副大臣（</a:t>
            </a:r>
            <a:r>
              <a:rPr lang="en-US" altLang="ja-JP" sz="1200" dirty="0">
                <a:latin typeface="メイリオ" pitchFamily="50" charset="-128"/>
                <a:ea typeface="メイリオ" pitchFamily="50" charset="-128"/>
                <a:cs typeface="メイリオ" pitchFamily="50" charset="-128"/>
              </a:rPr>
              <a:t>17</a:t>
            </a:r>
            <a:r>
              <a:rPr lang="ja-JP" altLang="en-US" sz="1200" dirty="0" smtClean="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7</a:t>
            </a:r>
            <a:r>
              <a:rPr lang="ja-JP" altLang="en-US" sz="1200" dirty="0" smtClean="0">
                <a:latin typeface="メイリオ" pitchFamily="50" charset="-128"/>
                <a:ea typeface="メイリオ" pitchFamily="50" charset="-128"/>
                <a:cs typeface="メイリオ" pitchFamily="50" charset="-128"/>
              </a:rPr>
              <a:t>月）</a:t>
            </a:r>
            <a:endParaRPr lang="en-US" altLang="ja-JP" sz="1200" dirty="0" smtClean="0">
              <a:latin typeface="メイリオ" pitchFamily="50" charset="-128"/>
              <a:ea typeface="メイリオ" pitchFamily="50" charset="-128"/>
              <a:cs typeface="メイリオ" pitchFamily="50" charset="-128"/>
            </a:endParaRPr>
          </a:p>
          <a:p>
            <a:pPr algn="l"/>
            <a:r>
              <a:rPr lang="en-US" altLang="ja-JP" sz="1200" dirty="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高村</a:t>
            </a:r>
            <a:r>
              <a:rPr lang="ja-JP" altLang="en-US" sz="1200" dirty="0">
                <a:latin typeface="メイリオ" pitchFamily="50" charset="-128"/>
                <a:ea typeface="メイリオ" pitchFamily="50" charset="-128"/>
                <a:cs typeface="メイリオ" pitchFamily="50" charset="-128"/>
              </a:rPr>
              <a:t>日ペルー友好議員連盟会長</a:t>
            </a:r>
            <a:r>
              <a:rPr lang="ja-JP" altLang="en-US" sz="1200" dirty="0" smtClean="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17</a:t>
            </a:r>
            <a:r>
              <a:rPr lang="ja-JP" altLang="en-US" sz="1200" dirty="0" smtClean="0">
                <a:latin typeface="メイリオ" pitchFamily="50" charset="-128"/>
                <a:ea typeface="メイリオ" pitchFamily="50" charset="-128"/>
                <a:cs typeface="メイリオ" pitchFamily="50" charset="-128"/>
              </a:rPr>
              <a:t>年</a:t>
            </a:r>
            <a:r>
              <a:rPr lang="en-US" altLang="ja-JP" sz="1200" dirty="0" smtClean="0">
                <a:latin typeface="メイリオ" pitchFamily="50" charset="-128"/>
                <a:ea typeface="メイリオ" pitchFamily="50" charset="-128"/>
                <a:cs typeface="メイリオ" pitchFamily="50" charset="-128"/>
              </a:rPr>
              <a:t>8</a:t>
            </a:r>
            <a:r>
              <a:rPr lang="ja-JP" altLang="en-US" sz="1200" dirty="0" smtClean="0">
                <a:latin typeface="メイリオ" pitchFamily="50" charset="-128"/>
                <a:ea typeface="メイリオ" pitchFamily="50" charset="-128"/>
                <a:cs typeface="メイリオ" pitchFamily="50" charset="-128"/>
              </a:rPr>
              <a:t>月</a:t>
            </a:r>
            <a:r>
              <a:rPr lang="ja-JP" altLang="en-US" sz="1200" dirty="0">
                <a:latin typeface="メイリオ" pitchFamily="50" charset="-128"/>
                <a:ea typeface="メイリオ" pitchFamily="50" charset="-128"/>
                <a:cs typeface="メイリオ" pitchFamily="50" charset="-128"/>
              </a:rPr>
              <a:t>）</a:t>
            </a:r>
            <a:r>
              <a:rPr lang="ja-JP" altLang="en-US" sz="1200" dirty="0" smtClean="0">
                <a:latin typeface="メイリオ" pitchFamily="50" charset="-128"/>
                <a:ea typeface="メイリオ" pitchFamily="50" charset="-128"/>
                <a:cs typeface="メイリオ" pitchFamily="50" charset="-128"/>
              </a:rPr>
              <a:t>，野中農林水産大臣政務官（</a:t>
            </a:r>
            <a:r>
              <a:rPr lang="en-US" altLang="ja-JP" sz="1200" dirty="0">
                <a:latin typeface="メイリオ" pitchFamily="50" charset="-128"/>
                <a:ea typeface="メイリオ" pitchFamily="50" charset="-128"/>
                <a:cs typeface="メイリオ" pitchFamily="50" charset="-128"/>
              </a:rPr>
              <a:t>17</a:t>
            </a:r>
            <a:r>
              <a:rPr lang="ja-JP" altLang="en-US" sz="1200" dirty="0" smtClean="0">
                <a:latin typeface="メイリオ" pitchFamily="50" charset="-128"/>
                <a:ea typeface="メイリオ" pitchFamily="50" charset="-128"/>
                <a:cs typeface="メイリオ" pitchFamily="50" charset="-128"/>
              </a:rPr>
              <a:t>年</a:t>
            </a:r>
            <a:r>
              <a:rPr lang="en-US" altLang="ja-JP" sz="1200" dirty="0" smtClean="0">
                <a:latin typeface="メイリオ" pitchFamily="50" charset="-128"/>
                <a:ea typeface="メイリオ" pitchFamily="50" charset="-128"/>
                <a:cs typeface="メイリオ" pitchFamily="50" charset="-128"/>
              </a:rPr>
              <a:t>2</a:t>
            </a:r>
            <a:r>
              <a:rPr lang="ja-JP" altLang="en-US" sz="1200" dirty="0" smtClean="0">
                <a:latin typeface="メイリオ" pitchFamily="50" charset="-128"/>
                <a:ea typeface="メイリオ" pitchFamily="50" charset="-128"/>
                <a:cs typeface="メイリオ" pitchFamily="50" charset="-128"/>
              </a:rPr>
              <a:t>月）　</a:t>
            </a:r>
            <a:endParaRPr lang="en-US" altLang="ja-JP" sz="1200" dirty="0" smtClean="0">
              <a:latin typeface="メイリオ" pitchFamily="50" charset="-128"/>
              <a:ea typeface="メイリオ" pitchFamily="50" charset="-128"/>
              <a:cs typeface="メイリオ" pitchFamily="50" charset="-128"/>
            </a:endParaRPr>
          </a:p>
          <a:p>
            <a:pPr algn="l"/>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坂井総務副大臣（</a:t>
            </a:r>
            <a:r>
              <a:rPr lang="en-US" altLang="ja-JP" sz="1200" dirty="0">
                <a:latin typeface="メイリオ" pitchFamily="50" charset="-128"/>
                <a:ea typeface="メイリオ" pitchFamily="50" charset="-128"/>
                <a:cs typeface="メイリオ" pitchFamily="50" charset="-128"/>
              </a:rPr>
              <a:t>18</a:t>
            </a:r>
            <a:r>
              <a:rPr lang="ja-JP" altLang="en-US" sz="1200" dirty="0" smtClean="0">
                <a:latin typeface="メイリオ" pitchFamily="50" charset="-128"/>
                <a:ea typeface="メイリオ" pitchFamily="50" charset="-128"/>
                <a:cs typeface="メイリオ" pitchFamily="50" charset="-128"/>
              </a:rPr>
              <a:t>年</a:t>
            </a:r>
            <a:r>
              <a:rPr lang="en-US" altLang="ja-JP" sz="1200" dirty="0" smtClean="0">
                <a:latin typeface="メイリオ" pitchFamily="50" charset="-128"/>
                <a:ea typeface="メイリオ" pitchFamily="50" charset="-128"/>
                <a:cs typeface="メイリオ" pitchFamily="50" charset="-128"/>
              </a:rPr>
              <a:t>1</a:t>
            </a:r>
            <a:r>
              <a:rPr lang="ja-JP" altLang="en-US" sz="1200" dirty="0" smtClean="0">
                <a:latin typeface="メイリオ" pitchFamily="50" charset="-128"/>
                <a:ea typeface="メイリオ" pitchFamily="50" charset="-128"/>
                <a:cs typeface="メイリオ" pitchFamily="50" charset="-128"/>
              </a:rPr>
              <a:t>月）</a:t>
            </a:r>
            <a:endParaRPr lang="en-US" altLang="ja-JP" sz="1200" dirty="0">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5436096" y="3980157"/>
            <a:ext cx="3096344" cy="1384995"/>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来訪</a:t>
            </a:r>
            <a:r>
              <a:rPr lang="en-US" altLang="ja-JP" sz="1200" dirty="0" smtClean="0">
                <a:latin typeface="メイリオ" pitchFamily="50" charset="-128"/>
                <a:ea typeface="メイリオ" pitchFamily="50" charset="-128"/>
                <a:cs typeface="メイリオ" pitchFamily="50" charset="-128"/>
              </a:rPr>
              <a:t>〕</a:t>
            </a:r>
          </a:p>
          <a:p>
            <a:r>
              <a:rPr lang="ja-JP" altLang="en-US" sz="1200" dirty="0">
                <a:latin typeface="メイリオ" pitchFamily="50" charset="-128"/>
                <a:ea typeface="メイリオ" pitchFamily="50" charset="-128"/>
                <a:cs typeface="メイリオ" pitchFamily="50" charset="-128"/>
              </a:rPr>
              <a:t>サラサール国会生産</a:t>
            </a:r>
            <a:r>
              <a:rPr lang="ja-JP" altLang="en-US" sz="1200" dirty="0" smtClean="0">
                <a:latin typeface="メイリオ" pitchFamily="50" charset="-128"/>
                <a:ea typeface="メイリオ" pitchFamily="50" charset="-128"/>
                <a:cs typeface="メイリオ" pitchFamily="50" charset="-128"/>
              </a:rPr>
              <a:t>委員長</a:t>
            </a:r>
            <a:endParaRPr lang="en-US" altLang="ja-JP" sz="1200" dirty="0" smtClean="0">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14</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4</a:t>
            </a:r>
            <a:r>
              <a:rPr lang="ja-JP" altLang="en-US" sz="1200" dirty="0">
                <a:latin typeface="メイリオ" pitchFamily="50" charset="-128"/>
                <a:ea typeface="メイリオ" pitchFamily="50" charset="-128"/>
                <a:cs typeface="メイリオ" pitchFamily="50" charset="-128"/>
              </a:rPr>
              <a:t>月</a:t>
            </a:r>
            <a:r>
              <a:rPr lang="ja-JP" altLang="en-US" sz="1200" dirty="0" smtClean="0">
                <a:latin typeface="メイリオ" pitchFamily="50" charset="-128"/>
                <a:ea typeface="メイリオ" pitchFamily="50" charset="-128"/>
                <a:cs typeface="メイリオ" pitchFamily="50" charset="-128"/>
              </a:rPr>
              <a:t>）</a:t>
            </a:r>
            <a:endParaRPr lang="en-US" altLang="ja-JP" sz="1200" dirty="0" smtClean="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ベラルデ中銀</a:t>
            </a:r>
            <a:r>
              <a:rPr lang="ja-JP" altLang="en-US" sz="1200" dirty="0" smtClean="0">
                <a:latin typeface="メイリオ" pitchFamily="50" charset="-128"/>
                <a:ea typeface="メイリオ" pitchFamily="50" charset="-128"/>
                <a:cs typeface="メイリオ" pitchFamily="50" charset="-128"/>
              </a:rPr>
              <a:t>総裁</a:t>
            </a:r>
            <a:endParaRPr lang="en-US" altLang="ja-JP" sz="1200" dirty="0" smtClean="0">
              <a:latin typeface="メイリオ" pitchFamily="50" charset="-128"/>
              <a:ea typeface="メイリオ" pitchFamily="50" charset="-128"/>
              <a:cs typeface="メイリオ" pitchFamily="50" charset="-128"/>
            </a:endParaRPr>
          </a:p>
          <a:p>
            <a:r>
              <a:rPr lang="ja-JP" altLang="en-US" sz="1200" dirty="0" smtClean="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15</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9</a:t>
            </a:r>
            <a:r>
              <a:rPr lang="ja-JP" altLang="en-US" sz="1200" dirty="0">
                <a:latin typeface="メイリオ" pitchFamily="50" charset="-128"/>
                <a:ea typeface="メイリオ" pitchFamily="50" charset="-128"/>
                <a:cs typeface="メイリオ" pitchFamily="50" charset="-128"/>
              </a:rPr>
              <a:t>月</a:t>
            </a:r>
            <a:r>
              <a:rPr lang="ja-JP" altLang="en-US" sz="1200" dirty="0" smtClean="0">
                <a:latin typeface="メイリオ" pitchFamily="50" charset="-128"/>
                <a:ea typeface="メイリオ" pitchFamily="50" charset="-128"/>
                <a:cs typeface="メイリオ" pitchFamily="50" charset="-128"/>
              </a:rPr>
              <a:t>）</a:t>
            </a:r>
            <a:endParaRPr lang="en-US" altLang="ja-JP" sz="1200" dirty="0" smtClean="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ビスカラ第一</a:t>
            </a:r>
            <a:r>
              <a:rPr lang="ja-JP" altLang="en-US" sz="1200" dirty="0" smtClean="0">
                <a:latin typeface="メイリオ" pitchFamily="50" charset="-128"/>
                <a:ea typeface="メイリオ" pitchFamily="50" charset="-128"/>
                <a:cs typeface="メイリオ" pitchFamily="50" charset="-128"/>
              </a:rPr>
              <a:t>副大統領兼</a:t>
            </a:r>
            <a:r>
              <a:rPr lang="ja-JP" altLang="en-US" sz="1200" dirty="0">
                <a:latin typeface="メイリオ" pitchFamily="50" charset="-128"/>
                <a:ea typeface="メイリオ" pitchFamily="50" charset="-128"/>
                <a:cs typeface="メイリオ" pitchFamily="50" charset="-128"/>
              </a:rPr>
              <a:t>運輸通信大臣</a:t>
            </a:r>
            <a:r>
              <a:rPr lang="ja-JP" altLang="en-US" sz="1200" dirty="0" smtClean="0">
                <a:latin typeface="メイリオ" pitchFamily="50" charset="-128"/>
                <a:ea typeface="メイリオ" pitchFamily="50" charset="-128"/>
                <a:cs typeface="メイリオ" pitchFamily="50" charset="-128"/>
              </a:rPr>
              <a:t>（</a:t>
            </a:r>
            <a:r>
              <a:rPr lang="en-US" altLang="ja-JP" sz="1200" dirty="0" smtClean="0">
                <a:latin typeface="メイリオ" pitchFamily="50" charset="-128"/>
                <a:ea typeface="メイリオ" pitchFamily="50" charset="-128"/>
                <a:cs typeface="メイリオ" pitchFamily="50" charset="-128"/>
              </a:rPr>
              <a:t>17</a:t>
            </a:r>
            <a:r>
              <a:rPr lang="ja-JP" altLang="en-US" sz="1200" dirty="0" smtClean="0">
                <a:latin typeface="メイリオ" pitchFamily="50" charset="-128"/>
                <a:ea typeface="メイリオ" pitchFamily="50" charset="-128"/>
                <a:cs typeface="メイリオ" pitchFamily="50" charset="-128"/>
              </a:rPr>
              <a:t>年</a:t>
            </a:r>
            <a:r>
              <a:rPr lang="ja-JP" altLang="en-US" sz="1200" dirty="0">
                <a:latin typeface="メイリオ" pitchFamily="50" charset="-128"/>
                <a:ea typeface="メイリオ" pitchFamily="50" charset="-128"/>
                <a:cs typeface="メイリオ" pitchFamily="50" charset="-128"/>
              </a:rPr>
              <a:t>２月</a:t>
            </a:r>
            <a:r>
              <a:rPr lang="ja-JP" altLang="en-US" sz="1200" dirty="0" smtClean="0">
                <a:latin typeface="メイリオ" pitchFamily="50" charset="-128"/>
                <a:ea typeface="メイリオ" pitchFamily="50" charset="-128"/>
                <a:cs typeface="メイリオ" pitchFamily="50" charset="-128"/>
              </a:rPr>
              <a:t>）</a:t>
            </a:r>
            <a:endParaRPr kumimoji="1" lang="ja-JP" altLang="en-US" sz="1200" dirty="0"/>
          </a:p>
        </p:txBody>
      </p:sp>
    </p:spTree>
    <p:extLst>
      <p:ext uri="{BB962C8B-B14F-4D97-AF65-F5344CB8AC3E}">
        <p14:creationId xmlns:p14="http://schemas.microsoft.com/office/powerpoint/2010/main" val="14563308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3655180662"/>
              </p:ext>
            </p:extLst>
          </p:nvPr>
        </p:nvGraphicFramePr>
        <p:xfrm>
          <a:off x="365176" y="1984039"/>
          <a:ext cx="8095256" cy="4325281"/>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ー 4"/>
          <p:cNvSpPr>
            <a:spLocks noGrp="1"/>
          </p:cNvSpPr>
          <p:nvPr>
            <p:ph type="sldNum" sz="quarter" idx="12"/>
          </p:nvPr>
        </p:nvSpPr>
        <p:spPr>
          <a:xfrm>
            <a:off x="7010400" y="6435876"/>
            <a:ext cx="2133600" cy="476250"/>
          </a:xfrm>
        </p:spPr>
        <p:txBody>
          <a:bodyPr/>
          <a:lstStyle/>
          <a:p>
            <a:pPr>
              <a:defRPr/>
            </a:pPr>
            <a:fld id="{8272277E-F880-48E3-B12C-08E9FDC3D053}" type="slidenum">
              <a:rPr lang="en-US" altLang="ja-JP">
                <a:latin typeface="Calibri" panose="020F0502020204030204" pitchFamily="34" charset="0"/>
                <a:ea typeface="+mn-ea"/>
              </a:rPr>
              <a:pPr>
                <a:defRPr/>
              </a:pPr>
              <a:t>30</a:t>
            </a:fld>
            <a:endParaRPr lang="en-US" altLang="ja-JP" dirty="0">
              <a:latin typeface="Calibri" panose="020F0502020204030204" pitchFamily="34" charset="0"/>
              <a:ea typeface="+mn-ea"/>
            </a:endParaRPr>
          </a:p>
        </p:txBody>
      </p:sp>
      <p:sp>
        <p:nvSpPr>
          <p:cNvPr id="6" name="Text Box 10"/>
          <p:cNvSpPr txBox="1">
            <a:spLocks noChangeArrowheads="1"/>
          </p:cNvSpPr>
          <p:nvPr/>
        </p:nvSpPr>
        <p:spPr bwMode="auto">
          <a:xfrm>
            <a:off x="1061036" y="218230"/>
            <a:ext cx="7200900" cy="707886"/>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defPPr>
              <a:defRPr lang="es-PE"/>
            </a:defPPr>
            <a:lvl1pPr algn="ctr" eaLnBrk="0" fontAlgn="base" hangingPunct="0">
              <a:spcBef>
                <a:spcPct val="0"/>
              </a:spcBef>
              <a:spcAft>
                <a:spcPct val="0"/>
              </a:spcAft>
              <a:defRPr kumimoji="1" sz="40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dirty="0" smtClean="0"/>
              <a:t>リマ市民の月額世帯収入推移</a:t>
            </a:r>
            <a:endParaRPr lang="ja-JP" altLang="en-US" dirty="0"/>
          </a:p>
        </p:txBody>
      </p:sp>
      <p:sp>
        <p:nvSpPr>
          <p:cNvPr id="9" name="Rectangle 3"/>
          <p:cNvSpPr>
            <a:spLocks noGrp="1" noChangeArrowheads="1"/>
          </p:cNvSpPr>
          <p:nvPr>
            <p:ph type="body" sz="half" idx="1"/>
          </p:nvPr>
        </p:nvSpPr>
        <p:spPr>
          <a:xfrm>
            <a:off x="635000" y="1052737"/>
            <a:ext cx="7969448" cy="576063"/>
          </a:xfrm>
        </p:spPr>
        <p:style>
          <a:lnRef idx="1">
            <a:schemeClr val="accent3"/>
          </a:lnRef>
          <a:fillRef idx="2">
            <a:schemeClr val="accent3"/>
          </a:fillRef>
          <a:effectRef idx="1">
            <a:schemeClr val="accent3"/>
          </a:effectRef>
          <a:fontRef idx="minor">
            <a:schemeClr val="dk1"/>
          </a:fontRef>
        </p:style>
        <p:txBody>
          <a:bodyPr anchor="ctr">
            <a:normAutofit/>
          </a:bodyPr>
          <a:lstStyle/>
          <a:p>
            <a:pPr eaLnBrk="1" hangingPunct="1">
              <a:buFontTx/>
              <a:buNone/>
            </a:pPr>
            <a:r>
              <a:rPr lang="ja-JP" altLang="en-US" sz="1800" dirty="0" smtClean="0">
                <a:latin typeface="メイリオ" pitchFamily="50" charset="-128"/>
                <a:ea typeface="メイリオ" pitchFamily="50" charset="-128"/>
                <a:cs typeface="メイリオ" pitchFamily="50" charset="-128"/>
              </a:rPr>
              <a:t>・中間層は着実に上昇中</a:t>
            </a:r>
          </a:p>
        </p:txBody>
      </p:sp>
      <p:sp>
        <p:nvSpPr>
          <p:cNvPr id="10" name="Text Box 6"/>
          <p:cNvSpPr txBox="1">
            <a:spLocks noChangeArrowheads="1"/>
          </p:cNvSpPr>
          <p:nvPr/>
        </p:nvSpPr>
        <p:spPr bwMode="auto">
          <a:xfrm>
            <a:off x="221553" y="1734567"/>
            <a:ext cx="720080" cy="276999"/>
          </a:xfrm>
          <a:prstGeom prst="rect">
            <a:avLst/>
          </a:prstGeom>
          <a:noFill/>
          <a:ln w="9525">
            <a:noFill/>
            <a:miter lim="800000"/>
            <a:headEnd/>
            <a:tailEnd/>
          </a:ln>
        </p:spPr>
        <p:txBody>
          <a:bodyPr wrap="square">
            <a:spAutoFit/>
          </a:bodyPr>
          <a:lstStyle/>
          <a:p>
            <a:pPr fontAlgn="base">
              <a:spcBef>
                <a:spcPct val="50000"/>
              </a:spcBef>
              <a:spcAft>
                <a:spcPct val="0"/>
              </a:spcAft>
            </a:pPr>
            <a:r>
              <a:rPr kumimoji="1" lang="ja-JP" altLang="en-US" b="0" dirty="0" smtClean="0">
                <a:solidFill>
                  <a:prstClr val="black"/>
                </a:solidFill>
                <a:latin typeface="メイリオ" pitchFamily="50" charset="-128"/>
                <a:ea typeface="メイリオ" pitchFamily="50" charset="-128"/>
                <a:cs typeface="メイリオ" pitchFamily="50" charset="-128"/>
              </a:rPr>
              <a:t>％</a:t>
            </a:r>
            <a:endParaRPr kumimoji="1" lang="ja-JP" altLang="en-US" b="0" dirty="0">
              <a:solidFill>
                <a:prstClr val="black"/>
              </a:solidFill>
              <a:latin typeface="メイリオ" pitchFamily="50" charset="-128"/>
              <a:ea typeface="メイリオ" pitchFamily="50" charset="-128"/>
              <a:cs typeface="メイリオ" pitchFamily="50" charset="-128"/>
            </a:endParaRPr>
          </a:p>
        </p:txBody>
      </p:sp>
      <p:sp>
        <p:nvSpPr>
          <p:cNvPr id="11" name="Text Box 6"/>
          <p:cNvSpPr txBox="1">
            <a:spLocks noChangeArrowheads="1"/>
          </p:cNvSpPr>
          <p:nvPr/>
        </p:nvSpPr>
        <p:spPr bwMode="auto">
          <a:xfrm>
            <a:off x="2123728" y="6435876"/>
            <a:ext cx="6535522" cy="261610"/>
          </a:xfrm>
          <a:prstGeom prst="rect">
            <a:avLst/>
          </a:prstGeom>
          <a:noFill/>
          <a:ln w="9525">
            <a:noFill/>
            <a:miter lim="800000"/>
            <a:headEnd/>
            <a:tailEnd/>
          </a:ln>
        </p:spPr>
        <p:txBody>
          <a:bodyPr wrap="square">
            <a:spAutoFit/>
          </a:bodyPr>
          <a:lstStyle/>
          <a:p>
            <a:pPr fontAlgn="base">
              <a:spcBef>
                <a:spcPct val="50000"/>
              </a:spcBef>
              <a:spcAft>
                <a:spcPct val="0"/>
              </a:spcAft>
            </a:pPr>
            <a:r>
              <a:rPr kumimoji="1" lang="ja-JP" altLang="en-US" sz="1100" b="0" dirty="0">
                <a:solidFill>
                  <a:prstClr val="black"/>
                </a:solidFill>
                <a:latin typeface="メイリオ" pitchFamily="50" charset="-128"/>
                <a:ea typeface="メイリオ" pitchFamily="50" charset="-128"/>
                <a:cs typeface="メイリオ" pitchFamily="50" charset="-128"/>
              </a:rPr>
              <a:t>［出典</a:t>
            </a:r>
            <a:r>
              <a:rPr kumimoji="1" lang="ja-JP" altLang="en-US" sz="1100" b="0" dirty="0" smtClean="0">
                <a:solidFill>
                  <a:prstClr val="black"/>
                </a:solidFill>
                <a:latin typeface="メイリオ" pitchFamily="50" charset="-128"/>
                <a:ea typeface="メイリオ" pitchFamily="50" charset="-128"/>
                <a:cs typeface="メイリオ" pitchFamily="50" charset="-128"/>
              </a:rPr>
              <a:t>：</a:t>
            </a:r>
            <a:r>
              <a:rPr kumimoji="1" lang="es-ES" altLang="ja-JP" sz="1100" dirty="0">
                <a:solidFill>
                  <a:prstClr val="black"/>
                </a:solidFill>
                <a:latin typeface="メイリオ" pitchFamily="50" charset="-128"/>
                <a:ea typeface="メイリオ" pitchFamily="50" charset="-128"/>
                <a:cs typeface="メイリオ" pitchFamily="50" charset="-128"/>
              </a:rPr>
              <a:t> </a:t>
            </a:r>
            <a:r>
              <a:rPr kumimoji="1" lang="en-US" altLang="ja-JP" sz="1100" dirty="0" smtClean="0">
                <a:solidFill>
                  <a:prstClr val="black"/>
                </a:solidFill>
                <a:latin typeface="メイリオ" pitchFamily="50" charset="-128"/>
                <a:ea typeface="メイリオ" pitchFamily="50" charset="-128"/>
                <a:cs typeface="メイリオ" pitchFamily="50" charset="-128"/>
              </a:rPr>
              <a:t>APEIM2017</a:t>
            </a:r>
            <a:r>
              <a:rPr kumimoji="1" lang="ja-JP" altLang="en-US" sz="1100" dirty="0" smtClean="0">
                <a:solidFill>
                  <a:prstClr val="black"/>
                </a:solidFill>
                <a:latin typeface="メイリオ" pitchFamily="50" charset="-128"/>
                <a:ea typeface="メイリオ" pitchFamily="50" charset="-128"/>
                <a:cs typeface="メイリオ" pitchFamily="50" charset="-128"/>
              </a:rPr>
              <a:t>（</a:t>
            </a:r>
            <a:r>
              <a:rPr kumimoji="1" lang="es-ES" altLang="ja-JP" sz="1100" dirty="0" smtClean="0">
                <a:solidFill>
                  <a:prstClr val="black"/>
                </a:solidFill>
                <a:latin typeface="メイリオ" pitchFamily="50" charset="-128"/>
                <a:ea typeface="メイリオ" pitchFamily="50" charset="-128"/>
                <a:cs typeface="メイリオ" pitchFamily="50" charset="-128"/>
              </a:rPr>
              <a:t>Asociación </a:t>
            </a:r>
            <a:r>
              <a:rPr kumimoji="1" lang="es-ES" altLang="ja-JP" sz="1100" dirty="0">
                <a:solidFill>
                  <a:prstClr val="black"/>
                </a:solidFill>
                <a:latin typeface="メイリオ" pitchFamily="50" charset="-128"/>
                <a:ea typeface="メイリオ" pitchFamily="50" charset="-128"/>
                <a:cs typeface="メイリオ" pitchFamily="50" charset="-128"/>
              </a:rPr>
              <a:t>Peruana de Empresas de Investigación de </a:t>
            </a:r>
            <a:r>
              <a:rPr kumimoji="1" lang="es-ES" altLang="ja-JP" sz="1100" dirty="0" smtClean="0">
                <a:solidFill>
                  <a:prstClr val="black"/>
                </a:solidFill>
                <a:latin typeface="メイリオ" pitchFamily="50" charset="-128"/>
                <a:ea typeface="メイリオ" pitchFamily="50" charset="-128"/>
                <a:cs typeface="メイリオ" pitchFamily="50" charset="-128"/>
              </a:rPr>
              <a:t>Mercados</a:t>
            </a:r>
            <a:r>
              <a:rPr kumimoji="1" lang="ja-JP" altLang="en-US" sz="1100" dirty="0" smtClean="0">
                <a:solidFill>
                  <a:prstClr val="black"/>
                </a:solidFill>
                <a:latin typeface="メイリオ" pitchFamily="50" charset="-128"/>
                <a:ea typeface="メイリオ" pitchFamily="50" charset="-128"/>
                <a:cs typeface="メイリオ" pitchFamily="50" charset="-128"/>
              </a:rPr>
              <a:t>）</a:t>
            </a:r>
            <a:r>
              <a:rPr kumimoji="1" lang="ja-JP" altLang="en-US" sz="1100" b="0" dirty="0" smtClean="0">
                <a:solidFill>
                  <a:prstClr val="black"/>
                </a:solidFill>
                <a:latin typeface="メイリオ" pitchFamily="50" charset="-128"/>
                <a:ea typeface="メイリオ" pitchFamily="50" charset="-128"/>
                <a:cs typeface="メイリオ" pitchFamily="50" charset="-128"/>
              </a:rPr>
              <a:t>］</a:t>
            </a:r>
            <a:endParaRPr kumimoji="1" lang="ja-JP" altLang="en-US" sz="1100" b="0" dirty="0">
              <a:solidFill>
                <a:prstClr val="black"/>
              </a:solidFill>
              <a:latin typeface="メイリオ" pitchFamily="50" charset="-128"/>
              <a:ea typeface="メイリオ" pitchFamily="50" charset="-128"/>
              <a:cs typeface="メイリオ" pitchFamily="50" charset="-128"/>
            </a:endParaRPr>
          </a:p>
        </p:txBody>
      </p:sp>
      <p:sp>
        <p:nvSpPr>
          <p:cNvPr id="13" name="右中かっこ 12"/>
          <p:cNvSpPr/>
          <p:nvPr/>
        </p:nvSpPr>
        <p:spPr bwMode="auto">
          <a:xfrm rot="16200000">
            <a:off x="6023523" y="1164458"/>
            <a:ext cx="409322" cy="2304256"/>
          </a:xfrm>
          <a:prstGeom prst="rightBrace">
            <a:avLst>
              <a:gd name="adj1" fmla="val 26949"/>
              <a:gd name="adj2" fmla="val 50000"/>
            </a:avLst>
          </a:prstGeom>
          <a:noFill/>
          <a:ln w="317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4" name="テキスト ボックス 13"/>
          <p:cNvSpPr txBox="1"/>
          <p:nvPr/>
        </p:nvSpPr>
        <p:spPr>
          <a:xfrm>
            <a:off x="5552708" y="1723416"/>
            <a:ext cx="2043628" cy="461665"/>
          </a:xfrm>
          <a:prstGeom prst="rect">
            <a:avLst/>
          </a:prstGeom>
          <a:noFill/>
        </p:spPr>
        <p:txBody>
          <a:bodyPr wrap="square" rtlCol="0">
            <a:spAutoFit/>
          </a:bodyPr>
          <a:lstStyle/>
          <a:p>
            <a:pPr algn="ctr"/>
            <a:r>
              <a:rPr kumimoji="1" lang="en-US" altLang="ja-JP" sz="2400" dirty="0" smtClean="0">
                <a:solidFill>
                  <a:srgbClr val="FF0000"/>
                </a:solidFill>
              </a:rPr>
              <a:t>70.4%</a:t>
            </a:r>
            <a:r>
              <a:rPr kumimoji="1" lang="ja-JP" altLang="en-US" sz="2400" dirty="0" smtClean="0">
                <a:solidFill>
                  <a:srgbClr val="FF0000"/>
                </a:solidFill>
              </a:rPr>
              <a:t>（</a:t>
            </a:r>
            <a:r>
              <a:rPr kumimoji="1" lang="en-US" altLang="ja-JP" sz="2400" dirty="0" smtClean="0">
                <a:solidFill>
                  <a:srgbClr val="FF0000"/>
                </a:solidFill>
              </a:rPr>
              <a:t>2017</a:t>
            </a:r>
            <a:r>
              <a:rPr kumimoji="1" lang="ja-JP" altLang="en-US" sz="2400" dirty="0" smtClean="0">
                <a:solidFill>
                  <a:srgbClr val="FF0000"/>
                </a:solidFill>
              </a:rPr>
              <a:t>）</a:t>
            </a:r>
            <a:endParaRPr kumimoji="1" lang="ja-JP" altLang="en-US" sz="2400" dirty="0">
              <a:solidFill>
                <a:srgbClr val="FF0000"/>
              </a:solidFill>
            </a:endParaRPr>
          </a:p>
        </p:txBody>
      </p:sp>
      <p:sp>
        <p:nvSpPr>
          <p:cNvPr id="15" name="右中かっこ 14"/>
          <p:cNvSpPr/>
          <p:nvPr/>
        </p:nvSpPr>
        <p:spPr bwMode="auto">
          <a:xfrm rot="16200000">
            <a:off x="5483465" y="2164229"/>
            <a:ext cx="409322" cy="2232249"/>
          </a:xfrm>
          <a:prstGeom prst="rightBrace">
            <a:avLst>
              <a:gd name="adj1" fmla="val 20745"/>
              <a:gd name="adj2" fmla="val 55344"/>
            </a:avLst>
          </a:prstGeom>
          <a:noFill/>
          <a:ln w="31750" cap="flat" cmpd="sng" algn="ctr">
            <a:solidFill>
              <a:schemeClr val="tx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smtClean="0">
              <a:ln>
                <a:noFill/>
              </a:ln>
              <a:solidFill>
                <a:schemeClr val="tx1"/>
              </a:solidFill>
              <a:effectLst/>
              <a:latin typeface="Verdana" pitchFamily="34" charset="0"/>
              <a:ea typeface="ＭＳ Ｐゴシック" pitchFamily="50" charset="-128"/>
            </a:endParaRPr>
          </a:p>
        </p:txBody>
      </p:sp>
      <p:sp>
        <p:nvSpPr>
          <p:cNvPr id="16" name="テキスト ボックス 15"/>
          <p:cNvSpPr txBox="1"/>
          <p:nvPr/>
        </p:nvSpPr>
        <p:spPr>
          <a:xfrm>
            <a:off x="5508104" y="2614029"/>
            <a:ext cx="2043628" cy="461665"/>
          </a:xfrm>
          <a:prstGeom prst="rect">
            <a:avLst/>
          </a:prstGeom>
          <a:noFill/>
        </p:spPr>
        <p:txBody>
          <a:bodyPr wrap="square" rtlCol="0">
            <a:spAutoFit/>
          </a:bodyPr>
          <a:lstStyle/>
          <a:p>
            <a:pPr algn="ctr"/>
            <a:r>
              <a:rPr kumimoji="1" lang="en-US" altLang="ja-JP" sz="2400" dirty="0" smtClean="0">
                <a:solidFill>
                  <a:schemeClr val="tx2"/>
                </a:solidFill>
              </a:rPr>
              <a:t>49.7%</a:t>
            </a:r>
            <a:r>
              <a:rPr kumimoji="1" lang="ja-JP" altLang="en-US" sz="2400" dirty="0" smtClean="0">
                <a:solidFill>
                  <a:schemeClr val="tx2"/>
                </a:solidFill>
              </a:rPr>
              <a:t>（</a:t>
            </a:r>
            <a:r>
              <a:rPr kumimoji="1" lang="en-US" altLang="ja-JP" sz="2400" dirty="0" smtClean="0">
                <a:solidFill>
                  <a:schemeClr val="tx2"/>
                </a:solidFill>
              </a:rPr>
              <a:t>2007</a:t>
            </a:r>
            <a:r>
              <a:rPr kumimoji="1" lang="ja-JP" altLang="en-US" sz="2400" dirty="0" smtClean="0">
                <a:solidFill>
                  <a:schemeClr val="tx2"/>
                </a:solidFill>
              </a:rPr>
              <a:t>）</a:t>
            </a:r>
            <a:endParaRPr kumimoji="1" lang="ja-JP" altLang="en-US" sz="2400" dirty="0">
              <a:solidFill>
                <a:schemeClr val="tx2"/>
              </a:solidFill>
            </a:endParaRPr>
          </a:p>
        </p:txBody>
      </p:sp>
    </p:spTree>
    <p:extLst>
      <p:ext uri="{BB962C8B-B14F-4D97-AF65-F5344CB8AC3E}">
        <p14:creationId xmlns:p14="http://schemas.microsoft.com/office/powerpoint/2010/main" val="173040035"/>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11560" y="1092200"/>
            <a:ext cx="7946058" cy="64807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algn="l"/>
            <a:r>
              <a:rPr lang="ja-JP" altLang="en-US" sz="1800" b="0" dirty="0">
                <a:latin typeface="メイリオ" pitchFamily="50" charset="-128"/>
                <a:ea typeface="メイリオ" pitchFamily="50" charset="-128"/>
                <a:cs typeface="メイリオ" pitchFamily="50" charset="-128"/>
              </a:rPr>
              <a:t>・民間消費が、年々拡大。過去１０年間で</a:t>
            </a:r>
            <a:r>
              <a:rPr lang="ja-JP" altLang="en-US" sz="1800" b="0" dirty="0" smtClean="0">
                <a:latin typeface="メイリオ" pitchFamily="50" charset="-128"/>
                <a:ea typeface="メイリオ" pitchFamily="50" charset="-128"/>
                <a:cs typeface="メイリオ" pitchFamily="50" charset="-128"/>
              </a:rPr>
              <a:t>２．５倍</a:t>
            </a:r>
            <a:r>
              <a:rPr lang="ja-JP" altLang="en-US" sz="1800" b="0" dirty="0">
                <a:latin typeface="メイリオ" pitchFamily="50" charset="-128"/>
                <a:ea typeface="メイリオ" pitchFamily="50" charset="-128"/>
                <a:cs typeface="メイリオ" pitchFamily="50" charset="-128"/>
              </a:rPr>
              <a:t>。</a:t>
            </a:r>
          </a:p>
        </p:txBody>
      </p:sp>
      <p:sp>
        <p:nvSpPr>
          <p:cNvPr id="7" name="Text Box 6"/>
          <p:cNvSpPr txBox="1">
            <a:spLocks noChangeArrowheads="1"/>
          </p:cNvSpPr>
          <p:nvPr/>
        </p:nvSpPr>
        <p:spPr bwMode="auto">
          <a:xfrm>
            <a:off x="6371603" y="6479758"/>
            <a:ext cx="2232845" cy="261610"/>
          </a:xfrm>
          <a:prstGeom prst="rect">
            <a:avLst/>
          </a:prstGeom>
          <a:noFill/>
          <a:ln w="9525">
            <a:noFill/>
            <a:miter lim="800000"/>
            <a:headEnd/>
            <a:tailEnd/>
          </a:ln>
        </p:spPr>
        <p:txBody>
          <a:bodyPr wrap="square">
            <a:spAutoFit/>
          </a:bodyPr>
          <a:lstStyle/>
          <a:p>
            <a:pPr fontAlgn="base">
              <a:spcBef>
                <a:spcPct val="50000"/>
              </a:spcBef>
              <a:spcAft>
                <a:spcPct val="0"/>
              </a:spcAft>
            </a:pPr>
            <a:r>
              <a:rPr kumimoji="1" lang="ja-JP" altLang="en-US" sz="1100" b="0" dirty="0">
                <a:solidFill>
                  <a:prstClr val="black"/>
                </a:solidFill>
                <a:latin typeface="メイリオ" pitchFamily="50" charset="-128"/>
                <a:ea typeface="メイリオ" pitchFamily="50" charset="-128"/>
                <a:cs typeface="メイリオ" pitchFamily="50" charset="-128"/>
              </a:rPr>
              <a:t>［出典：ペルー中央準備銀行］</a:t>
            </a:r>
          </a:p>
        </p:txBody>
      </p:sp>
      <p:sp>
        <p:nvSpPr>
          <p:cNvPr id="11" name="Text Box 6"/>
          <p:cNvSpPr txBox="1">
            <a:spLocks noChangeArrowheads="1"/>
          </p:cNvSpPr>
          <p:nvPr/>
        </p:nvSpPr>
        <p:spPr bwMode="auto">
          <a:xfrm>
            <a:off x="323528" y="1995200"/>
            <a:ext cx="1148655" cy="369332"/>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b="0" dirty="0" smtClean="0">
                <a:solidFill>
                  <a:prstClr val="black"/>
                </a:solidFill>
                <a:latin typeface="メイリオ" pitchFamily="50" charset="-128"/>
                <a:ea typeface="メイリオ" pitchFamily="50" charset="-128"/>
                <a:cs typeface="メイリオ" pitchFamily="50" charset="-128"/>
              </a:rPr>
              <a:t>億ソル</a:t>
            </a:r>
            <a:endParaRPr kumimoji="1" lang="ja-JP" altLang="en-US" b="0" dirty="0">
              <a:solidFill>
                <a:prstClr val="black"/>
              </a:solidFill>
              <a:latin typeface="メイリオ" pitchFamily="50" charset="-128"/>
              <a:ea typeface="メイリオ" pitchFamily="50" charset="-128"/>
              <a:cs typeface="メイリオ" pitchFamily="50" charset="-128"/>
            </a:endParaRPr>
          </a:p>
        </p:txBody>
      </p:sp>
      <p:sp>
        <p:nvSpPr>
          <p:cNvPr id="9" name="Text Box 10"/>
          <p:cNvSpPr txBox="1">
            <a:spLocks noChangeArrowheads="1"/>
          </p:cNvSpPr>
          <p:nvPr/>
        </p:nvSpPr>
        <p:spPr bwMode="auto">
          <a:xfrm>
            <a:off x="1116013" y="250825"/>
            <a:ext cx="7200900" cy="707886"/>
          </a:xfrm>
          <a:prstGeom prst="rect">
            <a:avLst/>
          </a:prstGeo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defPPr>
              <a:defRPr lang="es-PE"/>
            </a:defPPr>
            <a:lvl1pPr algn="ctr" eaLnBrk="0" fontAlgn="base" hangingPunct="0">
              <a:spcBef>
                <a:spcPct val="0"/>
              </a:spcBef>
              <a:spcAft>
                <a:spcPct val="0"/>
              </a:spcAft>
              <a:defRPr kumimoji="1" sz="4000" b="1">
                <a:solidFill>
                  <a:schemeClr val="lt1"/>
                </a:solidFill>
                <a:latin typeface="HG丸ｺﾞｼｯｸM-PRO" pitchFamily="50" charset="-128"/>
                <a:ea typeface="HG丸ｺﾞｼｯｸM-PRO" pitchFamily="50" charset="-128"/>
              </a:defRPr>
            </a:lvl1pPr>
            <a:lvl2pPr algn="ctr" eaLnBrk="0" fontAlgn="base" hangingPunct="0">
              <a:spcBef>
                <a:spcPct val="0"/>
              </a:spcBef>
              <a:spcAft>
                <a:spcPct val="0"/>
              </a:spcAft>
              <a:defRPr kumimoji="1" sz="4400">
                <a:solidFill>
                  <a:schemeClr val="lt1"/>
                </a:solidFill>
              </a:defRPr>
            </a:lvl2pPr>
            <a:lvl3pPr algn="ctr" eaLnBrk="0" fontAlgn="base" hangingPunct="0">
              <a:spcBef>
                <a:spcPct val="0"/>
              </a:spcBef>
              <a:spcAft>
                <a:spcPct val="0"/>
              </a:spcAft>
              <a:defRPr kumimoji="1" sz="4400">
                <a:solidFill>
                  <a:schemeClr val="lt1"/>
                </a:solidFill>
              </a:defRPr>
            </a:lvl3pPr>
            <a:lvl4pPr algn="ctr" eaLnBrk="0" fontAlgn="base" hangingPunct="0">
              <a:spcBef>
                <a:spcPct val="0"/>
              </a:spcBef>
              <a:spcAft>
                <a:spcPct val="0"/>
              </a:spcAft>
              <a:defRPr kumimoji="1" sz="4400">
                <a:solidFill>
                  <a:schemeClr val="lt1"/>
                </a:solidFill>
              </a:defRPr>
            </a:lvl4pPr>
            <a:lvl5pPr algn="ctr" eaLnBrk="0" fontAlgn="base" hangingPunct="0">
              <a:spcBef>
                <a:spcPct val="0"/>
              </a:spcBef>
              <a:spcAft>
                <a:spcPct val="0"/>
              </a:spcAft>
              <a:defRPr kumimoji="1" sz="4400">
                <a:solidFill>
                  <a:schemeClr val="lt1"/>
                </a:solidFill>
              </a:defRPr>
            </a:lvl5pPr>
            <a:lvl6pPr marL="457200" algn="ctr" fontAlgn="base">
              <a:spcBef>
                <a:spcPct val="0"/>
              </a:spcBef>
              <a:spcAft>
                <a:spcPct val="0"/>
              </a:spcAft>
              <a:defRPr kumimoji="1" sz="4400">
                <a:solidFill>
                  <a:schemeClr val="lt1"/>
                </a:solidFill>
              </a:defRPr>
            </a:lvl6pPr>
            <a:lvl7pPr marL="914400" algn="ctr" fontAlgn="base">
              <a:spcBef>
                <a:spcPct val="0"/>
              </a:spcBef>
              <a:spcAft>
                <a:spcPct val="0"/>
              </a:spcAft>
              <a:defRPr kumimoji="1" sz="4400">
                <a:solidFill>
                  <a:schemeClr val="lt1"/>
                </a:solidFill>
              </a:defRPr>
            </a:lvl7pPr>
            <a:lvl8pPr marL="1371600" algn="ctr" fontAlgn="base">
              <a:spcBef>
                <a:spcPct val="0"/>
              </a:spcBef>
              <a:spcAft>
                <a:spcPct val="0"/>
              </a:spcAft>
              <a:defRPr kumimoji="1" sz="4400">
                <a:solidFill>
                  <a:schemeClr val="lt1"/>
                </a:solidFill>
              </a:defRPr>
            </a:lvl8pPr>
            <a:lvl9pPr marL="1828800" algn="ctr" fontAlgn="base">
              <a:spcBef>
                <a:spcPct val="0"/>
              </a:spcBef>
              <a:spcAft>
                <a:spcPct val="0"/>
              </a:spcAft>
              <a:defRPr kumimoji="1" sz="4400">
                <a:solidFill>
                  <a:schemeClr val="lt1"/>
                </a:solidFill>
              </a:defRPr>
            </a:lvl9pPr>
          </a:lstStyle>
          <a:p>
            <a:r>
              <a:rPr lang="ja-JP" altLang="en-US" dirty="0"/>
              <a:t>民間消費の推移</a:t>
            </a:r>
          </a:p>
        </p:txBody>
      </p:sp>
      <p:sp>
        <p:nvSpPr>
          <p:cNvPr id="8"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31</a:t>
            </a:fld>
            <a:endParaRPr lang="en-US" altLang="ja-JP" dirty="0">
              <a:latin typeface="Calibri" panose="020F0502020204030204" pitchFamily="34" charset="0"/>
              <a:ea typeface="+mn-ea"/>
            </a:endParaRPr>
          </a:p>
        </p:txBody>
      </p:sp>
      <p:graphicFrame>
        <p:nvGraphicFramePr>
          <p:cNvPr id="13" name="グラフ 12"/>
          <p:cNvGraphicFramePr>
            <a:graphicFrameLocks/>
          </p:cNvGraphicFramePr>
          <p:nvPr>
            <p:extLst>
              <p:ext uri="{D42A27DB-BD31-4B8C-83A1-F6EECF244321}">
                <p14:modId xmlns:p14="http://schemas.microsoft.com/office/powerpoint/2010/main" val="1569697580"/>
              </p:ext>
            </p:extLst>
          </p:nvPr>
        </p:nvGraphicFramePr>
        <p:xfrm>
          <a:off x="107504" y="1995200"/>
          <a:ext cx="8604473" cy="45937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5189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57" y="1901433"/>
            <a:ext cx="8939340" cy="41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467544" y="144536"/>
            <a:ext cx="8229600" cy="707886"/>
          </a:xfr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r>
              <a:rPr lang="ja-JP" altLang="en-US" sz="4000" b="1" kern="1200" dirty="0" smtClean="0">
                <a:latin typeface="HG丸ｺﾞｼｯｸM-PRO" pitchFamily="50" charset="-128"/>
                <a:ea typeface="HG丸ｺﾞｼｯｸM-PRO" pitchFamily="50" charset="-128"/>
              </a:rPr>
              <a:t>リマ空港の利用者数増</a:t>
            </a:r>
            <a:endParaRPr lang="ja-JP" altLang="en-US" sz="4000" b="1" kern="1200" dirty="0">
              <a:latin typeface="HG丸ｺﾞｼｯｸM-PRO" pitchFamily="50" charset="-128"/>
              <a:ea typeface="HG丸ｺﾞｼｯｸM-PRO" pitchFamily="50" charset="-128"/>
            </a:endParaRPr>
          </a:p>
        </p:txBody>
      </p:sp>
      <p:sp>
        <p:nvSpPr>
          <p:cNvPr id="7" name="正方形/長方形 6"/>
          <p:cNvSpPr/>
          <p:nvPr/>
        </p:nvSpPr>
        <p:spPr>
          <a:xfrm>
            <a:off x="7801504" y="2708920"/>
            <a:ext cx="281688" cy="2160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801504" y="3100615"/>
            <a:ext cx="281688" cy="21602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793838" y="3519870"/>
            <a:ext cx="281688" cy="2160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 Box 6"/>
          <p:cNvSpPr txBox="1">
            <a:spLocks noChangeArrowheads="1"/>
          </p:cNvSpPr>
          <p:nvPr/>
        </p:nvSpPr>
        <p:spPr bwMode="auto">
          <a:xfrm>
            <a:off x="140957" y="1945462"/>
            <a:ext cx="1750950" cy="307777"/>
          </a:xfrm>
          <a:prstGeom prst="rect">
            <a:avLst/>
          </a:prstGeom>
          <a:noFill/>
          <a:ln w="9525">
            <a:noFill/>
            <a:miter lim="800000"/>
            <a:headEnd/>
            <a:tailEnd/>
          </a:ln>
        </p:spPr>
        <p:txBody>
          <a:bodyPr wrap="square">
            <a:spAutoFit/>
          </a:bodyPr>
          <a:lstStyle/>
          <a:p>
            <a:pPr fontAlgn="base">
              <a:spcBef>
                <a:spcPct val="50000"/>
              </a:spcBef>
              <a:spcAft>
                <a:spcPct val="0"/>
              </a:spcAft>
            </a:pPr>
            <a:r>
              <a:rPr kumimoji="1" lang="ja-JP" altLang="en-US" sz="1400" dirty="0" smtClean="0">
                <a:solidFill>
                  <a:prstClr val="black"/>
                </a:solidFill>
                <a:latin typeface="メイリオ" pitchFamily="50" charset="-128"/>
                <a:ea typeface="メイリオ" pitchFamily="50" charset="-128"/>
                <a:cs typeface="メイリオ" pitchFamily="50" charset="-128"/>
              </a:rPr>
              <a:t>利用者数（千人）</a:t>
            </a:r>
            <a:endParaRPr kumimoji="1" lang="ja-JP" altLang="en-US" sz="1400" b="0" dirty="0">
              <a:solidFill>
                <a:prstClr val="black"/>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8050546" y="2664377"/>
            <a:ext cx="1112766" cy="1138773"/>
          </a:xfrm>
          <a:prstGeom prst="rect">
            <a:avLst/>
          </a:prstGeom>
          <a:noFill/>
        </p:spPr>
        <p:txBody>
          <a:bodyPr wrap="square" rtlCol="0">
            <a:spAutoFit/>
          </a:bodyPr>
          <a:lstStyle/>
          <a:p>
            <a:r>
              <a:rPr kumimoji="1" lang="ja-JP" altLang="en-US" sz="1400" dirty="0" smtClean="0"/>
              <a:t>トランジット</a:t>
            </a:r>
            <a:endParaRPr kumimoji="1" lang="en-US" altLang="ja-JP" sz="1400" dirty="0" smtClean="0"/>
          </a:p>
          <a:p>
            <a:endParaRPr kumimoji="1" lang="en-US" altLang="ja-JP" sz="1200" dirty="0" smtClean="0"/>
          </a:p>
          <a:p>
            <a:r>
              <a:rPr kumimoji="1" lang="ja-JP" altLang="en-US" sz="1400" dirty="0" smtClean="0"/>
              <a:t>国外線</a:t>
            </a:r>
            <a:endParaRPr kumimoji="1" lang="en-US" altLang="ja-JP" sz="1400" dirty="0" smtClean="0"/>
          </a:p>
          <a:p>
            <a:endParaRPr kumimoji="1" lang="en-US" altLang="ja-JP" sz="1400" dirty="0" smtClean="0"/>
          </a:p>
          <a:p>
            <a:r>
              <a:rPr kumimoji="1" lang="ja-JP" altLang="en-US" sz="1400" dirty="0"/>
              <a:t>国内</a:t>
            </a:r>
            <a:r>
              <a:rPr kumimoji="1" lang="ja-JP" altLang="en-US" sz="1400" dirty="0" smtClean="0"/>
              <a:t>線</a:t>
            </a:r>
            <a:endParaRPr kumimoji="1" lang="ja-JP" altLang="en-US" sz="1400" dirty="0"/>
          </a:p>
        </p:txBody>
      </p:sp>
      <p:sp>
        <p:nvSpPr>
          <p:cNvPr id="13" name="Text Box 6"/>
          <p:cNvSpPr txBox="1">
            <a:spLocks noChangeArrowheads="1"/>
          </p:cNvSpPr>
          <p:nvPr/>
        </p:nvSpPr>
        <p:spPr bwMode="auto">
          <a:xfrm>
            <a:off x="5004048" y="6438112"/>
            <a:ext cx="3240460" cy="261610"/>
          </a:xfrm>
          <a:prstGeom prst="rect">
            <a:avLst/>
          </a:prstGeom>
          <a:noFill/>
          <a:ln w="9525">
            <a:noFill/>
            <a:miter lim="800000"/>
            <a:headEnd/>
            <a:tailEnd/>
          </a:ln>
        </p:spPr>
        <p:txBody>
          <a:bodyPr wrap="square">
            <a:spAutoFit/>
          </a:bodyPr>
          <a:lstStyle/>
          <a:p>
            <a:pPr fontAlgn="base">
              <a:spcBef>
                <a:spcPct val="50000"/>
              </a:spcBef>
              <a:spcAft>
                <a:spcPct val="0"/>
              </a:spcAft>
            </a:pPr>
            <a:r>
              <a:rPr kumimoji="1" lang="ja-JP" altLang="en-US" sz="1100" b="0" dirty="0">
                <a:solidFill>
                  <a:prstClr val="black"/>
                </a:solidFill>
                <a:latin typeface="メイリオ" pitchFamily="50" charset="-128"/>
                <a:ea typeface="メイリオ" pitchFamily="50" charset="-128"/>
                <a:cs typeface="メイリオ" pitchFamily="50" charset="-128"/>
              </a:rPr>
              <a:t>［出典：</a:t>
            </a:r>
            <a:r>
              <a:rPr kumimoji="1" lang="ja-JP" altLang="en-US" sz="1100" b="0" dirty="0" smtClean="0">
                <a:solidFill>
                  <a:prstClr val="black"/>
                </a:solidFill>
                <a:latin typeface="メイリオ" pitchFamily="50" charset="-128"/>
                <a:ea typeface="メイリオ" pitchFamily="50" charset="-128"/>
                <a:cs typeface="メイリオ" pitchFamily="50" charset="-128"/>
              </a:rPr>
              <a:t>ペルー公共交通施設投資監督庁］</a:t>
            </a:r>
            <a:endParaRPr kumimoji="1" lang="ja-JP" altLang="en-US" sz="1100" b="0" dirty="0">
              <a:solidFill>
                <a:prstClr val="black"/>
              </a:solidFill>
              <a:latin typeface="メイリオ" pitchFamily="50" charset="-128"/>
              <a:ea typeface="メイリオ" pitchFamily="50" charset="-128"/>
              <a:cs typeface="メイリオ" pitchFamily="50" charset="-128"/>
            </a:endParaRPr>
          </a:p>
        </p:txBody>
      </p:sp>
      <p:sp>
        <p:nvSpPr>
          <p:cNvPr id="14" name="Rectangle 3"/>
          <p:cNvSpPr txBox="1">
            <a:spLocks noChangeArrowheads="1"/>
          </p:cNvSpPr>
          <p:nvPr/>
        </p:nvSpPr>
        <p:spPr>
          <a:xfrm>
            <a:off x="107504" y="992449"/>
            <a:ext cx="8956204" cy="842111"/>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lnSpcReduction="10000"/>
          </a:bodyPr>
          <a:lstStyle/>
          <a:p>
            <a:pPr algn="l">
              <a:lnSpc>
                <a:spcPct val="150000"/>
              </a:lnSpc>
            </a:pPr>
            <a:r>
              <a:rPr lang="ja-JP" altLang="en-US" sz="1800" b="0" dirty="0" smtClean="0">
                <a:latin typeface="メイリオ" pitchFamily="50" charset="-128"/>
                <a:ea typeface="メイリオ" pitchFamily="50" charset="-128"/>
                <a:cs typeface="メイリオ" pitchFamily="50" charset="-128"/>
              </a:rPr>
              <a:t>・</a:t>
            </a:r>
            <a:r>
              <a:rPr lang="en-US" altLang="ja-JP" dirty="0" smtClean="0">
                <a:latin typeface="メイリオ" pitchFamily="50" charset="-128"/>
                <a:ea typeface="メイリオ" pitchFamily="50" charset="-128"/>
                <a:cs typeface="メイリオ" pitchFamily="50" charset="-128"/>
              </a:rPr>
              <a:t>2016</a:t>
            </a:r>
            <a:r>
              <a:rPr lang="ja-JP" altLang="en-US" dirty="0" smtClean="0">
                <a:latin typeface="メイリオ" pitchFamily="50" charset="-128"/>
                <a:ea typeface="メイリオ" pitchFamily="50" charset="-128"/>
                <a:cs typeface="メイリオ" pitchFamily="50" charset="-128"/>
              </a:rPr>
              <a:t>年リマ空港利用者数</a:t>
            </a:r>
            <a:r>
              <a:rPr lang="en-US" altLang="ja-JP" dirty="0" smtClean="0">
                <a:latin typeface="メイリオ" pitchFamily="50" charset="-128"/>
                <a:ea typeface="メイリオ" pitchFamily="50" charset="-128"/>
                <a:cs typeface="メイリオ" pitchFamily="50" charset="-128"/>
              </a:rPr>
              <a:t>: 1884</a:t>
            </a:r>
            <a:r>
              <a:rPr lang="ja-JP" altLang="en-US" dirty="0" smtClean="0">
                <a:latin typeface="メイリオ" pitchFamily="50" charset="-128"/>
                <a:ea typeface="メイリオ" pitchFamily="50" charset="-128"/>
                <a:cs typeface="メイリオ" pitchFamily="50" charset="-128"/>
              </a:rPr>
              <a:t>万人</a:t>
            </a:r>
            <a:r>
              <a:rPr lang="ja-JP" altLang="en-US" sz="1500" dirty="0" smtClean="0">
                <a:latin typeface="メイリオ" pitchFamily="50" charset="-128"/>
                <a:ea typeface="メイリオ" pitchFamily="50" charset="-128"/>
                <a:cs typeface="メイリオ" pitchFamily="50" charset="-128"/>
              </a:rPr>
              <a:t>（国内</a:t>
            </a:r>
            <a:r>
              <a:rPr lang="en-US" altLang="ja-JP" sz="1500" dirty="0" smtClean="0">
                <a:latin typeface="メイリオ" pitchFamily="50" charset="-128"/>
                <a:ea typeface="メイリオ" pitchFamily="50" charset="-128"/>
                <a:cs typeface="メイリオ" pitchFamily="50" charset="-128"/>
              </a:rPr>
              <a:t>1043</a:t>
            </a:r>
            <a:r>
              <a:rPr lang="ja-JP" altLang="en-US" sz="1500" dirty="0" smtClean="0">
                <a:latin typeface="メイリオ" pitchFamily="50" charset="-128"/>
                <a:ea typeface="メイリオ" pitchFamily="50" charset="-128"/>
                <a:cs typeface="メイリオ" pitchFamily="50" charset="-128"/>
              </a:rPr>
              <a:t>万人，国外</a:t>
            </a:r>
            <a:r>
              <a:rPr lang="en-US" altLang="ja-JP" sz="1500" dirty="0" smtClean="0">
                <a:latin typeface="メイリオ" pitchFamily="50" charset="-128"/>
                <a:ea typeface="メイリオ" pitchFamily="50" charset="-128"/>
                <a:cs typeface="メイリオ" pitchFamily="50" charset="-128"/>
              </a:rPr>
              <a:t>675</a:t>
            </a:r>
            <a:r>
              <a:rPr lang="ja-JP" altLang="en-US" sz="1500" dirty="0" smtClean="0">
                <a:latin typeface="メイリオ" pitchFamily="50" charset="-128"/>
                <a:ea typeface="メイリオ" pitchFamily="50" charset="-128"/>
                <a:cs typeface="メイリオ" pitchFamily="50" charset="-128"/>
              </a:rPr>
              <a:t>万人，トランジット</a:t>
            </a:r>
            <a:r>
              <a:rPr lang="en-US" altLang="ja-JP" sz="1500" dirty="0" smtClean="0">
                <a:latin typeface="メイリオ" pitchFamily="50" charset="-128"/>
                <a:ea typeface="メイリオ" pitchFamily="50" charset="-128"/>
                <a:cs typeface="メイリオ" pitchFamily="50" charset="-128"/>
              </a:rPr>
              <a:t>166</a:t>
            </a:r>
            <a:r>
              <a:rPr lang="ja-JP" altLang="en-US" sz="1500" dirty="0" smtClean="0">
                <a:latin typeface="メイリオ" pitchFamily="50" charset="-128"/>
                <a:ea typeface="メイリオ" pitchFamily="50" charset="-128"/>
                <a:cs typeface="メイリオ" pitchFamily="50" charset="-128"/>
              </a:rPr>
              <a:t>万人）</a:t>
            </a:r>
            <a:endParaRPr lang="en-US" altLang="ja-JP" sz="1900" dirty="0" smtClean="0">
              <a:latin typeface="メイリオ" pitchFamily="50" charset="-128"/>
              <a:ea typeface="メイリオ" pitchFamily="50" charset="-128"/>
              <a:cs typeface="メイリオ" pitchFamily="50" charset="-128"/>
            </a:endParaRPr>
          </a:p>
          <a:p>
            <a:pPr algn="l">
              <a:lnSpc>
                <a:spcPct val="150000"/>
              </a:lnSpc>
            </a:pPr>
            <a:r>
              <a:rPr lang="ja-JP" altLang="en-US" dirty="0" smtClean="0">
                <a:latin typeface="メイリオ" pitchFamily="50" charset="-128"/>
                <a:ea typeface="メイリオ" pitchFamily="50" charset="-128"/>
                <a:cs typeface="メイリオ" pitchFamily="50" charset="-128"/>
              </a:rPr>
              <a:t>・</a:t>
            </a:r>
            <a:r>
              <a:rPr lang="en-US" altLang="ja-JP" dirty="0" smtClean="0">
                <a:latin typeface="メイリオ" pitchFamily="50" charset="-128"/>
                <a:ea typeface="メイリオ" pitchFamily="50" charset="-128"/>
                <a:cs typeface="メイリオ" pitchFamily="50" charset="-128"/>
              </a:rPr>
              <a:t>10</a:t>
            </a:r>
            <a:r>
              <a:rPr lang="ja-JP" altLang="en-US" dirty="0" smtClean="0">
                <a:latin typeface="メイリオ" pitchFamily="50" charset="-128"/>
                <a:ea typeface="メイリオ" pitchFamily="50" charset="-128"/>
                <a:cs typeface="メイリオ" pitchFamily="50" charset="-128"/>
              </a:rPr>
              <a:t>年間で利用者数は３倍以上：　</a:t>
            </a:r>
            <a:r>
              <a:rPr lang="en-US" altLang="ja-JP" sz="1600" dirty="0" smtClean="0">
                <a:latin typeface="メイリオ" pitchFamily="50" charset="-128"/>
                <a:ea typeface="メイリオ" pitchFamily="50" charset="-128"/>
                <a:cs typeface="メイリオ" pitchFamily="50" charset="-128"/>
              </a:rPr>
              <a:t>601</a:t>
            </a:r>
            <a:r>
              <a:rPr lang="ja-JP" altLang="en-US" sz="1600" dirty="0" smtClean="0">
                <a:latin typeface="メイリオ" pitchFamily="50" charset="-128"/>
                <a:ea typeface="メイリオ" pitchFamily="50" charset="-128"/>
                <a:cs typeface="メイリオ" pitchFamily="50" charset="-128"/>
              </a:rPr>
              <a:t>万人（</a:t>
            </a:r>
            <a:r>
              <a:rPr lang="en-US" altLang="ja-JP" sz="1600" dirty="0" smtClean="0">
                <a:latin typeface="メイリオ" pitchFamily="50" charset="-128"/>
                <a:ea typeface="メイリオ" pitchFamily="50" charset="-128"/>
                <a:cs typeface="メイリオ" pitchFamily="50" charset="-128"/>
              </a:rPr>
              <a:t>2006</a:t>
            </a:r>
            <a:r>
              <a:rPr lang="ja-JP" altLang="en-US" sz="1600" dirty="0" smtClean="0">
                <a:latin typeface="メイリオ" pitchFamily="50" charset="-128"/>
                <a:ea typeface="メイリオ" pitchFamily="50" charset="-128"/>
                <a:cs typeface="メイリオ" pitchFamily="50" charset="-128"/>
              </a:rPr>
              <a:t>年） →  </a:t>
            </a:r>
            <a:r>
              <a:rPr lang="en-US" altLang="ja-JP" sz="1600" dirty="0" smtClean="0">
                <a:latin typeface="メイリオ" pitchFamily="50" charset="-128"/>
                <a:ea typeface="メイリオ" pitchFamily="50" charset="-128"/>
                <a:cs typeface="メイリオ" pitchFamily="50" charset="-128"/>
              </a:rPr>
              <a:t>1884</a:t>
            </a:r>
            <a:r>
              <a:rPr lang="ja-JP" altLang="en-US" sz="1600" dirty="0" smtClean="0">
                <a:latin typeface="メイリオ" pitchFamily="50" charset="-128"/>
                <a:ea typeface="メイリオ" pitchFamily="50" charset="-128"/>
                <a:cs typeface="メイリオ" pitchFamily="50" charset="-128"/>
              </a:rPr>
              <a:t>万人（</a:t>
            </a:r>
            <a:r>
              <a:rPr lang="en-US" altLang="ja-JP" sz="1600" dirty="0" smtClean="0">
                <a:latin typeface="メイリオ" pitchFamily="50" charset="-128"/>
                <a:ea typeface="メイリオ" pitchFamily="50" charset="-128"/>
                <a:cs typeface="メイリオ" pitchFamily="50" charset="-128"/>
              </a:rPr>
              <a:t>2016</a:t>
            </a:r>
            <a:r>
              <a:rPr lang="ja-JP" altLang="en-US" sz="1600" dirty="0" smtClean="0">
                <a:latin typeface="メイリオ" pitchFamily="50" charset="-128"/>
                <a:ea typeface="メイリオ" pitchFamily="50" charset="-128"/>
                <a:cs typeface="メイリオ" pitchFamily="50" charset="-128"/>
              </a:rPr>
              <a:t>年）</a:t>
            </a:r>
            <a:endParaRPr lang="en-US" altLang="ja-JP" sz="2000" b="0" dirty="0" smtClean="0">
              <a:latin typeface="メイリオ" pitchFamily="50" charset="-128"/>
              <a:ea typeface="メイリオ" pitchFamily="50" charset="-128"/>
              <a:cs typeface="メイリオ" pitchFamily="50" charset="-128"/>
            </a:endParaRPr>
          </a:p>
        </p:txBody>
      </p:sp>
      <p:sp>
        <p:nvSpPr>
          <p:cNvPr id="15"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32</a:t>
            </a:fld>
            <a:endParaRPr lang="en-US" altLang="ja-JP" dirty="0">
              <a:latin typeface="Calibri" panose="020F0502020204030204" pitchFamily="34" charset="0"/>
              <a:ea typeface="+mn-ea"/>
            </a:endParaRPr>
          </a:p>
        </p:txBody>
      </p:sp>
    </p:spTree>
    <p:extLst>
      <p:ext uri="{BB962C8B-B14F-4D97-AF65-F5344CB8AC3E}">
        <p14:creationId xmlns:p14="http://schemas.microsoft.com/office/powerpoint/2010/main" val="3792930941"/>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681689367"/>
              </p:ext>
            </p:extLst>
          </p:nvPr>
        </p:nvGraphicFramePr>
        <p:xfrm>
          <a:off x="556943" y="2852936"/>
          <a:ext cx="8066219" cy="3456384"/>
        </p:xfrm>
        <a:graphic>
          <a:graphicData uri="http://schemas.openxmlformats.org/drawingml/2006/table">
            <a:tbl>
              <a:tblPr firstRow="1" bandRow="1">
                <a:tableStyleId>{5C22544A-7EE6-4342-B048-85BDC9FD1C3A}</a:tableStyleId>
              </a:tblPr>
              <a:tblGrid>
                <a:gridCol w="1657902"/>
                <a:gridCol w="6408317"/>
              </a:tblGrid>
              <a:tr h="882863">
                <a:tc>
                  <a:txBody>
                    <a:bodyPr/>
                    <a:lstStyle/>
                    <a:p>
                      <a:endParaRPr kumimoji="1" lang="ja-JP" altLang="en-US" dirty="0"/>
                    </a:p>
                  </a:txBody>
                  <a:tcPr>
                    <a:solidFill>
                      <a:schemeClr val="accent3">
                        <a:lumMod val="20000"/>
                        <a:lumOff val="80000"/>
                      </a:schemeClr>
                    </a:solidFill>
                  </a:tcPr>
                </a:tc>
                <a:tc>
                  <a:txBody>
                    <a:bodyPr/>
                    <a:lstStyle/>
                    <a:p>
                      <a:endParaRPr kumimoji="1" lang="ja-JP" altLang="en-US"/>
                    </a:p>
                  </a:txBody>
                  <a:tcPr>
                    <a:solidFill>
                      <a:schemeClr val="accent3">
                        <a:lumMod val="20000"/>
                        <a:lumOff val="80000"/>
                      </a:schemeClr>
                    </a:solidFill>
                  </a:tcPr>
                </a:tc>
              </a:tr>
              <a:tr h="908301">
                <a:tc>
                  <a:txBody>
                    <a:bodyPr/>
                    <a:lstStyle/>
                    <a:p>
                      <a:endParaRPr kumimoji="1" lang="ja-JP" altLang="en-US" dirty="0"/>
                    </a:p>
                  </a:txBody>
                  <a:tcPr>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kumimoji="1" lang="ja-JP" altLang="en-US" dirty="0"/>
                    </a:p>
                  </a:txBody>
                  <a:tcPr>
                    <a:lnB w="38100" cap="flat" cmpd="sng" algn="ctr">
                      <a:solidFill>
                        <a:schemeClr val="bg1"/>
                      </a:solidFill>
                      <a:prstDash val="solid"/>
                      <a:round/>
                      <a:headEnd type="none" w="med" len="med"/>
                      <a:tailEnd type="none" w="med" len="med"/>
                    </a:lnB>
                    <a:solidFill>
                      <a:schemeClr val="accent3">
                        <a:lumMod val="20000"/>
                        <a:lumOff val="80000"/>
                      </a:schemeClr>
                    </a:solidFill>
                  </a:tcPr>
                </a:tc>
              </a:tr>
              <a:tr h="832610">
                <a:tc>
                  <a:txBody>
                    <a:bodyPr/>
                    <a:lstStyle/>
                    <a:p>
                      <a:endParaRPr kumimoji="1" lang="ja-JP" altLang="en-US" dirty="0"/>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kumimoji="1" lang="ja-JP" altLang="en-US"/>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r>
              <a:tr h="832610">
                <a:tc>
                  <a:txBody>
                    <a:bodyPr/>
                    <a:lstStyle/>
                    <a:p>
                      <a:endParaRPr kumimoji="1" lang="ja-JP" altLang="en-US" dirty="0"/>
                    </a:p>
                  </a:txBody>
                  <a:tcPr>
                    <a:lnT w="38100" cap="flat" cmpd="sng" algn="ctr">
                      <a:solidFill>
                        <a:schemeClr val="bg1"/>
                      </a:solidFill>
                      <a:prstDash val="solid"/>
                      <a:round/>
                      <a:headEnd type="none" w="med" len="med"/>
                      <a:tailEnd type="none" w="med" len="med"/>
                    </a:lnT>
                    <a:solidFill>
                      <a:schemeClr val="accent3">
                        <a:lumMod val="20000"/>
                        <a:lumOff val="80000"/>
                      </a:schemeClr>
                    </a:solidFill>
                  </a:tcPr>
                </a:tc>
                <a:tc>
                  <a:txBody>
                    <a:bodyPr/>
                    <a:lstStyle/>
                    <a:p>
                      <a:endParaRPr kumimoji="1" lang="ja-JP" altLang="en-US" dirty="0"/>
                    </a:p>
                  </a:txBody>
                  <a:tcPr>
                    <a:lnT w="38100" cap="flat" cmpd="sng" algn="ctr">
                      <a:solidFill>
                        <a:schemeClr val="bg1"/>
                      </a:solidFill>
                      <a:prstDash val="solid"/>
                      <a:round/>
                      <a:headEnd type="none" w="med" len="med"/>
                      <a:tailEnd type="none" w="med" len="med"/>
                    </a:lnT>
                    <a:solidFill>
                      <a:schemeClr val="accent3">
                        <a:lumMod val="20000"/>
                        <a:lumOff val="80000"/>
                      </a:schemeClr>
                    </a:solidFill>
                  </a:tcPr>
                </a:tc>
              </a:tr>
            </a:tbl>
          </a:graphicData>
        </a:graphic>
      </p:graphicFrame>
      <p:sp>
        <p:nvSpPr>
          <p:cNvPr id="2" name="タイトル 1"/>
          <p:cNvSpPr>
            <a:spLocks noGrp="1"/>
          </p:cNvSpPr>
          <p:nvPr>
            <p:ph type="title"/>
          </p:nvPr>
        </p:nvSpPr>
        <p:spPr>
          <a:xfrm>
            <a:off x="467544" y="332656"/>
            <a:ext cx="8229600" cy="707886"/>
          </a:xfr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r>
              <a:rPr lang="ja-JP" altLang="en-US" sz="4000" b="1" kern="1200" dirty="0" smtClean="0">
                <a:latin typeface="HG丸ｺﾞｼｯｸM-PRO" pitchFamily="50" charset="-128"/>
                <a:ea typeface="HG丸ｺﾞｼｯｸM-PRO" pitchFamily="50" charset="-128"/>
              </a:rPr>
              <a:t>リマは国際会議の舞台</a:t>
            </a:r>
            <a:endParaRPr lang="ja-JP" altLang="en-US" sz="4000" b="1" kern="1200" dirty="0">
              <a:latin typeface="HG丸ｺﾞｼｯｸM-PRO" pitchFamily="50" charset="-128"/>
              <a:ea typeface="HG丸ｺﾞｼｯｸM-PRO" pitchFamily="50" charset="-128"/>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857" t="63492" r="5805" b="7593"/>
          <a:stretch/>
        </p:blipFill>
        <p:spPr bwMode="auto">
          <a:xfrm>
            <a:off x="1181062" y="4736021"/>
            <a:ext cx="581584" cy="70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descr="COP20 に対する画像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1327" y="2924944"/>
            <a:ext cx="556449" cy="755869"/>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634" y="3861048"/>
            <a:ext cx="1204170" cy="61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2387211" y="2852936"/>
            <a:ext cx="5820547" cy="861774"/>
          </a:xfrm>
          <a:prstGeom prst="rect">
            <a:avLst/>
          </a:prstGeom>
        </p:spPr>
        <p:txBody>
          <a:bodyPr wrap="square">
            <a:spAutoFit/>
          </a:bodyPr>
          <a:lstStyle/>
          <a:p>
            <a:r>
              <a:rPr lang="en-US" altLang="zh-TW" u="sng" dirty="0" smtClean="0"/>
              <a:t>2014</a:t>
            </a:r>
            <a:r>
              <a:rPr lang="ja-JP" altLang="en-US" u="sng" dirty="0" smtClean="0"/>
              <a:t>年</a:t>
            </a:r>
            <a:endParaRPr lang="en-US" altLang="zh-TW" u="sng" dirty="0" smtClean="0"/>
          </a:p>
          <a:p>
            <a:r>
              <a:rPr lang="ja-JP" altLang="en-US" sz="1400" dirty="0" smtClean="0"/>
              <a:t>　</a:t>
            </a:r>
            <a:r>
              <a:rPr lang="zh-TW" altLang="en-US" sz="1600" dirty="0" smtClean="0"/>
              <a:t>第</a:t>
            </a:r>
            <a:r>
              <a:rPr lang="en-US" altLang="zh-TW" sz="1600" dirty="0"/>
              <a:t>20</a:t>
            </a:r>
            <a:r>
              <a:rPr lang="zh-TW" altLang="en-US" sz="1600" dirty="0"/>
              <a:t>回 気候変動枠組条約締約国会</a:t>
            </a:r>
            <a:r>
              <a:rPr lang="zh-TW" altLang="en-US" sz="1600" dirty="0" smtClean="0"/>
              <a:t>議</a:t>
            </a:r>
            <a:r>
              <a:rPr lang="ja-JP" altLang="en-US" sz="1600" dirty="0" smtClean="0"/>
              <a:t>（</a:t>
            </a:r>
            <a:r>
              <a:rPr lang="en-US" altLang="ja-JP" sz="1600" dirty="0" smtClean="0"/>
              <a:t>COP20</a:t>
            </a:r>
            <a:r>
              <a:rPr lang="ja-JP" altLang="en-US" sz="1600" dirty="0" smtClean="0"/>
              <a:t>）</a:t>
            </a:r>
            <a:endParaRPr lang="en-US" altLang="ja-JP" sz="1600" dirty="0" smtClean="0"/>
          </a:p>
          <a:p>
            <a:r>
              <a:rPr lang="ja-JP" altLang="en-US" sz="1600" dirty="0"/>
              <a:t>　</a:t>
            </a:r>
            <a:endParaRPr lang="ja-JP" altLang="en-US" sz="1400" dirty="0"/>
          </a:p>
        </p:txBody>
      </p:sp>
      <p:sp>
        <p:nvSpPr>
          <p:cNvPr id="6" name="正方形/長方形 5"/>
          <p:cNvSpPr/>
          <p:nvPr/>
        </p:nvSpPr>
        <p:spPr>
          <a:xfrm>
            <a:off x="2411309" y="3861048"/>
            <a:ext cx="3755118" cy="615553"/>
          </a:xfrm>
          <a:prstGeom prst="rect">
            <a:avLst/>
          </a:prstGeom>
        </p:spPr>
        <p:txBody>
          <a:bodyPr wrap="square">
            <a:spAutoFit/>
          </a:bodyPr>
          <a:lstStyle/>
          <a:p>
            <a:r>
              <a:rPr kumimoji="1" lang="en-US" altLang="ja-JP" u="sng" dirty="0"/>
              <a:t>2015</a:t>
            </a:r>
            <a:r>
              <a:rPr kumimoji="1" lang="ja-JP" altLang="en-US" u="sng" dirty="0"/>
              <a:t>年</a:t>
            </a:r>
            <a:endParaRPr kumimoji="1" lang="en-US" altLang="ja-JP" u="sng" dirty="0"/>
          </a:p>
          <a:p>
            <a:r>
              <a:rPr lang="ja-JP" altLang="en-US" sz="1400" dirty="0"/>
              <a:t>　</a:t>
            </a:r>
            <a:r>
              <a:rPr lang="ja-JP" altLang="en-US" sz="1600" dirty="0" smtClean="0"/>
              <a:t>第</a:t>
            </a:r>
            <a:r>
              <a:rPr lang="en-US" altLang="ja-JP" sz="1600" dirty="0" smtClean="0"/>
              <a:t>70</a:t>
            </a:r>
            <a:r>
              <a:rPr lang="ja-JP" altLang="en-US" sz="1600" dirty="0" smtClean="0"/>
              <a:t>回世銀</a:t>
            </a:r>
            <a:r>
              <a:rPr lang="ja-JP" altLang="en-US" sz="1600" dirty="0"/>
              <a:t>・ＩＭＦ年次</a:t>
            </a:r>
            <a:r>
              <a:rPr lang="ja-JP" altLang="en-US" sz="1600" dirty="0" smtClean="0"/>
              <a:t>総会</a:t>
            </a:r>
            <a:r>
              <a:rPr lang="ja-JP" altLang="en-US" sz="1400" dirty="0"/>
              <a:t>　</a:t>
            </a:r>
          </a:p>
        </p:txBody>
      </p:sp>
      <p:sp>
        <p:nvSpPr>
          <p:cNvPr id="11" name="テキスト ボックス 10"/>
          <p:cNvSpPr txBox="1"/>
          <p:nvPr/>
        </p:nvSpPr>
        <p:spPr>
          <a:xfrm>
            <a:off x="2369864" y="4725144"/>
            <a:ext cx="5976664" cy="615553"/>
          </a:xfrm>
          <a:prstGeom prst="rect">
            <a:avLst/>
          </a:prstGeom>
          <a:noFill/>
        </p:spPr>
        <p:txBody>
          <a:bodyPr wrap="square" rtlCol="0">
            <a:spAutoFit/>
          </a:bodyPr>
          <a:lstStyle/>
          <a:p>
            <a:r>
              <a:rPr kumimoji="1" lang="en-US" altLang="ja-JP" u="sng" dirty="0" smtClean="0"/>
              <a:t>2016</a:t>
            </a:r>
            <a:r>
              <a:rPr kumimoji="1" lang="ja-JP" altLang="en-US" u="sng" dirty="0" smtClean="0"/>
              <a:t>年</a:t>
            </a:r>
            <a:endParaRPr kumimoji="1" lang="en-US" altLang="ja-JP" u="sng" dirty="0" smtClean="0"/>
          </a:p>
          <a:p>
            <a:r>
              <a:rPr kumimoji="1" lang="ja-JP" altLang="en-US" sz="1600" dirty="0"/>
              <a:t>　アジア太平洋経済</a:t>
            </a:r>
            <a:r>
              <a:rPr kumimoji="1" lang="ja-JP" altLang="en-US" sz="1600" dirty="0" smtClean="0"/>
              <a:t>協力</a:t>
            </a:r>
            <a:r>
              <a:rPr kumimoji="1" lang="ja-JP" altLang="en-US" sz="1600" dirty="0"/>
              <a:t>（</a:t>
            </a:r>
            <a:r>
              <a:rPr kumimoji="1" lang="en-US" altLang="ja-JP" sz="1600" dirty="0" smtClean="0"/>
              <a:t>APEC</a:t>
            </a:r>
            <a:r>
              <a:rPr kumimoji="1" lang="ja-JP" altLang="en-US" sz="1600" dirty="0" smtClean="0"/>
              <a:t>）首脳会合及び関係閣僚会合</a:t>
            </a:r>
            <a:r>
              <a:rPr kumimoji="1" lang="ja-JP" altLang="en-US" sz="1600" dirty="0"/>
              <a:t>　</a:t>
            </a:r>
            <a:endParaRPr kumimoji="1" lang="en-US" altLang="ja-JP" sz="1400" dirty="0"/>
          </a:p>
        </p:txBody>
      </p:sp>
      <p:sp>
        <p:nvSpPr>
          <p:cNvPr id="12" name="Rectangle 3"/>
          <p:cNvSpPr txBox="1">
            <a:spLocks noChangeArrowheads="1"/>
          </p:cNvSpPr>
          <p:nvPr/>
        </p:nvSpPr>
        <p:spPr>
          <a:xfrm>
            <a:off x="251520" y="1340768"/>
            <a:ext cx="8712968" cy="1152128"/>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eaLnBrk="1" hangingPunct="1">
              <a:buFontTx/>
              <a:buNone/>
            </a:pPr>
            <a:r>
              <a:rPr lang="ja-JP" altLang="en-US" sz="1800" kern="0" dirty="0" smtClean="0">
                <a:latin typeface="メイリオ" pitchFamily="50" charset="-128"/>
                <a:ea typeface="メイリオ" pitchFamily="50" charset="-128"/>
                <a:cs typeface="メイリオ" pitchFamily="50" charset="-128"/>
              </a:rPr>
              <a:t>・リマは，近年国際会議の舞台として注目。</a:t>
            </a:r>
            <a:endParaRPr lang="en-US" altLang="ja-JP" sz="1800" kern="0" dirty="0" smtClean="0">
              <a:latin typeface="メイリオ" pitchFamily="50" charset="-128"/>
              <a:ea typeface="メイリオ" pitchFamily="50" charset="-128"/>
              <a:cs typeface="メイリオ" pitchFamily="50" charset="-128"/>
            </a:endParaRPr>
          </a:p>
          <a:p>
            <a:pPr eaLnBrk="1" hangingPunct="1">
              <a:buFontTx/>
              <a:buNone/>
            </a:pPr>
            <a:r>
              <a:rPr lang="ja-JP" altLang="en-US" sz="1800" kern="0" dirty="0">
                <a:latin typeface="メイリオ" pitchFamily="50" charset="-128"/>
                <a:ea typeface="メイリオ" pitchFamily="50" charset="-128"/>
                <a:cs typeface="メイリオ" pitchFamily="50" charset="-128"/>
              </a:rPr>
              <a:t>　日本から</a:t>
            </a:r>
            <a:r>
              <a:rPr lang="ja-JP" altLang="en-US" sz="1800" kern="0" dirty="0" smtClean="0">
                <a:latin typeface="メイリオ" pitchFamily="50" charset="-128"/>
                <a:ea typeface="メイリオ" pitchFamily="50" charset="-128"/>
                <a:cs typeface="メイリオ" pitchFamily="50" charset="-128"/>
              </a:rPr>
              <a:t>も安倍総理をはじめ関係閣僚等の要人が多数来訪。</a:t>
            </a:r>
            <a:endParaRPr lang="en-US" altLang="ja-JP" sz="1800" kern="0" dirty="0" smtClean="0">
              <a:latin typeface="メイリオ" pitchFamily="50" charset="-128"/>
              <a:ea typeface="メイリオ" pitchFamily="50" charset="-128"/>
              <a:cs typeface="メイリオ" pitchFamily="50" charset="-128"/>
            </a:endParaRPr>
          </a:p>
          <a:p>
            <a:pPr eaLnBrk="1" hangingPunct="1">
              <a:buFontTx/>
              <a:buNone/>
            </a:pPr>
            <a:r>
              <a:rPr lang="ja-JP" altLang="en-US" sz="1800" kern="0" dirty="0" smtClean="0">
                <a:latin typeface="メイリオ" pitchFamily="50" charset="-128"/>
                <a:ea typeface="メイリオ" pitchFamily="50" charset="-128"/>
                <a:cs typeface="メイリオ" pitchFamily="50" charset="-128"/>
              </a:rPr>
              <a:t>・</a:t>
            </a:r>
            <a:r>
              <a:rPr lang="en-US" altLang="ja-JP" sz="1800" kern="0" dirty="0" smtClean="0">
                <a:latin typeface="メイリオ" pitchFamily="50" charset="-128"/>
                <a:ea typeface="メイリオ" pitchFamily="50" charset="-128"/>
                <a:cs typeface="メイリオ" pitchFamily="50" charset="-128"/>
              </a:rPr>
              <a:t>2018</a:t>
            </a:r>
            <a:r>
              <a:rPr lang="ja-JP" altLang="en-US" sz="1800" kern="0" dirty="0" smtClean="0">
                <a:latin typeface="メイリオ" pitchFamily="50" charset="-128"/>
                <a:ea typeface="メイリオ" pitchFamily="50" charset="-128"/>
                <a:cs typeface="メイリオ" pitchFamily="50" charset="-128"/>
              </a:rPr>
              <a:t>年は米州首脳会議，</a:t>
            </a:r>
            <a:r>
              <a:rPr lang="en-US" altLang="ja-JP" sz="1800" kern="0" dirty="0" smtClean="0">
                <a:latin typeface="メイリオ" pitchFamily="50" charset="-128"/>
                <a:ea typeface="メイリオ" pitchFamily="50" charset="-128"/>
                <a:cs typeface="メイリオ" pitchFamily="50" charset="-128"/>
              </a:rPr>
              <a:t>2019</a:t>
            </a:r>
            <a:r>
              <a:rPr lang="ja-JP" altLang="en-US" sz="1800" kern="0" dirty="0" smtClean="0">
                <a:latin typeface="メイリオ" pitchFamily="50" charset="-128"/>
                <a:ea typeface="メイリオ" pitchFamily="50" charset="-128"/>
                <a:cs typeface="メイリオ" pitchFamily="50" charset="-128"/>
              </a:rPr>
              <a:t>年はパンアメリカン競技大会が開催。</a:t>
            </a:r>
          </a:p>
        </p:txBody>
      </p:sp>
      <p:sp>
        <p:nvSpPr>
          <p:cNvPr id="14"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33</a:t>
            </a:fld>
            <a:endParaRPr lang="en-US" altLang="ja-JP" dirty="0">
              <a:latin typeface="Calibri" panose="020F0502020204030204" pitchFamily="34" charset="0"/>
              <a:ea typeface="+mn-ea"/>
            </a:endParaRPr>
          </a:p>
        </p:txBody>
      </p:sp>
      <p:sp>
        <p:nvSpPr>
          <p:cNvPr id="15" name="テキスト ボックス 14"/>
          <p:cNvSpPr txBox="1"/>
          <p:nvPr/>
        </p:nvSpPr>
        <p:spPr>
          <a:xfrm>
            <a:off x="2424629" y="5589240"/>
            <a:ext cx="5976664" cy="615553"/>
          </a:xfrm>
          <a:prstGeom prst="rect">
            <a:avLst/>
          </a:prstGeom>
          <a:noFill/>
        </p:spPr>
        <p:txBody>
          <a:bodyPr wrap="square" rtlCol="0">
            <a:spAutoFit/>
          </a:bodyPr>
          <a:lstStyle/>
          <a:p>
            <a:r>
              <a:rPr kumimoji="1" lang="en-US" altLang="ja-JP" u="sng" dirty="0" smtClean="0"/>
              <a:t>2017</a:t>
            </a:r>
            <a:r>
              <a:rPr kumimoji="1" lang="ja-JP" altLang="en-US" u="sng" dirty="0" smtClean="0"/>
              <a:t>年</a:t>
            </a:r>
            <a:endParaRPr kumimoji="1" lang="en-US" altLang="ja-JP" u="sng" dirty="0" smtClean="0"/>
          </a:p>
          <a:p>
            <a:r>
              <a:rPr kumimoji="1" lang="ja-JP" altLang="en-US" sz="1600" dirty="0"/>
              <a:t>　</a:t>
            </a:r>
            <a:r>
              <a:rPr kumimoji="1" lang="ja-JP" altLang="en-US" sz="1600" dirty="0" smtClean="0"/>
              <a:t>国際オリンピック</a:t>
            </a:r>
            <a:r>
              <a:rPr kumimoji="1" lang="ja-JP" altLang="en-US" sz="1600" dirty="0"/>
              <a:t>委員会</a:t>
            </a:r>
            <a:r>
              <a:rPr kumimoji="1" lang="ja-JP" altLang="en-US" sz="1600" dirty="0" smtClean="0"/>
              <a:t>（</a:t>
            </a:r>
            <a:r>
              <a:rPr kumimoji="1" lang="en-US" altLang="ja-JP" sz="1600" dirty="0"/>
              <a:t>IO</a:t>
            </a:r>
            <a:r>
              <a:rPr kumimoji="1" lang="en-US" altLang="ja-JP" sz="1600" dirty="0" smtClean="0"/>
              <a:t>C</a:t>
            </a:r>
            <a:r>
              <a:rPr kumimoji="1" lang="ja-JP" altLang="en-US" sz="1600" dirty="0" smtClean="0"/>
              <a:t>）総会</a:t>
            </a:r>
            <a:endParaRPr kumimoji="1" lang="en-US" altLang="ja-JP" sz="1400" dirty="0"/>
          </a:p>
        </p:txBody>
      </p:sp>
      <p:pic>
        <p:nvPicPr>
          <p:cNvPr id="17" name="irc_mi" descr="関連画像">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5517232"/>
            <a:ext cx="595587" cy="864096"/>
          </a:xfrm>
          <a:prstGeom prst="rect">
            <a:avLst/>
          </a:prstGeom>
          <a:noFill/>
          <a:ln>
            <a:noFill/>
          </a:ln>
        </p:spPr>
      </p:pic>
    </p:spTree>
    <p:extLst>
      <p:ext uri="{BB962C8B-B14F-4D97-AF65-F5344CB8AC3E}">
        <p14:creationId xmlns:p14="http://schemas.microsoft.com/office/powerpoint/2010/main" val="3363143856"/>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67544" y="344850"/>
            <a:ext cx="8229600" cy="707886"/>
          </a:xfr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r>
              <a:rPr lang="ja-JP" altLang="en-US" sz="4000" b="1" kern="1200" dirty="0" smtClean="0">
                <a:latin typeface="HG丸ｺﾞｼｯｸM-PRO" pitchFamily="50" charset="-128"/>
                <a:ea typeface="HG丸ｺﾞｼｯｸM-PRO" pitchFamily="50" charset="-128"/>
              </a:rPr>
              <a:t>ＯＥＣＤ加盟への動き</a:t>
            </a:r>
            <a:endParaRPr lang="ja-JP" altLang="en-US" sz="4000" b="1" kern="1200" dirty="0">
              <a:latin typeface="HG丸ｺﾞｼｯｸM-PRO" pitchFamily="50" charset="-128"/>
              <a:ea typeface="HG丸ｺﾞｼｯｸM-PRO" pitchFamily="50" charset="-128"/>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250" t="10444" r="31500" b="6574"/>
          <a:stretch/>
        </p:blipFill>
        <p:spPr bwMode="auto">
          <a:xfrm>
            <a:off x="251518" y="2688010"/>
            <a:ext cx="2626017" cy="34772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3"/>
          <p:cNvSpPr txBox="1">
            <a:spLocks noChangeArrowheads="1"/>
          </p:cNvSpPr>
          <p:nvPr/>
        </p:nvSpPr>
        <p:spPr>
          <a:xfrm>
            <a:off x="251520" y="1340769"/>
            <a:ext cx="8712968" cy="936104"/>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eaLnBrk="1" hangingPunct="1">
              <a:buFontTx/>
              <a:buNone/>
            </a:pPr>
            <a:r>
              <a:rPr lang="ja-JP" altLang="en-US" sz="1800" kern="0" dirty="0" smtClean="0">
                <a:latin typeface="メイリオ" pitchFamily="50" charset="-128"/>
                <a:ea typeface="メイリオ" pitchFamily="50" charset="-128"/>
                <a:cs typeface="メイリオ" pitchFamily="50" charset="-128"/>
              </a:rPr>
              <a:t>・</a:t>
            </a:r>
            <a:r>
              <a:rPr lang="en-US" altLang="ja-JP" sz="1800" kern="0" dirty="0" smtClean="0">
                <a:latin typeface="メイリオ" pitchFamily="50" charset="-128"/>
                <a:ea typeface="メイリオ" pitchFamily="50" charset="-128"/>
                <a:cs typeface="メイリオ" pitchFamily="50" charset="-128"/>
              </a:rPr>
              <a:t>2021</a:t>
            </a:r>
            <a:r>
              <a:rPr lang="ja-JP" altLang="en-US" sz="1800" kern="0" dirty="0" smtClean="0">
                <a:latin typeface="メイリオ" pitchFamily="50" charset="-128"/>
                <a:ea typeface="メイリオ" pitchFamily="50" charset="-128"/>
                <a:cs typeface="メイリオ" pitchFamily="50" charset="-128"/>
              </a:rPr>
              <a:t>年は，ペルー共和国の建国</a:t>
            </a:r>
            <a:r>
              <a:rPr lang="en-US" altLang="ja-JP" sz="1800" kern="0" dirty="0" smtClean="0">
                <a:latin typeface="メイリオ" pitchFamily="50" charset="-128"/>
                <a:ea typeface="メイリオ" pitchFamily="50" charset="-128"/>
                <a:cs typeface="メイリオ" pitchFamily="50" charset="-128"/>
              </a:rPr>
              <a:t>200</a:t>
            </a:r>
            <a:r>
              <a:rPr lang="ja-JP" altLang="en-US" sz="1800" kern="0" dirty="0" smtClean="0">
                <a:latin typeface="メイリオ" pitchFamily="50" charset="-128"/>
                <a:ea typeface="メイリオ" pitchFamily="50" charset="-128"/>
                <a:cs typeface="メイリオ" pitchFamily="50" charset="-128"/>
              </a:rPr>
              <a:t>周年（現大統領の任期も</a:t>
            </a:r>
            <a:r>
              <a:rPr lang="en-US" altLang="ja-JP" sz="1800" kern="0" dirty="0" smtClean="0">
                <a:latin typeface="メイリオ" pitchFamily="50" charset="-128"/>
                <a:ea typeface="メイリオ" pitchFamily="50" charset="-128"/>
                <a:cs typeface="メイリオ" pitchFamily="50" charset="-128"/>
              </a:rPr>
              <a:t>2021</a:t>
            </a:r>
            <a:r>
              <a:rPr lang="ja-JP" altLang="en-US" sz="1800" kern="0" dirty="0" smtClean="0">
                <a:latin typeface="メイリオ" pitchFamily="50" charset="-128"/>
                <a:ea typeface="メイリオ" pitchFamily="50" charset="-128"/>
                <a:cs typeface="メイリオ" pitchFamily="50" charset="-128"/>
              </a:rPr>
              <a:t>年まで）。</a:t>
            </a:r>
            <a:endParaRPr lang="en-US" altLang="ja-JP" sz="1800" kern="0" dirty="0" smtClean="0">
              <a:latin typeface="メイリオ" pitchFamily="50" charset="-128"/>
              <a:ea typeface="メイリオ" pitchFamily="50" charset="-128"/>
              <a:cs typeface="メイリオ" pitchFamily="50" charset="-128"/>
            </a:endParaRPr>
          </a:p>
          <a:p>
            <a:pPr eaLnBrk="1" hangingPunct="1">
              <a:buFontTx/>
              <a:buNone/>
            </a:pPr>
            <a:r>
              <a:rPr lang="ja-JP" altLang="en-US" sz="1800" kern="0" dirty="0" smtClean="0">
                <a:latin typeface="メイリオ" pitchFamily="50" charset="-128"/>
                <a:ea typeface="メイリオ" pitchFamily="50" charset="-128"/>
                <a:cs typeface="メイリオ" pitchFamily="50" charset="-128"/>
              </a:rPr>
              <a:t>・</a:t>
            </a:r>
            <a:r>
              <a:rPr lang="en-US" altLang="ja-JP" sz="1800" kern="0" dirty="0" smtClean="0">
                <a:latin typeface="メイリオ" pitchFamily="50" charset="-128"/>
                <a:ea typeface="メイリオ" pitchFamily="50" charset="-128"/>
                <a:cs typeface="メイリオ" pitchFamily="50" charset="-128"/>
              </a:rPr>
              <a:t>OECD</a:t>
            </a:r>
            <a:r>
              <a:rPr lang="ja-JP" altLang="en-US" sz="1800" kern="0" dirty="0" smtClean="0">
                <a:latin typeface="メイリオ" pitchFamily="50" charset="-128"/>
                <a:ea typeface="メイリオ" pitchFamily="50" charset="-128"/>
                <a:cs typeface="メイリオ" pitchFamily="50" charset="-128"/>
              </a:rPr>
              <a:t>加盟を目指した改善努力（ペルーのビジネス投資環境整備の機会）。</a:t>
            </a:r>
            <a:endParaRPr lang="en-US" altLang="ja-JP" sz="1800" kern="0" dirty="0" smtClean="0">
              <a:latin typeface="メイリオ" pitchFamily="50" charset="-128"/>
              <a:ea typeface="メイリオ" pitchFamily="50" charset="-128"/>
              <a:cs typeface="メイリオ" pitchFamily="50" charset="-128"/>
            </a:endParaRPr>
          </a:p>
        </p:txBody>
      </p:sp>
      <p:sp>
        <p:nvSpPr>
          <p:cNvPr id="6" name="Text Box 4"/>
          <p:cNvSpPr txBox="1">
            <a:spLocks noChangeArrowheads="1"/>
          </p:cNvSpPr>
          <p:nvPr/>
        </p:nvSpPr>
        <p:spPr bwMode="auto">
          <a:xfrm>
            <a:off x="2953562" y="2666273"/>
            <a:ext cx="6190438" cy="3693319"/>
          </a:xfrm>
          <a:prstGeom prst="rect">
            <a:avLst/>
          </a:prstGeom>
          <a:noFill/>
          <a:ln w="9525">
            <a:noFill/>
            <a:miter lim="800000"/>
            <a:headEnd/>
            <a:tailEnd/>
          </a:ln>
        </p:spPr>
        <p:txBody>
          <a:bodyPr wrap="square">
            <a:spAutoFit/>
          </a:bodyPr>
          <a:lstStyle/>
          <a:p>
            <a:pPr>
              <a:defRPr/>
            </a:pPr>
            <a:r>
              <a:rPr kumimoji="1" lang="ja-JP" altLang="en-US" kern="0" dirty="0">
                <a:solidFill>
                  <a:schemeClr val="dk1"/>
                </a:solidFill>
                <a:latin typeface="メイリオ" pitchFamily="50" charset="-128"/>
                <a:ea typeface="メイリオ" pitchFamily="50" charset="-128"/>
                <a:cs typeface="メイリオ" pitchFamily="50" charset="-128"/>
              </a:rPr>
              <a:t>ドイツ国際協力公社</a:t>
            </a:r>
            <a:r>
              <a:rPr kumimoji="1" lang="ja-JP" altLang="en-US" kern="0" dirty="0" smtClean="0">
                <a:solidFill>
                  <a:schemeClr val="dk1"/>
                </a:solidFill>
                <a:latin typeface="メイリオ" pitchFamily="50" charset="-128"/>
                <a:ea typeface="メイリオ" pitchFamily="50" charset="-128"/>
                <a:cs typeface="メイリオ" pitchFamily="50" charset="-128"/>
              </a:rPr>
              <a:t>（</a:t>
            </a:r>
            <a:r>
              <a:rPr kumimoji="1" lang="en-US" altLang="ja-JP" kern="0" dirty="0" smtClean="0">
                <a:solidFill>
                  <a:schemeClr val="dk1"/>
                </a:solidFill>
                <a:latin typeface="メイリオ" pitchFamily="50" charset="-128"/>
                <a:ea typeface="メイリオ" pitchFamily="50" charset="-128"/>
                <a:cs typeface="メイリオ" pitchFamily="50" charset="-128"/>
              </a:rPr>
              <a:t>GIZ</a:t>
            </a:r>
            <a:r>
              <a:rPr kumimoji="1" lang="ja-JP" altLang="en-US" kern="0" dirty="0" smtClean="0">
                <a:solidFill>
                  <a:schemeClr val="dk1"/>
                </a:solidFill>
                <a:latin typeface="メイリオ" pitchFamily="50" charset="-128"/>
                <a:ea typeface="メイリオ" pitchFamily="50" charset="-128"/>
                <a:cs typeface="メイリオ" pitchFamily="50" charset="-128"/>
              </a:rPr>
              <a:t>）</a:t>
            </a:r>
            <a:r>
              <a:rPr kumimoji="1" lang="ja-JP" altLang="en-US" kern="0" dirty="0">
                <a:solidFill>
                  <a:schemeClr val="dk1"/>
                </a:solidFill>
                <a:latin typeface="メイリオ" pitchFamily="50" charset="-128"/>
                <a:ea typeface="メイリオ" pitchFamily="50" charset="-128"/>
                <a:cs typeface="メイリオ" pitchFamily="50" charset="-128"/>
              </a:rPr>
              <a:t>及び世界銀行の協力に</a:t>
            </a:r>
            <a:r>
              <a:rPr kumimoji="1" lang="ja-JP" altLang="en-US" kern="0" dirty="0" smtClean="0">
                <a:solidFill>
                  <a:schemeClr val="dk1"/>
                </a:solidFill>
                <a:latin typeface="メイリオ" pitchFamily="50" charset="-128"/>
                <a:ea typeface="メイリオ" pitchFamily="50" charset="-128"/>
                <a:cs typeface="メイリオ" pitchFamily="50" charset="-128"/>
              </a:rPr>
              <a:t>より</a:t>
            </a:r>
            <a:endParaRPr kumimoji="1" lang="en-US" altLang="ja-JP" kern="0" dirty="0" smtClean="0">
              <a:solidFill>
                <a:schemeClr val="dk1"/>
              </a:solidFill>
              <a:latin typeface="メイリオ" pitchFamily="50" charset="-128"/>
              <a:ea typeface="メイリオ" pitchFamily="50" charset="-128"/>
              <a:cs typeface="メイリオ" pitchFamily="50" charset="-128"/>
            </a:endParaRPr>
          </a:p>
          <a:p>
            <a:pPr>
              <a:defRPr/>
            </a:pPr>
            <a:r>
              <a:rPr kumimoji="1" lang="ja-JP" altLang="en-US" kern="0" dirty="0" smtClean="0">
                <a:solidFill>
                  <a:schemeClr val="dk1"/>
                </a:solidFill>
                <a:latin typeface="メイリオ" pitchFamily="50" charset="-128"/>
                <a:ea typeface="メイリオ" pitchFamily="50" charset="-128"/>
                <a:cs typeface="メイリオ" pitchFamily="50" charset="-128"/>
              </a:rPr>
              <a:t>作成されたペルー</a:t>
            </a:r>
            <a:r>
              <a:rPr kumimoji="1" lang="ja-JP" altLang="en-US" kern="0" dirty="0">
                <a:solidFill>
                  <a:schemeClr val="dk1"/>
                </a:solidFill>
                <a:latin typeface="メイリオ" pitchFamily="50" charset="-128"/>
                <a:ea typeface="メイリオ" pitchFamily="50" charset="-128"/>
                <a:cs typeface="メイリオ" pitchFamily="50" charset="-128"/>
              </a:rPr>
              <a:t>とＯＥＣＤの協力に係る冊子</a:t>
            </a:r>
            <a:endParaRPr kumimoji="1" lang="en-US" altLang="ja-JP" kern="0" dirty="0">
              <a:solidFill>
                <a:schemeClr val="dk1"/>
              </a:solidFill>
              <a:latin typeface="メイリオ" pitchFamily="50" charset="-128"/>
              <a:ea typeface="メイリオ" pitchFamily="50" charset="-128"/>
              <a:cs typeface="メイリオ" pitchFamily="50" charset="-128"/>
            </a:endParaRPr>
          </a:p>
          <a:p>
            <a:pPr>
              <a:defRPr/>
            </a:pPr>
            <a:endParaRPr kumimoji="1" lang="en-US" altLang="ja-JP" kern="0" dirty="0">
              <a:solidFill>
                <a:schemeClr val="dk1"/>
              </a:solidFill>
              <a:latin typeface="メイリオ" pitchFamily="50" charset="-128"/>
              <a:ea typeface="メイリオ" pitchFamily="50" charset="-128"/>
              <a:cs typeface="メイリオ" pitchFamily="50" charset="-128"/>
            </a:endParaRPr>
          </a:p>
          <a:p>
            <a:pPr>
              <a:defRPr/>
            </a:pPr>
            <a:endParaRPr kumimoji="1" lang="en-US" altLang="ja-JP" kern="0" dirty="0">
              <a:solidFill>
                <a:schemeClr val="dk1"/>
              </a:solidFill>
              <a:latin typeface="メイリオ" pitchFamily="50" charset="-128"/>
              <a:ea typeface="メイリオ" pitchFamily="50" charset="-128"/>
              <a:cs typeface="メイリオ" pitchFamily="50" charset="-128"/>
            </a:endParaRPr>
          </a:p>
          <a:p>
            <a:pPr>
              <a:defRPr/>
            </a:pPr>
            <a:r>
              <a:rPr kumimoji="1" lang="ja-JP" altLang="en-US" kern="0" dirty="0">
                <a:solidFill>
                  <a:schemeClr val="dk1"/>
                </a:solidFill>
                <a:latin typeface="メイリオ" pitchFamily="50" charset="-128"/>
                <a:ea typeface="メイリオ" pitchFamily="50" charset="-128"/>
                <a:cs typeface="メイリオ" pitchFamily="50" charset="-128"/>
              </a:rPr>
              <a:t>（ペルー首相府ＨＰ：</a:t>
            </a:r>
            <a:r>
              <a:rPr kumimoji="1" lang="en-US" altLang="ja-JP" kern="0" dirty="0">
                <a:solidFill>
                  <a:schemeClr val="dk1"/>
                </a:solidFill>
                <a:latin typeface="メイリオ" pitchFamily="50" charset="-128"/>
                <a:ea typeface="メイリオ" pitchFamily="50" charset="-128"/>
                <a:cs typeface="メイリオ" pitchFamily="50" charset="-128"/>
              </a:rPr>
              <a:t>OECD</a:t>
            </a:r>
            <a:r>
              <a:rPr kumimoji="1" lang="ja-JP" altLang="en-US" kern="0" dirty="0">
                <a:solidFill>
                  <a:schemeClr val="dk1"/>
                </a:solidFill>
                <a:latin typeface="メイリオ" pitchFamily="50" charset="-128"/>
                <a:ea typeface="メイリオ" pitchFamily="50" charset="-128"/>
                <a:cs typeface="メイリオ" pitchFamily="50" charset="-128"/>
              </a:rPr>
              <a:t>加盟への動き）</a:t>
            </a:r>
            <a:endParaRPr kumimoji="1" lang="en-US" altLang="ja-JP" kern="0" dirty="0">
              <a:solidFill>
                <a:schemeClr val="dk1"/>
              </a:solidFill>
              <a:latin typeface="メイリオ" pitchFamily="50" charset="-128"/>
              <a:ea typeface="メイリオ" pitchFamily="50" charset="-128"/>
              <a:cs typeface="メイリオ" pitchFamily="50" charset="-128"/>
            </a:endParaRPr>
          </a:p>
          <a:p>
            <a:pPr>
              <a:defRPr/>
            </a:pPr>
            <a:r>
              <a:rPr kumimoji="1" lang="en-US" altLang="ja-JP" kern="0" dirty="0">
                <a:solidFill>
                  <a:schemeClr val="dk1"/>
                </a:solidFill>
                <a:latin typeface="メイリオ" pitchFamily="50" charset="-128"/>
                <a:ea typeface="メイリオ" pitchFamily="50" charset="-128"/>
                <a:cs typeface="メイリオ" pitchFamily="50" charset="-128"/>
                <a:hlinkClick r:id="rId3"/>
              </a:rPr>
              <a:t>http://sgp.pcm.gob.pe/la-sgp-y-la-ocde/</a:t>
            </a:r>
            <a:endParaRPr kumimoji="1" lang="en-US" altLang="ja-JP" kern="0" dirty="0">
              <a:solidFill>
                <a:schemeClr val="dk1"/>
              </a:solidFill>
              <a:latin typeface="メイリオ" pitchFamily="50" charset="-128"/>
              <a:ea typeface="メイリオ" pitchFamily="50" charset="-128"/>
              <a:cs typeface="メイリオ" pitchFamily="50" charset="-128"/>
            </a:endParaRPr>
          </a:p>
          <a:p>
            <a:pPr>
              <a:defRPr/>
            </a:pPr>
            <a:endParaRPr kumimoji="1" lang="en-US" altLang="ja-JP" kern="0" dirty="0">
              <a:solidFill>
                <a:schemeClr val="dk1"/>
              </a:solidFill>
              <a:latin typeface="メイリオ" pitchFamily="50" charset="-128"/>
              <a:ea typeface="メイリオ" pitchFamily="50" charset="-128"/>
              <a:cs typeface="メイリオ" pitchFamily="50" charset="-128"/>
            </a:endParaRPr>
          </a:p>
          <a:p>
            <a:pPr>
              <a:defRPr/>
            </a:pPr>
            <a:r>
              <a:rPr kumimoji="1" lang="ja-JP" altLang="en-US" kern="0" dirty="0">
                <a:solidFill>
                  <a:schemeClr val="dk1"/>
                </a:solidFill>
                <a:latin typeface="メイリオ" pitchFamily="50" charset="-128"/>
                <a:ea typeface="メイリオ" pitchFamily="50" charset="-128"/>
                <a:cs typeface="メイリオ" pitchFamily="50" charset="-128"/>
              </a:rPr>
              <a:t>（上記</a:t>
            </a:r>
            <a:r>
              <a:rPr kumimoji="1" lang="en-US" altLang="ja-JP" kern="0" dirty="0">
                <a:solidFill>
                  <a:schemeClr val="dk1"/>
                </a:solidFill>
                <a:latin typeface="メイリオ" pitchFamily="50" charset="-128"/>
                <a:ea typeface="メイリオ" pitchFamily="50" charset="-128"/>
                <a:cs typeface="メイリオ" pitchFamily="50" charset="-128"/>
              </a:rPr>
              <a:t>HP</a:t>
            </a:r>
            <a:r>
              <a:rPr kumimoji="1" lang="ja-JP" altLang="en-US" kern="0" dirty="0">
                <a:solidFill>
                  <a:schemeClr val="dk1"/>
                </a:solidFill>
                <a:latin typeface="メイリオ" pitchFamily="50" charset="-128"/>
                <a:ea typeface="メイリオ" pitchFamily="50" charset="-128"/>
                <a:cs typeface="メイリオ" pitchFamily="50" charset="-128"/>
              </a:rPr>
              <a:t>より抜粋）</a:t>
            </a:r>
            <a:endParaRPr kumimoji="1" lang="en-US" altLang="ja-JP" kern="0" dirty="0">
              <a:solidFill>
                <a:schemeClr val="dk1"/>
              </a:solidFill>
              <a:latin typeface="メイリオ" pitchFamily="50" charset="-128"/>
              <a:ea typeface="メイリオ" pitchFamily="50" charset="-128"/>
              <a:cs typeface="メイリオ" pitchFamily="50" charset="-128"/>
            </a:endParaRPr>
          </a:p>
          <a:p>
            <a:pPr>
              <a:defRPr/>
            </a:pPr>
            <a:r>
              <a:rPr kumimoji="1" lang="en-US" altLang="ja-JP" kern="0" dirty="0">
                <a:solidFill>
                  <a:schemeClr val="dk1"/>
                </a:solidFill>
                <a:latin typeface="メイリオ" pitchFamily="50" charset="-128"/>
                <a:ea typeface="メイリオ" pitchFamily="50" charset="-128"/>
                <a:cs typeface="メイリオ" pitchFamily="50" charset="-128"/>
              </a:rPr>
              <a:t>OECD</a:t>
            </a:r>
            <a:r>
              <a:rPr kumimoji="1" lang="ja-JP" altLang="en-US" kern="0" dirty="0">
                <a:solidFill>
                  <a:schemeClr val="dk1"/>
                </a:solidFill>
                <a:latin typeface="メイリオ" pitchFamily="50" charset="-128"/>
                <a:ea typeface="メイリオ" pitchFamily="50" charset="-128"/>
                <a:cs typeface="メイリオ" pitchFamily="50" charset="-128"/>
              </a:rPr>
              <a:t>加盟へ向け優先す</a:t>
            </a:r>
            <a:r>
              <a:rPr kumimoji="1" lang="ja-JP" altLang="en-US" kern="0" dirty="0" smtClean="0">
                <a:solidFill>
                  <a:schemeClr val="dk1"/>
                </a:solidFill>
                <a:latin typeface="メイリオ" pitchFamily="50" charset="-128"/>
                <a:ea typeface="メイリオ" pitchFamily="50" charset="-128"/>
                <a:cs typeface="メイリオ" pitchFamily="50" charset="-128"/>
              </a:rPr>
              <a:t>べき主要な国家政策４事項</a:t>
            </a:r>
            <a:endParaRPr kumimoji="1" lang="en-US" altLang="ja-JP" kern="0" dirty="0">
              <a:solidFill>
                <a:schemeClr val="dk1"/>
              </a:solidFill>
              <a:latin typeface="メイリオ" pitchFamily="50" charset="-128"/>
              <a:ea typeface="メイリオ" pitchFamily="50" charset="-128"/>
              <a:cs typeface="メイリオ" pitchFamily="50" charset="-128"/>
            </a:endParaRPr>
          </a:p>
          <a:p>
            <a:pPr>
              <a:defRPr/>
            </a:pPr>
            <a:r>
              <a:rPr kumimoji="1" lang="ja-JP" altLang="en-US" kern="0" dirty="0" smtClean="0">
                <a:solidFill>
                  <a:schemeClr val="dk1"/>
                </a:solidFill>
                <a:latin typeface="メイリオ" pitchFamily="50" charset="-128"/>
                <a:ea typeface="メイリオ" pitchFamily="50" charset="-128"/>
                <a:cs typeface="メイリオ" pitchFamily="50" charset="-128"/>
              </a:rPr>
              <a:t>　・ 社会的</a:t>
            </a:r>
            <a:r>
              <a:rPr kumimoji="1" lang="ja-JP" altLang="en-US" kern="0" dirty="0">
                <a:solidFill>
                  <a:schemeClr val="dk1"/>
                </a:solidFill>
                <a:latin typeface="メイリオ" pitchFamily="50" charset="-128"/>
                <a:ea typeface="メイリオ" pitchFamily="50" charset="-128"/>
                <a:cs typeface="メイリオ" pitchFamily="50" charset="-128"/>
              </a:rPr>
              <a:t>包摂と経済</a:t>
            </a:r>
            <a:r>
              <a:rPr kumimoji="1" lang="ja-JP" altLang="en-US" kern="0" dirty="0" smtClean="0">
                <a:solidFill>
                  <a:schemeClr val="dk1"/>
                </a:solidFill>
                <a:latin typeface="メイリオ" pitchFamily="50" charset="-128"/>
                <a:ea typeface="メイリオ" pitchFamily="50" charset="-128"/>
                <a:cs typeface="メイリオ" pitchFamily="50" charset="-128"/>
              </a:rPr>
              <a:t>成長</a:t>
            </a:r>
            <a:endParaRPr kumimoji="1" lang="ja-JP" altLang="en-US" kern="0" dirty="0">
              <a:solidFill>
                <a:schemeClr val="dk1"/>
              </a:solidFill>
              <a:latin typeface="メイリオ" pitchFamily="50" charset="-128"/>
              <a:ea typeface="メイリオ" pitchFamily="50" charset="-128"/>
              <a:cs typeface="メイリオ" pitchFamily="50" charset="-128"/>
            </a:endParaRPr>
          </a:p>
          <a:p>
            <a:pPr>
              <a:defRPr/>
            </a:pPr>
            <a:r>
              <a:rPr kumimoji="1" lang="ja-JP" altLang="en-US" kern="0" dirty="0" smtClean="0">
                <a:solidFill>
                  <a:schemeClr val="dk1"/>
                </a:solidFill>
                <a:latin typeface="メイリオ" pitchFamily="50" charset="-128"/>
                <a:ea typeface="メイリオ" pitchFamily="50" charset="-128"/>
                <a:cs typeface="メイリオ" pitchFamily="50" charset="-128"/>
              </a:rPr>
              <a:t>　・ 競争力</a:t>
            </a:r>
            <a:r>
              <a:rPr kumimoji="1" lang="ja-JP" altLang="en-US" kern="0" dirty="0">
                <a:solidFill>
                  <a:schemeClr val="dk1"/>
                </a:solidFill>
                <a:latin typeface="メイリオ" pitchFamily="50" charset="-128"/>
                <a:ea typeface="メイリオ" pitchFamily="50" charset="-128"/>
                <a:cs typeface="メイリオ" pitchFamily="50" charset="-128"/>
              </a:rPr>
              <a:t>の</a:t>
            </a:r>
            <a:r>
              <a:rPr kumimoji="1" lang="ja-JP" altLang="en-US" kern="0" dirty="0" smtClean="0">
                <a:solidFill>
                  <a:schemeClr val="dk1"/>
                </a:solidFill>
                <a:latin typeface="メイリオ" pitchFamily="50" charset="-128"/>
                <a:ea typeface="メイリオ" pitchFamily="50" charset="-128"/>
                <a:cs typeface="メイリオ" pitchFamily="50" charset="-128"/>
              </a:rPr>
              <a:t>改善，国民</a:t>
            </a:r>
            <a:r>
              <a:rPr kumimoji="1" lang="ja-JP" altLang="en-US" kern="0" dirty="0">
                <a:solidFill>
                  <a:schemeClr val="dk1"/>
                </a:solidFill>
                <a:latin typeface="メイリオ" pitchFamily="50" charset="-128"/>
                <a:ea typeface="メイリオ" pitchFamily="50" charset="-128"/>
                <a:cs typeface="メイリオ" pitchFamily="50" charset="-128"/>
              </a:rPr>
              <a:t>経済の</a:t>
            </a:r>
            <a:r>
              <a:rPr kumimoji="1" lang="ja-JP" altLang="en-US" kern="0" dirty="0" smtClean="0">
                <a:solidFill>
                  <a:schemeClr val="dk1"/>
                </a:solidFill>
                <a:latin typeface="メイリオ" pitchFamily="50" charset="-128"/>
                <a:ea typeface="メイリオ" pitchFamily="50" charset="-128"/>
                <a:cs typeface="メイリオ" pitchFamily="50" charset="-128"/>
              </a:rPr>
              <a:t>多様化</a:t>
            </a:r>
            <a:endParaRPr kumimoji="1" lang="ja-JP" altLang="en-US" kern="0" dirty="0">
              <a:solidFill>
                <a:schemeClr val="dk1"/>
              </a:solidFill>
              <a:latin typeface="メイリオ" pitchFamily="50" charset="-128"/>
              <a:ea typeface="メイリオ" pitchFamily="50" charset="-128"/>
              <a:cs typeface="メイリオ" pitchFamily="50" charset="-128"/>
            </a:endParaRPr>
          </a:p>
          <a:p>
            <a:pPr>
              <a:defRPr/>
            </a:pPr>
            <a:r>
              <a:rPr kumimoji="1" lang="ja-JP" altLang="en-US" kern="0" dirty="0" smtClean="0">
                <a:solidFill>
                  <a:schemeClr val="dk1"/>
                </a:solidFill>
                <a:latin typeface="メイリオ" pitchFamily="50" charset="-128"/>
                <a:ea typeface="メイリオ" pitchFamily="50" charset="-128"/>
                <a:cs typeface="メイリオ" pitchFamily="50" charset="-128"/>
              </a:rPr>
              <a:t>　・ 公的</a:t>
            </a:r>
            <a:r>
              <a:rPr kumimoji="1" lang="ja-JP" altLang="en-US" kern="0" dirty="0">
                <a:solidFill>
                  <a:schemeClr val="dk1"/>
                </a:solidFill>
                <a:latin typeface="メイリオ" pitchFamily="50" charset="-128"/>
                <a:ea typeface="メイリオ" pitchFamily="50" charset="-128"/>
                <a:cs typeface="メイリオ" pitchFamily="50" charset="-128"/>
              </a:rPr>
              <a:t>機関の</a:t>
            </a:r>
            <a:r>
              <a:rPr kumimoji="1" lang="ja-JP" altLang="en-US" kern="0" dirty="0" smtClean="0">
                <a:solidFill>
                  <a:schemeClr val="dk1"/>
                </a:solidFill>
                <a:latin typeface="メイリオ" pitchFamily="50" charset="-128"/>
                <a:ea typeface="メイリオ" pitchFamily="50" charset="-128"/>
                <a:cs typeface="メイリオ" pitchFamily="50" charset="-128"/>
              </a:rPr>
              <a:t>信頼性向上</a:t>
            </a:r>
            <a:endParaRPr kumimoji="1" lang="ja-JP" altLang="en-US" kern="0" dirty="0">
              <a:solidFill>
                <a:schemeClr val="dk1"/>
              </a:solidFill>
              <a:latin typeface="メイリオ" pitchFamily="50" charset="-128"/>
              <a:ea typeface="メイリオ" pitchFamily="50" charset="-128"/>
              <a:cs typeface="メイリオ" pitchFamily="50" charset="-128"/>
            </a:endParaRPr>
          </a:p>
          <a:p>
            <a:pPr>
              <a:defRPr/>
            </a:pPr>
            <a:r>
              <a:rPr kumimoji="1" lang="ja-JP" altLang="en-US" kern="0" dirty="0" smtClean="0">
                <a:solidFill>
                  <a:schemeClr val="dk1"/>
                </a:solidFill>
                <a:latin typeface="メイリオ" pitchFamily="50" charset="-128"/>
                <a:ea typeface="メイリオ" pitchFamily="50" charset="-128"/>
                <a:cs typeface="メイリオ" pitchFamily="50" charset="-128"/>
              </a:rPr>
              <a:t>　・ より</a:t>
            </a:r>
            <a:r>
              <a:rPr kumimoji="1" lang="ja-JP" altLang="en-US" kern="0" dirty="0">
                <a:solidFill>
                  <a:schemeClr val="dk1"/>
                </a:solidFill>
                <a:latin typeface="メイリオ" pitchFamily="50" charset="-128"/>
                <a:ea typeface="メイリオ" pitchFamily="50" charset="-128"/>
                <a:cs typeface="メイリオ" pitchFamily="50" charset="-128"/>
              </a:rPr>
              <a:t>良い</a:t>
            </a:r>
            <a:r>
              <a:rPr kumimoji="1" lang="ja-JP" altLang="en-US" kern="0" dirty="0" smtClean="0">
                <a:solidFill>
                  <a:schemeClr val="dk1"/>
                </a:solidFill>
                <a:latin typeface="メイリオ" pitchFamily="50" charset="-128"/>
                <a:ea typeface="メイリオ" pitchFamily="50" charset="-128"/>
                <a:cs typeface="メイリオ" pitchFamily="50" charset="-128"/>
              </a:rPr>
              <a:t>環境の実現</a:t>
            </a:r>
            <a:endParaRPr kumimoji="1" lang="en-US" altLang="ja-JP" kern="0" dirty="0">
              <a:solidFill>
                <a:schemeClr val="dk1"/>
              </a:solidFill>
              <a:latin typeface="メイリオ" pitchFamily="50" charset="-128"/>
              <a:ea typeface="メイリオ" pitchFamily="50" charset="-128"/>
              <a:cs typeface="メイリオ" pitchFamily="50" charset="-128"/>
            </a:endParaRPr>
          </a:p>
        </p:txBody>
      </p:sp>
      <p:sp>
        <p:nvSpPr>
          <p:cNvPr id="7"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34</a:t>
            </a:fld>
            <a:endParaRPr lang="en-US" altLang="ja-JP" dirty="0">
              <a:latin typeface="Calibri" panose="020F0502020204030204" pitchFamily="34" charset="0"/>
              <a:ea typeface="+mn-ea"/>
            </a:endParaRPr>
          </a:p>
        </p:txBody>
      </p:sp>
    </p:spTree>
    <p:extLst>
      <p:ext uri="{BB962C8B-B14F-4D97-AF65-F5344CB8AC3E}">
        <p14:creationId xmlns:p14="http://schemas.microsoft.com/office/powerpoint/2010/main" val="3902233941"/>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55326654"/>
              </p:ext>
            </p:extLst>
          </p:nvPr>
        </p:nvGraphicFramePr>
        <p:xfrm>
          <a:off x="395536" y="1556793"/>
          <a:ext cx="8314184"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グループ化 7"/>
          <p:cNvGrpSpPr/>
          <p:nvPr/>
        </p:nvGrpSpPr>
        <p:grpSpPr>
          <a:xfrm>
            <a:off x="2341253" y="1772816"/>
            <a:ext cx="4422753" cy="1061048"/>
            <a:chOff x="1969904" y="1772815"/>
            <a:chExt cx="4422753" cy="1061048"/>
          </a:xfrm>
        </p:grpSpPr>
        <p:pic>
          <p:nvPicPr>
            <p:cNvPr id="2" name="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69904" y="1772815"/>
              <a:ext cx="2136849" cy="1061045"/>
            </a:xfrm>
            <a:prstGeom prst="rect">
              <a:avLst/>
            </a:prstGeom>
            <a:ln>
              <a:noFill/>
            </a:ln>
            <a:effectLst>
              <a:outerShdw blurRad="292100" dist="139700" dir="2700000" algn="tl" rotWithShape="0">
                <a:srgbClr val="333333">
                  <a:alpha val="65000"/>
                </a:srgbClr>
              </a:outerShdw>
            </a:effectLst>
          </p:spPr>
        </p:pic>
        <p:pic>
          <p:nvPicPr>
            <p:cNvPr id="5" name="4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0" y="1772816"/>
              <a:ext cx="1820657" cy="1061047"/>
            </a:xfrm>
            <a:prstGeom prst="rect">
              <a:avLst/>
            </a:prstGeom>
            <a:ln>
              <a:noFill/>
            </a:ln>
            <a:effectLst>
              <a:outerShdw blurRad="292100" dist="139700" dir="2700000" algn="tl" rotWithShape="0">
                <a:srgbClr val="333333">
                  <a:alpha val="65000"/>
                </a:srgbClr>
              </a:outerShdw>
            </a:effectLst>
          </p:spPr>
        </p:pic>
      </p:grpSp>
      <p:sp>
        <p:nvSpPr>
          <p:cNvPr id="7"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35</a:t>
            </a:fld>
            <a:endParaRPr lang="en-US" altLang="ja-JP" dirty="0">
              <a:latin typeface="Calibri" panose="020F0502020204030204" pitchFamily="34" charset="0"/>
              <a:ea typeface="+mn-ea"/>
            </a:endParaRPr>
          </a:p>
        </p:txBody>
      </p:sp>
    </p:spTree>
    <p:extLst>
      <p:ext uri="{BB962C8B-B14F-4D97-AF65-F5344CB8AC3E}">
        <p14:creationId xmlns:p14="http://schemas.microsoft.com/office/powerpoint/2010/main" val="2376380002"/>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00"/>
            <a:ext cx="8229600" cy="707886"/>
          </a:xfrm>
          <a:solidFill>
            <a:schemeClr val="bg2">
              <a:lumMod val="50000"/>
            </a:schemeClr>
          </a:solidFill>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r>
              <a:rPr lang="ja-JP" altLang="en-US" sz="4000" b="1" kern="1200" dirty="0" smtClean="0">
                <a:latin typeface="HG丸ｺﾞｼｯｸM-PRO" pitchFamily="50" charset="-128"/>
                <a:ea typeface="HG丸ｺﾞｼｯｸM-PRO" pitchFamily="50" charset="-128"/>
              </a:rPr>
              <a:t>日系社会</a:t>
            </a:r>
            <a:endParaRPr lang="ja-JP" altLang="en-US" sz="4000" b="1" kern="1200" dirty="0">
              <a:latin typeface="HG丸ｺﾞｼｯｸM-PRO" pitchFamily="50" charset="-128"/>
              <a:ea typeface="HG丸ｺﾞｼｯｸM-PRO" pitchFamily="50" charset="-128"/>
            </a:endParaRPr>
          </a:p>
        </p:txBody>
      </p:sp>
      <p:sp>
        <p:nvSpPr>
          <p:cNvPr id="4" name="正方形/長方形 3"/>
          <p:cNvSpPr/>
          <p:nvPr/>
        </p:nvSpPr>
        <p:spPr>
          <a:xfrm>
            <a:off x="65966" y="3470636"/>
            <a:ext cx="4979333" cy="2862322"/>
          </a:xfrm>
          <a:prstGeom prst="rect">
            <a:avLst/>
          </a:prstGeom>
          <a:noFill/>
          <a:ln w="9525">
            <a:noFill/>
            <a:miter lim="800000"/>
            <a:headEnd/>
            <a:tailEnd/>
          </a:ln>
        </p:spPr>
        <p:txBody>
          <a:bodyPr wrap="square">
            <a:spAutoFit/>
          </a:bodyPr>
          <a:lstStyle/>
          <a:p>
            <a:pPr>
              <a:lnSpc>
                <a:spcPts val="2400"/>
              </a:lnSpc>
            </a:pPr>
            <a:r>
              <a:rPr lang="ja-JP" altLang="en-US" sz="1400" dirty="0" smtClean="0">
                <a:solidFill>
                  <a:schemeClr val="tx1"/>
                </a:solidFill>
                <a:latin typeface="+mn-ea"/>
              </a:rPr>
              <a:t>☆</a:t>
            </a:r>
            <a:r>
              <a:rPr lang="ja-JP" altLang="en-US" sz="1400" dirty="0">
                <a:solidFill>
                  <a:schemeClr val="tx1"/>
                </a:solidFill>
                <a:latin typeface="+mn-ea"/>
              </a:rPr>
              <a:t>ペルー日系人協会：</a:t>
            </a:r>
            <a:endParaRPr lang="en-US" altLang="ja-JP" sz="1400" dirty="0">
              <a:solidFill>
                <a:schemeClr val="tx1"/>
              </a:solidFill>
              <a:latin typeface="+mn-ea"/>
            </a:endParaRPr>
          </a:p>
          <a:p>
            <a:pPr>
              <a:lnSpc>
                <a:spcPts val="2400"/>
              </a:lnSpc>
            </a:pPr>
            <a:r>
              <a:rPr lang="ja-JP" altLang="en-US" sz="1400" dirty="0">
                <a:solidFill>
                  <a:schemeClr val="tx1"/>
                </a:solidFill>
                <a:latin typeface="+mn-ea"/>
              </a:rPr>
              <a:t>　　</a:t>
            </a:r>
            <a:r>
              <a:rPr lang="en-US" altLang="ja-JP" sz="1400" dirty="0">
                <a:solidFill>
                  <a:schemeClr val="tx1"/>
                </a:solidFill>
                <a:latin typeface="+mn-ea"/>
              </a:rPr>
              <a:t>1917</a:t>
            </a:r>
            <a:r>
              <a:rPr lang="ja-JP" altLang="en-US" sz="1400" dirty="0">
                <a:solidFill>
                  <a:schemeClr val="tx1"/>
                </a:solidFill>
                <a:latin typeface="+mn-ea"/>
              </a:rPr>
              <a:t>年設立</a:t>
            </a:r>
            <a:r>
              <a:rPr lang="ja-JP" altLang="en-US" sz="1400" dirty="0" smtClean="0">
                <a:solidFill>
                  <a:schemeClr val="tx1"/>
                </a:solidFill>
                <a:latin typeface="+mn-ea"/>
              </a:rPr>
              <a:t>。団体会員</a:t>
            </a:r>
            <a:r>
              <a:rPr lang="en-US" altLang="ja-JP" sz="1400" dirty="0" smtClean="0">
                <a:latin typeface="+mn-ea"/>
              </a:rPr>
              <a:t>56</a:t>
            </a:r>
            <a:r>
              <a:rPr lang="ja-JP" altLang="en-US" sz="1400" dirty="0" smtClean="0">
                <a:latin typeface="+mn-ea"/>
              </a:rPr>
              <a:t>団体，</a:t>
            </a:r>
            <a:r>
              <a:rPr lang="ja-JP" altLang="en-US" sz="1400" dirty="0" smtClean="0">
                <a:solidFill>
                  <a:schemeClr val="tx1"/>
                </a:solidFill>
                <a:latin typeface="+mn-ea"/>
              </a:rPr>
              <a:t>及び個人会員</a:t>
            </a:r>
            <a:r>
              <a:rPr lang="ja-JP" altLang="en-US" sz="1400" dirty="0" smtClean="0">
                <a:latin typeface="+mn-ea"/>
              </a:rPr>
              <a:t>約</a:t>
            </a:r>
            <a:r>
              <a:rPr lang="en-US" altLang="ja-JP" sz="1400" dirty="0" smtClean="0">
                <a:latin typeface="+mn-ea"/>
              </a:rPr>
              <a:t>3,970</a:t>
            </a:r>
            <a:r>
              <a:rPr lang="ja-JP" altLang="en-US" sz="1400" dirty="0" smtClean="0">
                <a:latin typeface="+mn-ea"/>
              </a:rPr>
              <a:t>人</a:t>
            </a:r>
            <a:r>
              <a:rPr lang="ja-JP" altLang="en-US" sz="1400" dirty="0" smtClean="0">
                <a:solidFill>
                  <a:schemeClr val="tx1"/>
                </a:solidFill>
                <a:latin typeface="+mn-ea"/>
              </a:rPr>
              <a:t>。</a:t>
            </a:r>
            <a:endParaRPr lang="en-US" altLang="ja-JP" sz="1400" dirty="0">
              <a:solidFill>
                <a:schemeClr val="tx1"/>
              </a:solidFill>
              <a:latin typeface="+mn-ea"/>
            </a:endParaRPr>
          </a:p>
          <a:p>
            <a:pPr>
              <a:lnSpc>
                <a:spcPts val="2400"/>
              </a:lnSpc>
            </a:pPr>
            <a:r>
              <a:rPr lang="ja-JP" altLang="en-US" sz="1400" dirty="0">
                <a:solidFill>
                  <a:schemeClr val="tx1"/>
                </a:solidFill>
                <a:latin typeface="+mn-ea"/>
              </a:rPr>
              <a:t>☆ラ・ウニオン運動場</a:t>
            </a:r>
            <a:r>
              <a:rPr lang="ja-JP" altLang="en-US" sz="1400" dirty="0" smtClean="0">
                <a:solidFill>
                  <a:schemeClr val="tx1"/>
                </a:solidFill>
                <a:latin typeface="+mn-ea"/>
              </a:rPr>
              <a:t>協会：</a:t>
            </a:r>
            <a:endParaRPr lang="en-US" altLang="ja-JP" sz="1400" dirty="0" smtClean="0">
              <a:solidFill>
                <a:schemeClr val="tx1"/>
              </a:solidFill>
              <a:latin typeface="+mn-ea"/>
            </a:endParaRPr>
          </a:p>
          <a:p>
            <a:pPr>
              <a:lnSpc>
                <a:spcPts val="2400"/>
              </a:lnSpc>
            </a:pPr>
            <a:r>
              <a:rPr lang="ja-JP" altLang="en-US" sz="1400" dirty="0">
                <a:latin typeface="+mn-ea"/>
              </a:rPr>
              <a:t>　</a:t>
            </a:r>
            <a:r>
              <a:rPr lang="ja-JP" altLang="en-US" sz="1400" dirty="0" smtClean="0">
                <a:latin typeface="+mn-ea"/>
              </a:rPr>
              <a:t>　</a:t>
            </a:r>
            <a:r>
              <a:rPr lang="en-US" altLang="ja-JP" sz="1400" dirty="0" smtClean="0">
                <a:solidFill>
                  <a:schemeClr val="tx1"/>
                </a:solidFill>
                <a:latin typeface="+mn-ea"/>
              </a:rPr>
              <a:t>1953</a:t>
            </a:r>
            <a:r>
              <a:rPr lang="ja-JP" altLang="en-US" sz="1400" dirty="0">
                <a:solidFill>
                  <a:schemeClr val="tx1"/>
                </a:solidFill>
                <a:latin typeface="+mn-ea"/>
              </a:rPr>
              <a:t>年設立</a:t>
            </a:r>
            <a:r>
              <a:rPr lang="ja-JP" altLang="en-US" sz="1400" dirty="0" smtClean="0">
                <a:solidFill>
                  <a:schemeClr val="tx1"/>
                </a:solidFill>
                <a:latin typeface="+mn-ea"/>
              </a:rPr>
              <a:t>。</a:t>
            </a:r>
            <a:r>
              <a:rPr lang="zh-TW" altLang="en-US" sz="1400" dirty="0">
                <a:latin typeface="+mn-ea"/>
              </a:rPr>
              <a:t>個人会員</a:t>
            </a:r>
            <a:r>
              <a:rPr lang="zh-TW" altLang="en-US" sz="1400" dirty="0" smtClean="0">
                <a:latin typeface="+mn-ea"/>
              </a:rPr>
              <a:t>約</a:t>
            </a:r>
            <a:r>
              <a:rPr lang="en-US" altLang="ja-JP" sz="1400" dirty="0">
                <a:latin typeface="+mn-ea"/>
              </a:rPr>
              <a:t>2,00</a:t>
            </a:r>
            <a:r>
              <a:rPr lang="en-US" altLang="zh-TW" sz="1400" dirty="0" smtClean="0">
                <a:latin typeface="+mn-ea"/>
              </a:rPr>
              <a:t>0</a:t>
            </a:r>
            <a:r>
              <a:rPr lang="zh-TW" altLang="en-US" sz="1400" dirty="0" smtClean="0">
                <a:latin typeface="+mn-ea"/>
              </a:rPr>
              <a:t>名</a:t>
            </a:r>
            <a:r>
              <a:rPr lang="zh-TW" altLang="en-US" sz="1400" dirty="0">
                <a:latin typeface="+mn-ea"/>
              </a:rPr>
              <a:t>，家族会</a:t>
            </a:r>
            <a:r>
              <a:rPr lang="zh-TW" altLang="en-US" sz="1400" dirty="0" smtClean="0">
                <a:latin typeface="+mn-ea"/>
              </a:rPr>
              <a:t>員</a:t>
            </a:r>
            <a:r>
              <a:rPr lang="en-US" altLang="ja-JP" sz="1400" dirty="0">
                <a:latin typeface="+mn-ea"/>
              </a:rPr>
              <a:t>2,</a:t>
            </a:r>
            <a:r>
              <a:rPr lang="en-US" altLang="zh-TW" sz="1400" dirty="0" smtClean="0">
                <a:latin typeface="+mn-ea"/>
              </a:rPr>
              <a:t>400</a:t>
            </a:r>
            <a:r>
              <a:rPr lang="zh-TW" altLang="en-US" sz="1400" dirty="0" smtClean="0">
                <a:latin typeface="+mn-ea"/>
              </a:rPr>
              <a:t>家族</a:t>
            </a:r>
            <a:r>
              <a:rPr lang="ja-JP" altLang="en-US" sz="1400" dirty="0" err="1" smtClean="0">
                <a:latin typeface="+mn-ea"/>
              </a:rPr>
              <a:t>。</a:t>
            </a:r>
            <a:endParaRPr lang="en-US" altLang="ja-JP" sz="1400" dirty="0">
              <a:solidFill>
                <a:schemeClr val="tx1"/>
              </a:solidFill>
              <a:latin typeface="+mn-ea"/>
            </a:endParaRPr>
          </a:p>
          <a:p>
            <a:pPr>
              <a:lnSpc>
                <a:spcPts val="2400"/>
              </a:lnSpc>
            </a:pPr>
            <a:r>
              <a:rPr lang="ja-JP" altLang="en-US" sz="1400" dirty="0">
                <a:solidFill>
                  <a:schemeClr val="tx1"/>
                </a:solidFill>
                <a:latin typeface="+mn-ea"/>
              </a:rPr>
              <a:t>☆ペルー日系婦人会</a:t>
            </a:r>
            <a:r>
              <a:rPr lang="ja-JP" altLang="en-US" sz="1400" dirty="0" smtClean="0">
                <a:solidFill>
                  <a:schemeClr val="tx1"/>
                </a:solidFill>
                <a:latin typeface="+mn-ea"/>
              </a:rPr>
              <a:t>：</a:t>
            </a:r>
            <a:endParaRPr lang="en-US" altLang="ja-JP" sz="1400" dirty="0" smtClean="0">
              <a:solidFill>
                <a:schemeClr val="tx1"/>
              </a:solidFill>
              <a:latin typeface="+mn-ea"/>
            </a:endParaRPr>
          </a:p>
          <a:p>
            <a:pPr>
              <a:lnSpc>
                <a:spcPts val="2400"/>
              </a:lnSpc>
            </a:pPr>
            <a:r>
              <a:rPr lang="ja-JP" altLang="en-US" sz="1400" dirty="0">
                <a:latin typeface="+mn-ea"/>
              </a:rPr>
              <a:t>　</a:t>
            </a:r>
            <a:r>
              <a:rPr lang="ja-JP" altLang="en-US" sz="1400" dirty="0" smtClean="0">
                <a:latin typeface="+mn-ea"/>
              </a:rPr>
              <a:t>　</a:t>
            </a:r>
            <a:r>
              <a:rPr lang="en-US" altLang="ja-JP" sz="1400" dirty="0" smtClean="0">
                <a:solidFill>
                  <a:schemeClr val="tx1"/>
                </a:solidFill>
                <a:latin typeface="+mn-ea"/>
              </a:rPr>
              <a:t>1955</a:t>
            </a:r>
            <a:r>
              <a:rPr lang="ja-JP" altLang="en-US" sz="1400" dirty="0">
                <a:solidFill>
                  <a:schemeClr val="tx1"/>
                </a:solidFill>
                <a:latin typeface="+mn-ea"/>
              </a:rPr>
              <a:t>年設立。会員日系人女性約</a:t>
            </a:r>
            <a:r>
              <a:rPr lang="en-US" altLang="ja-JP" sz="1400" dirty="0" smtClean="0">
                <a:solidFill>
                  <a:schemeClr val="tx1"/>
                </a:solidFill>
                <a:latin typeface="+mn-ea"/>
              </a:rPr>
              <a:t>1,400</a:t>
            </a:r>
            <a:r>
              <a:rPr lang="ja-JP" altLang="en-US" sz="1400" dirty="0">
                <a:solidFill>
                  <a:schemeClr val="tx1"/>
                </a:solidFill>
                <a:latin typeface="+mn-ea"/>
              </a:rPr>
              <a:t>人。</a:t>
            </a:r>
            <a:endParaRPr lang="en-US" altLang="ja-JP" sz="1400" dirty="0">
              <a:solidFill>
                <a:schemeClr val="tx1"/>
              </a:solidFill>
              <a:latin typeface="+mn-ea"/>
            </a:endParaRPr>
          </a:p>
          <a:p>
            <a:pPr>
              <a:lnSpc>
                <a:spcPts val="2400"/>
              </a:lnSpc>
            </a:pPr>
            <a:r>
              <a:rPr lang="ja-JP" altLang="en-US" sz="1400" dirty="0">
                <a:solidFill>
                  <a:schemeClr val="tx1"/>
                </a:solidFill>
                <a:latin typeface="+mn-ea"/>
              </a:rPr>
              <a:t>☆ペルー沖縄県人会</a:t>
            </a:r>
            <a:r>
              <a:rPr lang="ja-JP" altLang="en-US" sz="1400" dirty="0" smtClean="0">
                <a:solidFill>
                  <a:schemeClr val="tx1"/>
                </a:solidFill>
                <a:latin typeface="+mn-ea"/>
              </a:rPr>
              <a:t>：</a:t>
            </a:r>
            <a:endParaRPr lang="en-US" altLang="ja-JP" sz="1400" dirty="0" smtClean="0">
              <a:solidFill>
                <a:schemeClr val="tx1"/>
              </a:solidFill>
              <a:latin typeface="+mn-ea"/>
            </a:endParaRPr>
          </a:p>
          <a:p>
            <a:pPr>
              <a:lnSpc>
                <a:spcPts val="2400"/>
              </a:lnSpc>
            </a:pPr>
            <a:r>
              <a:rPr lang="ja-JP" altLang="en-US" sz="1400" dirty="0">
                <a:latin typeface="+mn-ea"/>
              </a:rPr>
              <a:t>　</a:t>
            </a:r>
            <a:r>
              <a:rPr lang="ja-JP" altLang="en-US" sz="1400" dirty="0" smtClean="0">
                <a:latin typeface="+mn-ea"/>
              </a:rPr>
              <a:t>　</a:t>
            </a:r>
            <a:r>
              <a:rPr lang="en-US" altLang="ja-JP" sz="1400" dirty="0" smtClean="0">
                <a:solidFill>
                  <a:schemeClr val="tx1"/>
                </a:solidFill>
                <a:latin typeface="+mn-ea"/>
              </a:rPr>
              <a:t>1910</a:t>
            </a:r>
            <a:r>
              <a:rPr lang="ja-JP" altLang="en-US" sz="1400" dirty="0">
                <a:solidFill>
                  <a:schemeClr val="tx1"/>
                </a:solidFill>
                <a:latin typeface="+mn-ea"/>
              </a:rPr>
              <a:t>年設立。</a:t>
            </a:r>
            <a:r>
              <a:rPr lang="ja-JP" altLang="en-US" sz="1400" dirty="0" smtClean="0">
                <a:solidFill>
                  <a:schemeClr val="tx1"/>
                </a:solidFill>
                <a:latin typeface="+mn-ea"/>
              </a:rPr>
              <a:t>会員</a:t>
            </a:r>
            <a:r>
              <a:rPr lang="en-US" altLang="ja-JP" sz="1400" dirty="0" smtClean="0">
                <a:latin typeface="+mn-ea"/>
              </a:rPr>
              <a:t>4</a:t>
            </a:r>
            <a:r>
              <a:rPr lang="en-US" altLang="ja-JP" sz="1400" dirty="0" smtClean="0">
                <a:solidFill>
                  <a:schemeClr val="tx1"/>
                </a:solidFill>
                <a:latin typeface="+mn-ea"/>
              </a:rPr>
              <a:t>,500</a:t>
            </a:r>
            <a:r>
              <a:rPr lang="ja-JP" altLang="en-US" sz="1400" dirty="0" smtClean="0">
                <a:solidFill>
                  <a:schemeClr val="tx1"/>
                </a:solidFill>
                <a:latin typeface="+mn-ea"/>
              </a:rPr>
              <a:t>人</a:t>
            </a:r>
            <a:r>
              <a:rPr lang="ja-JP" altLang="en-US" sz="1400" dirty="0">
                <a:solidFill>
                  <a:schemeClr val="tx1"/>
                </a:solidFill>
                <a:latin typeface="+mn-ea"/>
              </a:rPr>
              <a:t>。</a:t>
            </a:r>
            <a:endParaRPr lang="en-US" altLang="ja-JP" sz="1400" dirty="0">
              <a:solidFill>
                <a:schemeClr val="tx1"/>
              </a:solidFill>
              <a:latin typeface="+mn-ea"/>
            </a:endParaRPr>
          </a:p>
          <a:p>
            <a:pPr>
              <a:lnSpc>
                <a:spcPts val="2400"/>
              </a:lnSpc>
            </a:pPr>
            <a:r>
              <a:rPr lang="ja-JP" altLang="en-US" sz="1400" dirty="0">
                <a:solidFill>
                  <a:schemeClr val="tx1"/>
                </a:solidFill>
                <a:latin typeface="+mn-ea"/>
              </a:rPr>
              <a:t>☆その他，都道府県人会</a:t>
            </a:r>
            <a:r>
              <a:rPr lang="en-US" altLang="ja-JP" sz="1400" dirty="0">
                <a:solidFill>
                  <a:schemeClr val="tx1"/>
                </a:solidFill>
                <a:latin typeface="+mn-ea"/>
              </a:rPr>
              <a:t>26</a:t>
            </a:r>
            <a:r>
              <a:rPr lang="ja-JP" altLang="en-US" sz="1400" dirty="0" smtClean="0">
                <a:solidFill>
                  <a:schemeClr val="tx1"/>
                </a:solidFill>
                <a:latin typeface="+mn-ea"/>
              </a:rPr>
              <a:t>団体</a:t>
            </a:r>
            <a:endParaRPr lang="en-US" altLang="ja-JP" sz="1400" dirty="0" smtClean="0">
              <a:solidFill>
                <a:schemeClr val="tx1"/>
              </a:solidFill>
              <a:latin typeface="+mn-ea"/>
            </a:endParaRPr>
          </a:p>
        </p:txBody>
      </p:sp>
      <p:sp>
        <p:nvSpPr>
          <p:cNvPr id="7" name="テキスト ボックス 6"/>
          <p:cNvSpPr txBox="1"/>
          <p:nvPr/>
        </p:nvSpPr>
        <p:spPr>
          <a:xfrm>
            <a:off x="179513" y="1124744"/>
            <a:ext cx="8712968" cy="204351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defPPr>
              <a:defRPr lang="es-PE"/>
            </a:defPPr>
            <a:lvl1pPr marL="342900" indent="-342900">
              <a:defRPr sz="1600">
                <a:solidFill>
                  <a:schemeClr val="dk1"/>
                </a:solidFill>
                <a:latin typeface="メイリオ" pitchFamily="50" charset="-128"/>
                <a:ea typeface="メイリオ" pitchFamily="50" charset="-128"/>
                <a:cs typeface="メイリオ"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1800" dirty="0"/>
              <a:t>・</a:t>
            </a:r>
            <a:r>
              <a:rPr lang="ja-JP" altLang="en-US" sz="1800" dirty="0" smtClean="0"/>
              <a:t>ペルー</a:t>
            </a:r>
            <a:r>
              <a:rPr lang="ja-JP" altLang="en-US" sz="1800" dirty="0"/>
              <a:t>への第１回移住者は１８９９年（明治３２年）４月</a:t>
            </a:r>
            <a:r>
              <a:rPr lang="ja-JP" altLang="en-US" sz="1800" dirty="0" smtClean="0"/>
              <a:t>３日</a:t>
            </a:r>
            <a:endParaRPr lang="en-US" altLang="ja-JP" sz="1800" dirty="0" smtClean="0"/>
          </a:p>
          <a:p>
            <a:r>
              <a:rPr lang="ja-JP" altLang="en-US" sz="1800" dirty="0"/>
              <a:t>・</a:t>
            </a:r>
            <a:r>
              <a:rPr lang="ja-JP" altLang="en-US" sz="1800" dirty="0" smtClean="0"/>
              <a:t>ペルー</a:t>
            </a:r>
            <a:r>
              <a:rPr lang="ja-JP" altLang="en-US" sz="1800" dirty="0"/>
              <a:t>は南米諸国の中で我が国契約移住者を受け入れた最初の国</a:t>
            </a:r>
            <a:endParaRPr lang="en-US" altLang="ja-JP" sz="1800" dirty="0"/>
          </a:p>
          <a:p>
            <a:r>
              <a:rPr lang="ja-JP" altLang="en-US" sz="1800" dirty="0"/>
              <a:t>・</a:t>
            </a:r>
            <a:r>
              <a:rPr lang="ja-JP" altLang="en-US" sz="1800" dirty="0" smtClean="0"/>
              <a:t>最初の移民は日本</a:t>
            </a:r>
            <a:r>
              <a:rPr lang="ja-JP" altLang="en-US" sz="1800" dirty="0"/>
              <a:t>郵船の「佐倉丸」でカヤオに到着した</a:t>
            </a:r>
            <a:r>
              <a:rPr lang="ja-JP" altLang="en-US" sz="1800" dirty="0" smtClean="0"/>
              <a:t>７９０人の</a:t>
            </a:r>
            <a:r>
              <a:rPr lang="ja-JP" altLang="en-US" sz="1800" dirty="0"/>
              <a:t>農業契約移民</a:t>
            </a:r>
            <a:endParaRPr lang="en-US" altLang="ja-JP" sz="1800" dirty="0"/>
          </a:p>
          <a:p>
            <a:r>
              <a:rPr lang="ja-JP" altLang="en-US" sz="1800" dirty="0"/>
              <a:t>・</a:t>
            </a:r>
            <a:r>
              <a:rPr lang="ja-JP" altLang="en-US" sz="1800" dirty="0" smtClean="0"/>
              <a:t>１９８９年</a:t>
            </a:r>
            <a:r>
              <a:rPr lang="ja-JP" altLang="en-US" sz="1800" dirty="0"/>
              <a:t>，ペルー政府は４月３日を「ペルー・日本友好の日」に制定</a:t>
            </a:r>
            <a:endParaRPr lang="en-US" altLang="ja-JP" sz="1800" dirty="0"/>
          </a:p>
          <a:p>
            <a:r>
              <a:rPr lang="ja-JP" altLang="en-US" sz="1800" dirty="0"/>
              <a:t>・</a:t>
            </a:r>
            <a:r>
              <a:rPr lang="ja-JP" altLang="en-US" sz="1800" dirty="0" smtClean="0"/>
              <a:t>現在</a:t>
            </a:r>
            <a:r>
              <a:rPr lang="ja-JP" altLang="en-US" sz="1800" dirty="0"/>
              <a:t>，ペルーの日系人は本邦滞在者を含め約１０万人</a:t>
            </a:r>
            <a:endParaRPr lang="en-US" altLang="ja-JP" sz="1800" dirty="0"/>
          </a:p>
          <a:p>
            <a:r>
              <a:rPr lang="ja-JP" altLang="en-US" sz="1800" dirty="0"/>
              <a:t>・</a:t>
            </a:r>
            <a:r>
              <a:rPr lang="ja-JP" altLang="en-US" sz="1800" dirty="0" smtClean="0"/>
              <a:t>日系人</a:t>
            </a:r>
            <a:r>
              <a:rPr lang="ja-JP" altLang="en-US" sz="1800" dirty="0"/>
              <a:t>の人数は，中南米ではブラジルに次いで</a:t>
            </a:r>
            <a:r>
              <a:rPr lang="ja-JP" altLang="en-US" sz="1800" dirty="0" smtClean="0"/>
              <a:t>多い</a:t>
            </a:r>
            <a:endParaRPr lang="en-US" altLang="ja-JP" sz="1800" dirty="0" smtClean="0"/>
          </a:p>
          <a:p>
            <a:r>
              <a:rPr lang="ja-JP" altLang="en-US" sz="1800" dirty="0"/>
              <a:t>・</a:t>
            </a:r>
            <a:r>
              <a:rPr lang="ja-JP" altLang="en-US" sz="1800" dirty="0" smtClean="0"/>
              <a:t>ペルー日系人協会は，</a:t>
            </a:r>
            <a:r>
              <a:rPr lang="en-US" altLang="ja-JP" sz="1800" dirty="0" smtClean="0"/>
              <a:t>2017</a:t>
            </a:r>
            <a:r>
              <a:rPr lang="ja-JP" altLang="en-US" sz="1800" dirty="0"/>
              <a:t>年</a:t>
            </a:r>
            <a:r>
              <a:rPr lang="ja-JP" altLang="en-US" sz="1800" dirty="0" smtClean="0"/>
              <a:t>で設立</a:t>
            </a:r>
            <a:r>
              <a:rPr lang="en-US" altLang="ja-JP" sz="1800" dirty="0" smtClean="0"/>
              <a:t>100</a:t>
            </a:r>
            <a:r>
              <a:rPr lang="ja-JP" altLang="en-US" sz="1800" dirty="0"/>
              <a:t>周年</a:t>
            </a:r>
            <a:endParaRPr lang="en-US" altLang="ja-JP" sz="18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8" t="13121" r="86667" b="77989"/>
          <a:stretch/>
        </p:blipFill>
        <p:spPr bwMode="auto">
          <a:xfrm>
            <a:off x="6845723" y="2329893"/>
            <a:ext cx="1852487" cy="76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4788024" y="6093296"/>
            <a:ext cx="4115398" cy="707886"/>
          </a:xfrm>
          <a:prstGeom prst="rect">
            <a:avLst/>
          </a:prstGeom>
          <a:noFill/>
          <a:ln w="9525">
            <a:noFill/>
            <a:miter lim="800000"/>
            <a:headEnd/>
            <a:tailEnd/>
          </a:ln>
        </p:spPr>
        <p:txBody>
          <a:bodyPr wrap="square">
            <a:spAutoFit/>
          </a:bodyPr>
          <a:lstStyle/>
          <a:p>
            <a:pPr algn="ctr">
              <a:lnSpc>
                <a:spcPts val="2400"/>
              </a:lnSpc>
            </a:pPr>
            <a:r>
              <a:rPr lang="ja-JP" altLang="en-US" sz="1200" dirty="0" smtClean="0">
                <a:solidFill>
                  <a:schemeClr val="tx1"/>
                </a:solidFill>
                <a:latin typeface="+mn-ea"/>
              </a:rPr>
              <a:t>（ペルー日系人協会設立</a:t>
            </a:r>
            <a:r>
              <a:rPr lang="en-US" altLang="ja-JP" sz="1200" dirty="0" smtClean="0">
                <a:solidFill>
                  <a:schemeClr val="tx1"/>
                </a:solidFill>
                <a:latin typeface="+mn-ea"/>
              </a:rPr>
              <a:t>100</a:t>
            </a:r>
            <a:r>
              <a:rPr lang="ja-JP" altLang="en-US" sz="1200" dirty="0" smtClean="0">
                <a:solidFill>
                  <a:schemeClr val="tx1"/>
                </a:solidFill>
                <a:latin typeface="+mn-ea"/>
              </a:rPr>
              <a:t>周年／</a:t>
            </a:r>
            <a:endParaRPr lang="en-US" altLang="ja-JP" sz="1200" dirty="0" smtClean="0">
              <a:solidFill>
                <a:schemeClr val="tx1"/>
              </a:solidFill>
              <a:latin typeface="+mn-ea"/>
            </a:endParaRPr>
          </a:p>
          <a:p>
            <a:pPr algn="ctr">
              <a:lnSpc>
                <a:spcPts val="2400"/>
              </a:lnSpc>
            </a:pPr>
            <a:r>
              <a:rPr kumimoji="1" lang="ja-JP" altLang="en-US" sz="1200" dirty="0" smtClean="0"/>
              <a:t>第</a:t>
            </a:r>
            <a:r>
              <a:rPr kumimoji="1" lang="en-US" altLang="ja-JP" sz="1200" dirty="0" smtClean="0"/>
              <a:t>19</a:t>
            </a:r>
            <a:r>
              <a:rPr kumimoji="1" lang="ja-JP" altLang="en-US" sz="1200" dirty="0" smtClean="0"/>
              <a:t>回</a:t>
            </a:r>
            <a:r>
              <a:rPr kumimoji="1" lang="ja-JP" altLang="en-US" sz="1200" dirty="0"/>
              <a:t>パンアメリカン日系人大会</a:t>
            </a:r>
            <a:r>
              <a:rPr kumimoji="1" lang="ja-JP" altLang="en-US" sz="1200" dirty="0" smtClean="0"/>
              <a:t>開会式　</a:t>
            </a:r>
            <a:r>
              <a:rPr lang="ja-JP" altLang="en-US" sz="1200" dirty="0" smtClean="0">
                <a:latin typeface="+mn-ea"/>
              </a:rPr>
              <a:t> </a:t>
            </a:r>
            <a:r>
              <a:rPr lang="en-US" altLang="ja-JP" sz="1200" dirty="0" smtClean="0">
                <a:latin typeface="+mn-ea"/>
              </a:rPr>
              <a:t>2017</a:t>
            </a:r>
            <a:r>
              <a:rPr lang="ja-JP" altLang="en-US" sz="1200" dirty="0" smtClean="0">
                <a:latin typeface="+mn-ea"/>
              </a:rPr>
              <a:t>年</a:t>
            </a:r>
            <a:r>
              <a:rPr lang="en-US" altLang="ja-JP" sz="1200" dirty="0" smtClean="0">
                <a:latin typeface="+mn-ea"/>
              </a:rPr>
              <a:t>11</a:t>
            </a:r>
            <a:r>
              <a:rPr lang="ja-JP" altLang="en-US" sz="1200" dirty="0" smtClean="0">
                <a:latin typeface="+mn-ea"/>
              </a:rPr>
              <a:t>月</a:t>
            </a:r>
            <a:r>
              <a:rPr lang="ja-JP" altLang="en-US" sz="1200" dirty="0" smtClean="0">
                <a:solidFill>
                  <a:schemeClr val="tx1"/>
                </a:solidFill>
                <a:latin typeface="+mn-ea"/>
              </a:rPr>
              <a:t>）</a:t>
            </a:r>
            <a:endParaRPr lang="en-US" altLang="ja-JP" sz="1200" dirty="0">
              <a:solidFill>
                <a:schemeClr val="tx1"/>
              </a:solidFill>
              <a:latin typeface="+mn-ea"/>
            </a:endParaRPr>
          </a:p>
        </p:txBody>
      </p:sp>
      <p:sp>
        <p:nvSpPr>
          <p:cNvPr id="9"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36</a:t>
            </a:fld>
            <a:endParaRPr lang="en-US" altLang="ja-JP" dirty="0">
              <a:latin typeface="Calibri" panose="020F0502020204030204" pitchFamily="34" charset="0"/>
              <a:ea typeface="+mn-ea"/>
            </a:endParaRPr>
          </a:p>
        </p:txBody>
      </p:sp>
      <p:pic>
        <p:nvPicPr>
          <p:cNvPr id="10" name="Picture 2" descr="Y:\COPANI 2017\写真 (Fotos)\Events (2,3,4,5,6-11-2017)\2017_11_02\IMG_0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5074" y="3501008"/>
            <a:ext cx="4259414" cy="261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866577"/>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469011091"/>
              </p:ext>
            </p:extLst>
          </p:nvPr>
        </p:nvGraphicFramePr>
        <p:xfrm>
          <a:off x="395536" y="1556793"/>
          <a:ext cx="8314184"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グループ化 7"/>
          <p:cNvGrpSpPr/>
          <p:nvPr/>
        </p:nvGrpSpPr>
        <p:grpSpPr>
          <a:xfrm>
            <a:off x="2341253" y="1772816"/>
            <a:ext cx="4422753" cy="1061048"/>
            <a:chOff x="1969904" y="1772815"/>
            <a:chExt cx="4422753" cy="1061048"/>
          </a:xfrm>
        </p:grpSpPr>
        <p:pic>
          <p:nvPicPr>
            <p:cNvPr id="2" name="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69904" y="1772815"/>
              <a:ext cx="2136849" cy="1061045"/>
            </a:xfrm>
            <a:prstGeom prst="rect">
              <a:avLst/>
            </a:prstGeom>
            <a:ln>
              <a:noFill/>
            </a:ln>
            <a:effectLst>
              <a:outerShdw blurRad="292100" dist="139700" dir="2700000" algn="tl" rotWithShape="0">
                <a:srgbClr val="333333">
                  <a:alpha val="65000"/>
                </a:srgbClr>
              </a:outerShdw>
            </a:effectLst>
          </p:spPr>
        </p:pic>
        <p:pic>
          <p:nvPicPr>
            <p:cNvPr id="5" name="4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0" y="1772816"/>
              <a:ext cx="1820657" cy="1061047"/>
            </a:xfrm>
            <a:prstGeom prst="rect">
              <a:avLst/>
            </a:prstGeom>
            <a:ln>
              <a:noFill/>
            </a:ln>
            <a:effectLst>
              <a:outerShdw blurRad="292100" dist="139700" dir="2700000" algn="tl" rotWithShape="0">
                <a:srgbClr val="333333">
                  <a:alpha val="65000"/>
                </a:srgbClr>
              </a:outerShdw>
            </a:effectLst>
          </p:spPr>
        </p:pic>
      </p:grpSp>
      <p:sp>
        <p:nvSpPr>
          <p:cNvPr id="7"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latin typeface="Calibri" panose="020F0502020204030204" pitchFamily="34" charset="0"/>
                <a:ea typeface="+mn-ea"/>
              </a:rPr>
              <a:pPr/>
              <a:t>37</a:t>
            </a:fld>
            <a:endParaRPr lang="en-US" altLang="ja-JP" dirty="0">
              <a:latin typeface="Calibri" panose="020F0502020204030204" pitchFamily="34" charset="0"/>
              <a:ea typeface="+mn-ea"/>
            </a:endParaRPr>
          </a:p>
        </p:txBody>
      </p:sp>
    </p:spTree>
    <p:extLst>
      <p:ext uri="{BB962C8B-B14F-4D97-AF65-F5344CB8AC3E}">
        <p14:creationId xmlns:p14="http://schemas.microsoft.com/office/powerpoint/2010/main" val="939497487"/>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42"/>
          <p:cNvSpPr txBox="1">
            <a:spLocks/>
          </p:cNvSpPr>
          <p:nvPr/>
        </p:nvSpPr>
        <p:spPr>
          <a:xfrm>
            <a:off x="1084504" y="355303"/>
            <a:ext cx="6974987" cy="769441"/>
          </a:xfrm>
          <a:prstGeom prst="rect">
            <a:avLst/>
          </a:prstGeom>
          <a:solidFill>
            <a:schemeClr val="bg2">
              <a:lumMod val="50000"/>
            </a:schemeClr>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lvl="0" algn="ctr">
              <a:spcBef>
                <a:spcPct val="0"/>
              </a:spcBef>
              <a:defRPr/>
            </a:pPr>
            <a:r>
              <a:rPr lang="ja-JP" altLang="en-US" sz="4400" b="1" dirty="0">
                <a:latin typeface="HG丸ｺﾞｼｯｸM-PRO" pitchFamily="50" charset="-128"/>
                <a:ea typeface="HG丸ｺﾞｼｯｸM-PRO" pitchFamily="50" charset="-128"/>
              </a:rPr>
              <a:t>安倍総理大臣のペルー訪問</a:t>
            </a:r>
            <a:endParaRPr kumimoji="0" lang="ja-JP" altLang="en-US" sz="4400" b="1" i="0" u="none" strike="noStrike" kern="1200" cap="none" spc="0" normalizeH="0" baseline="0" noProof="0" dirty="0">
              <a:ln>
                <a:noFill/>
              </a:ln>
              <a:solidFill>
                <a:schemeClr val="lt1"/>
              </a:solidFill>
              <a:effectLst/>
              <a:uLnTx/>
              <a:uFillTx/>
              <a:latin typeface="HG丸ｺﾞｼｯｸM-PRO" pitchFamily="50" charset="-128"/>
              <a:ea typeface="HG丸ｺﾞｼｯｸM-PRO" pitchFamily="50" charset="-128"/>
              <a:cs typeface="+mn-cs"/>
            </a:endParaRPr>
          </a:p>
        </p:txBody>
      </p:sp>
      <p:sp>
        <p:nvSpPr>
          <p:cNvPr id="8" name="正方形/長方形 7"/>
          <p:cNvSpPr/>
          <p:nvPr/>
        </p:nvSpPr>
        <p:spPr>
          <a:xfrm>
            <a:off x="395536" y="1538789"/>
            <a:ext cx="8416350" cy="954107"/>
          </a:xfrm>
          <a:prstGeom prst="rect">
            <a:avLst/>
          </a:prstGeom>
        </p:spPr>
        <p:txBody>
          <a:bodyPr wrap="square">
            <a:spAutoFit/>
          </a:bodyPr>
          <a:lstStyle/>
          <a:p>
            <a:r>
              <a:rPr lang="ja-JP" altLang="en-US" sz="2800" dirty="0">
                <a:latin typeface="メイリオ" pitchFamily="50" charset="-128"/>
                <a:ea typeface="メイリオ" pitchFamily="50" charset="-128"/>
                <a:cs typeface="メイリオ" pitchFamily="50" charset="-128"/>
              </a:rPr>
              <a:t>安倍総理大臣</a:t>
            </a:r>
            <a:r>
              <a:rPr lang="ja-JP" altLang="en-US" sz="2800" dirty="0" smtClean="0">
                <a:latin typeface="メイリオ" pitchFamily="50" charset="-128"/>
                <a:ea typeface="メイリオ" pitchFamily="50" charset="-128"/>
                <a:cs typeface="メイリオ" pitchFamily="50" charset="-128"/>
              </a:rPr>
              <a:t>は，</a:t>
            </a:r>
            <a:r>
              <a:rPr lang="en-US" altLang="ja-JP" sz="2800" dirty="0" smtClean="0">
                <a:latin typeface="メイリオ" pitchFamily="50" charset="-128"/>
                <a:ea typeface="メイリオ" pitchFamily="50" charset="-128"/>
                <a:cs typeface="メイリオ" pitchFamily="50" charset="-128"/>
              </a:rPr>
              <a:t>2016</a:t>
            </a:r>
            <a:r>
              <a:rPr lang="ja-JP" altLang="en-US" sz="2800" dirty="0" smtClean="0">
                <a:latin typeface="メイリオ" pitchFamily="50" charset="-128"/>
                <a:ea typeface="メイリオ" pitchFamily="50" charset="-128"/>
                <a:cs typeface="メイリオ" pitchFamily="50" charset="-128"/>
              </a:rPr>
              <a:t>年</a:t>
            </a:r>
            <a:r>
              <a:rPr lang="en-US" altLang="ja-JP" sz="2800" dirty="0" smtClean="0">
                <a:latin typeface="メイリオ" pitchFamily="50" charset="-128"/>
                <a:ea typeface="メイリオ" pitchFamily="50" charset="-128"/>
                <a:cs typeface="メイリオ" pitchFamily="50" charset="-128"/>
              </a:rPr>
              <a:t>11</a:t>
            </a:r>
            <a:r>
              <a:rPr lang="ja-JP" altLang="en-US" sz="2800" dirty="0" smtClean="0">
                <a:latin typeface="メイリオ" pitchFamily="50" charset="-128"/>
                <a:ea typeface="メイリオ" pitchFamily="50" charset="-128"/>
                <a:cs typeface="メイリオ" pitchFamily="50" charset="-128"/>
              </a:rPr>
              <a:t>月，</a:t>
            </a:r>
            <a:r>
              <a:rPr lang="en-US" altLang="ja-JP" sz="2800" dirty="0" smtClean="0">
                <a:latin typeface="メイリオ" pitchFamily="50" charset="-128"/>
                <a:ea typeface="メイリオ" pitchFamily="50" charset="-128"/>
                <a:cs typeface="メイリオ" pitchFamily="50" charset="-128"/>
              </a:rPr>
              <a:t>APEC</a:t>
            </a:r>
            <a:r>
              <a:rPr lang="ja-JP" altLang="en-US" sz="2800" dirty="0" smtClean="0">
                <a:latin typeface="メイリオ" pitchFamily="50" charset="-128"/>
                <a:ea typeface="メイリオ" pitchFamily="50" charset="-128"/>
                <a:cs typeface="メイリオ" pitchFamily="50" charset="-128"/>
              </a:rPr>
              <a:t>首脳会議に際してペルー</a:t>
            </a:r>
            <a:r>
              <a:rPr lang="ja-JP" altLang="en-US" sz="2800" dirty="0">
                <a:latin typeface="メイリオ" pitchFamily="50" charset="-128"/>
                <a:ea typeface="メイリオ" pitchFamily="50" charset="-128"/>
                <a:cs typeface="メイリオ" pitchFamily="50" charset="-128"/>
              </a:rPr>
              <a:t>を公式</a:t>
            </a:r>
            <a:r>
              <a:rPr lang="ja-JP" altLang="en-US" sz="2800" dirty="0" smtClean="0">
                <a:latin typeface="メイリオ" pitchFamily="50" charset="-128"/>
                <a:ea typeface="メイリオ" pitchFamily="50" charset="-128"/>
                <a:cs typeface="メイリオ" pitchFamily="50" charset="-128"/>
              </a:rPr>
              <a:t>訪問。</a:t>
            </a:r>
            <a:endParaRPr lang="ja-JP" altLang="en-US" sz="2800" dirty="0">
              <a:latin typeface="メイリオ" pitchFamily="50" charset="-128"/>
              <a:ea typeface="メイリオ" pitchFamily="50" charset="-128"/>
              <a:cs typeface="メイリオ"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32" y="2924944"/>
            <a:ext cx="4194623"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7" y="2924943"/>
            <a:ext cx="4457610" cy="302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スライド番号プレースホルダー 2"/>
          <p:cNvSpPr>
            <a:spLocks noGrp="1"/>
          </p:cNvSpPr>
          <p:nvPr>
            <p:ph type="sldNum" sz="quarter" idx="12"/>
          </p:nvPr>
        </p:nvSpPr>
        <p:spPr>
          <a:xfrm>
            <a:off x="7010400" y="6453336"/>
            <a:ext cx="2133600" cy="360040"/>
          </a:xfrm>
        </p:spPr>
        <p:txBody>
          <a:bodyPr vert="horz" lIns="91440" tIns="45720" rIns="91440" bIns="45720" rtlCol="0" anchor="ctr"/>
          <a:lstStyle/>
          <a:p>
            <a:fld id="{7372EC80-53E5-4FD5-A955-749B8E8C606C}" type="slidenum">
              <a:rPr lang="en-US" altLang="ja-JP">
                <a:ea typeface="+mn-ea"/>
              </a:rPr>
              <a:pPr/>
              <a:t>38</a:t>
            </a:fld>
            <a:endParaRPr lang="en-US" altLang="ja-JP" dirty="0">
              <a:ea typeface="+mn-ea"/>
            </a:endParaRPr>
          </a:p>
        </p:txBody>
      </p:sp>
    </p:spTree>
    <p:extLst>
      <p:ext uri="{BB962C8B-B14F-4D97-AF65-F5344CB8AC3E}">
        <p14:creationId xmlns:p14="http://schemas.microsoft.com/office/powerpoint/2010/main" val="1384057138"/>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4C0F0D8-C56D-4682-9D74-5C5ACC484B60}" type="slidenum">
              <a:rPr lang="es-PE" smtClean="0"/>
              <a:pPr/>
              <a:t>39</a:t>
            </a:fld>
            <a:endParaRPr lang="es-PE" dirty="0"/>
          </a:p>
        </p:txBody>
      </p:sp>
      <p:sp>
        <p:nvSpPr>
          <p:cNvPr id="3" name="テキスト ボックス 42"/>
          <p:cNvSpPr txBox="1">
            <a:spLocks/>
          </p:cNvSpPr>
          <p:nvPr/>
        </p:nvSpPr>
        <p:spPr>
          <a:xfrm>
            <a:off x="1933292" y="139279"/>
            <a:ext cx="5277407" cy="769441"/>
          </a:xfrm>
          <a:prstGeom prst="rect">
            <a:avLst/>
          </a:prstGeom>
          <a:solidFill>
            <a:schemeClr val="bg2">
              <a:lumMod val="50000"/>
            </a:schemeClr>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lvl="0" algn="ctr">
              <a:spcBef>
                <a:spcPct val="0"/>
              </a:spcBef>
              <a:defRPr/>
            </a:pPr>
            <a:r>
              <a:rPr lang="ja-JP" altLang="en-US" sz="4400" b="1" dirty="0">
                <a:latin typeface="AR P丸ゴシック体M" panose="020F0600000000000000" pitchFamily="50" charset="-128"/>
                <a:ea typeface="AR P丸ゴシック体M" panose="020F0600000000000000" pitchFamily="50" charset="-128"/>
              </a:rPr>
              <a:t>日</a:t>
            </a:r>
            <a:r>
              <a:rPr lang="ja-JP" altLang="en-US" sz="4400" b="1" dirty="0" smtClean="0">
                <a:latin typeface="AR P丸ゴシック体M" panose="020F0600000000000000" pitchFamily="50" charset="-128"/>
                <a:ea typeface="AR P丸ゴシック体M" panose="020F0600000000000000" pitchFamily="50" charset="-128"/>
              </a:rPr>
              <a:t>ペルー関係の現状</a:t>
            </a:r>
            <a:endParaRPr kumimoji="0" lang="ja-JP" altLang="en-US" sz="4400" b="1" i="0" u="none" strike="noStrike" kern="1200" cap="none" spc="0" normalizeH="0" baseline="0" noProof="0" dirty="0">
              <a:ln>
                <a:noFill/>
              </a:ln>
              <a:solidFill>
                <a:schemeClr val="lt1"/>
              </a:solidFill>
              <a:effectLst/>
              <a:uLnTx/>
              <a:uFillTx/>
              <a:latin typeface="AR P丸ゴシック体M" panose="020F0600000000000000" pitchFamily="50" charset="-128"/>
              <a:ea typeface="AR P丸ゴシック体M" panose="020F0600000000000000" pitchFamily="50" charset="-128"/>
            </a:endParaRPr>
          </a:p>
        </p:txBody>
      </p:sp>
      <p:sp>
        <p:nvSpPr>
          <p:cNvPr id="4" name="正方形/長方形 3"/>
          <p:cNvSpPr/>
          <p:nvPr/>
        </p:nvSpPr>
        <p:spPr>
          <a:xfrm>
            <a:off x="107504" y="1124744"/>
            <a:ext cx="9036496" cy="5262979"/>
          </a:xfrm>
          <a:prstGeom prst="rect">
            <a:avLst/>
          </a:prstGeom>
        </p:spPr>
        <p:txBody>
          <a:bodyPr wrap="square">
            <a:spAutoFit/>
          </a:bodyPr>
          <a:lstStyle/>
          <a:p>
            <a:pPr indent="-720000" fontAlgn="base">
              <a:spcBef>
                <a:spcPct val="0"/>
              </a:spcBef>
              <a:spcAft>
                <a:spcPct val="0"/>
              </a:spcAft>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戦略的パートナーシップの着実な進展</a:t>
            </a:r>
            <a:endParaRPr lang="en-US" altLang="ja-JP" sz="2400" b="1" u="sng" dirty="0">
              <a:latin typeface="Meiryo UI" panose="020B0604030504040204" pitchFamily="50" charset="-128"/>
              <a:ea typeface="Meiryo UI" panose="020B0604030504040204" pitchFamily="50" charset="-128"/>
              <a:cs typeface="Meiryo UI" panose="020B0604030504040204" pitchFamily="50" charset="-128"/>
            </a:endParaRPr>
          </a:p>
          <a:p>
            <a:pPr indent="-720000" fontAlgn="base">
              <a:spcBef>
                <a:spcPct val="0"/>
              </a:spcBef>
              <a:spcAft>
                <a:spcPct val="0"/>
              </a:spcAft>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政策対話の実施</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：２０１７年</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６月，片上外審・ポポリシオ外務副大臣の間で実施。１１月，ベトナムＡＰＥＣで首脳・外相会談を実施。</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indent="-720000" fontAlgn="base">
              <a:spcBef>
                <a:spcPct val="0"/>
              </a:spcBef>
              <a:spcAft>
                <a:spcPct val="0"/>
              </a:spcAft>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経済関係</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：自由開放経済の推進で協力。日本企業と連携し，ＩＣＴ，防災システムや交通インフラで協力，鉱業を中心に投資。</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indent="-720000" fontAlgn="base">
              <a:spcBef>
                <a:spcPct val="0"/>
              </a:spcBef>
              <a:spcAft>
                <a:spcPct val="0"/>
              </a:spcAft>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国際場裡での協力</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：ＴＰＰ推進の重要なパートナー</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本</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１月から安保理非常任理事国。北朝鮮を含む地域・国際場裡の課題解決に向け連携</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indent="-720000" fontAlgn="base">
              <a:spcBef>
                <a:spcPct val="0"/>
              </a:spcBef>
              <a:spcAft>
                <a:spcPct val="0"/>
              </a:spcAft>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議員交流等の強化</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：高村自民党副総裁，河村日本・中南米議連幹事長を始め，６名の衆・参議員，３名の各省政務，４名の知事（静岡，山口，福島，京都）</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が昨年</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ペルーを訪問。</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indent="-720000" fontAlgn="base">
              <a:spcBef>
                <a:spcPct val="0"/>
              </a:spcBef>
              <a:spcAft>
                <a:spcPct val="0"/>
              </a:spcAft>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日系社会との連携</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：ペルー日系人協会創立１００周年。拠点施設である文化会館落成５０周年などに協力。パンアメリカン日系人大会</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（ＣＯＰＡＮＩ　ＬＩＭＡ　２０１７）開催。</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086853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2575509984"/>
              </p:ext>
            </p:extLst>
          </p:nvPr>
        </p:nvGraphicFramePr>
        <p:xfrm>
          <a:off x="395536" y="1556793"/>
          <a:ext cx="8314184"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グループ化 7"/>
          <p:cNvGrpSpPr/>
          <p:nvPr/>
        </p:nvGrpSpPr>
        <p:grpSpPr>
          <a:xfrm>
            <a:off x="2341253" y="1772816"/>
            <a:ext cx="4422753" cy="1061048"/>
            <a:chOff x="1969904" y="1772815"/>
            <a:chExt cx="4422753" cy="1061048"/>
          </a:xfrm>
        </p:grpSpPr>
        <p:pic>
          <p:nvPicPr>
            <p:cNvPr id="2" name="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69904" y="1772815"/>
              <a:ext cx="2136849" cy="1061045"/>
            </a:xfrm>
            <a:prstGeom prst="rect">
              <a:avLst/>
            </a:prstGeom>
            <a:ln>
              <a:noFill/>
            </a:ln>
            <a:effectLst>
              <a:outerShdw blurRad="292100" dist="139700" dir="2700000" algn="tl" rotWithShape="0">
                <a:srgbClr val="333333">
                  <a:alpha val="65000"/>
                </a:srgbClr>
              </a:outerShdw>
            </a:effectLst>
          </p:spPr>
        </p:pic>
        <p:pic>
          <p:nvPicPr>
            <p:cNvPr id="5" name="4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0" y="1772816"/>
              <a:ext cx="1820657" cy="1061047"/>
            </a:xfrm>
            <a:prstGeom prst="rect">
              <a:avLst/>
            </a:prstGeom>
            <a:ln>
              <a:noFill/>
            </a:ln>
            <a:effectLst>
              <a:outerShdw blurRad="292100" dist="139700" dir="2700000" algn="tl" rotWithShape="0">
                <a:srgbClr val="333333">
                  <a:alpha val="65000"/>
                </a:srgbClr>
              </a:outerShdw>
            </a:effectLst>
          </p:spPr>
        </p:pic>
      </p:grpSp>
      <p:sp>
        <p:nvSpPr>
          <p:cNvPr id="4" name="スライド番号プレースホルダー 3"/>
          <p:cNvSpPr>
            <a:spLocks noGrp="1"/>
          </p:cNvSpPr>
          <p:nvPr>
            <p:ph type="sldNum" sz="quarter" idx="12"/>
          </p:nvPr>
        </p:nvSpPr>
        <p:spPr/>
        <p:txBody>
          <a:bodyPr/>
          <a:lstStyle/>
          <a:p>
            <a:fld id="{64C0F0D8-C56D-4682-9D74-5C5ACC484B60}" type="slidenum">
              <a:rPr lang="es-PE" smtClean="0"/>
              <a:pPr/>
              <a:t>4</a:t>
            </a:fld>
            <a:endParaRPr lang="es-PE" dirty="0"/>
          </a:p>
        </p:txBody>
      </p:sp>
    </p:spTree>
    <p:extLst>
      <p:ext uri="{BB962C8B-B14F-4D97-AF65-F5344CB8AC3E}">
        <p14:creationId xmlns:p14="http://schemas.microsoft.com/office/powerpoint/2010/main" val="3525808643"/>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4C0F0D8-C56D-4682-9D74-5C5ACC484B60}" type="slidenum">
              <a:rPr lang="es-PE" smtClean="0"/>
              <a:pPr/>
              <a:t>40</a:t>
            </a:fld>
            <a:endParaRPr lang="es-PE" dirty="0"/>
          </a:p>
        </p:txBody>
      </p:sp>
      <p:sp>
        <p:nvSpPr>
          <p:cNvPr id="3" name="テキスト ボックス 42"/>
          <p:cNvSpPr txBox="1">
            <a:spLocks/>
          </p:cNvSpPr>
          <p:nvPr/>
        </p:nvSpPr>
        <p:spPr>
          <a:xfrm>
            <a:off x="827584" y="620688"/>
            <a:ext cx="7540847" cy="769441"/>
          </a:xfrm>
          <a:prstGeom prst="rect">
            <a:avLst/>
          </a:prstGeom>
          <a:solidFill>
            <a:schemeClr val="bg2">
              <a:lumMod val="50000"/>
            </a:schemeClr>
          </a:solidFill>
        </p:spPr>
        <p:style>
          <a:lnRef idx="0">
            <a:schemeClr val="accent3"/>
          </a:lnRef>
          <a:fillRef idx="3">
            <a:schemeClr val="accent3"/>
          </a:fillRef>
          <a:effectRef idx="3">
            <a:schemeClr val="accent3"/>
          </a:effectRef>
          <a:fontRef idx="minor">
            <a:schemeClr val="lt1"/>
          </a:fontRef>
        </p:style>
        <p:txBody>
          <a:bodyPr wrap="none" rtlCol="0">
            <a:spAutoFit/>
          </a:bodyPr>
          <a:lstStyle/>
          <a:p>
            <a:r>
              <a:rPr lang="ja-JP" altLang="en-US" sz="4400" b="1" dirty="0">
                <a:latin typeface="HG丸ｺﾞｼｯｸM-PRO" pitchFamily="50" charset="-128"/>
                <a:ea typeface="HG丸ｺﾞｼｯｸM-PRO" pitchFamily="50" charset="-128"/>
              </a:rPr>
              <a:t>今後の日・ペルー関係と課題</a:t>
            </a:r>
          </a:p>
        </p:txBody>
      </p:sp>
      <p:sp>
        <p:nvSpPr>
          <p:cNvPr id="4" name="正方形/長方形 3"/>
          <p:cNvSpPr/>
          <p:nvPr/>
        </p:nvSpPr>
        <p:spPr>
          <a:xfrm>
            <a:off x="395536" y="1916832"/>
            <a:ext cx="8424936" cy="3970318"/>
          </a:xfrm>
          <a:prstGeom prst="rect">
            <a:avLst/>
          </a:prstGeom>
        </p:spPr>
        <p:txBody>
          <a:bodyPr wrap="square">
            <a:spAutoFit/>
          </a:bodyPr>
          <a:lstStyle/>
          <a:p>
            <a:pPr marL="180000" lvl="0" indent="-457200" fontAlgn="base">
              <a:spcBef>
                <a:spcPct val="0"/>
              </a:spcBef>
              <a:spcAft>
                <a:spcPct val="0"/>
              </a:spcAft>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●大統領訪日，２０１９年（移住１２０周年）日・ペルー交流年の準備：包括的な関係</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180000" lvl="0" indent="-457200" fontAlgn="base">
              <a:spcBef>
                <a:spcPct val="0"/>
              </a:spcBef>
              <a:spcAft>
                <a:spcPct val="0"/>
              </a:spcAft>
            </a:pP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180000" lvl="0" indent="-457200" fontAlgn="base">
              <a:spcBef>
                <a:spcPct val="0"/>
              </a:spcBef>
              <a:spcAft>
                <a:spcPct val="0"/>
              </a:spcAft>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●日本企業の進出促進（租税条約締結を含むビジネス環境の整備），インフラ投資促進（リマ・メトロ各路線整備，ＩＣＴ等），日本の優れた技術の売り込み</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180000" lvl="0" indent="-457200" fontAlgn="base">
              <a:spcBef>
                <a:spcPct val="0"/>
              </a:spcBef>
              <a:spcAft>
                <a:spcPct val="0"/>
              </a:spcAft>
            </a:pP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180000" lvl="0" indent="-457200" fontAlgn="base">
              <a:spcBef>
                <a:spcPct val="0"/>
              </a:spcBef>
              <a:spcAft>
                <a:spcPct val="0"/>
              </a:spcAft>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●日系社会との連携強化：</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日系社会の活動支援。</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日本語教育推進及び若者も視野に入れた文化交流。</a:t>
            </a:r>
          </a:p>
        </p:txBody>
      </p:sp>
    </p:spTree>
    <p:extLst>
      <p:ext uri="{BB962C8B-B14F-4D97-AF65-F5344CB8AC3E}">
        <p14:creationId xmlns:p14="http://schemas.microsoft.com/office/powerpoint/2010/main" val="397289642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88" y="908720"/>
            <a:ext cx="7024744" cy="1143000"/>
          </a:xfrm>
        </p:spPr>
        <p:txBody>
          <a:bodyPr>
            <a:normAutofit/>
          </a:bodyPr>
          <a:lstStyle/>
          <a:p>
            <a:pPr algn="r"/>
            <a:r>
              <a:rPr lang="ja-JP" altLang="en-US" dirty="0" smtClean="0">
                <a:solidFill>
                  <a:schemeClr val="accent2"/>
                </a:solidFill>
              </a:rPr>
              <a:t>多様性 </a:t>
            </a:r>
            <a:r>
              <a:rPr lang="en-US" altLang="ja-JP" sz="3200" i="1" dirty="0" smtClean="0">
                <a:solidFill>
                  <a:schemeClr val="accent2"/>
                </a:solidFill>
              </a:rPr>
              <a:t>-</a:t>
            </a:r>
            <a:r>
              <a:rPr lang="es-MX" sz="3200" i="1" dirty="0" smtClean="0">
                <a:solidFill>
                  <a:schemeClr val="accent2"/>
                </a:solidFill>
              </a:rPr>
              <a:t>Diversidad-</a:t>
            </a:r>
            <a:endParaRPr lang="es-MX" sz="3200" i="1" dirty="0">
              <a:solidFill>
                <a:schemeClr val="accent2"/>
              </a:solidFill>
            </a:endParaRPr>
          </a:p>
        </p:txBody>
      </p:sp>
      <p:sp>
        <p:nvSpPr>
          <p:cNvPr id="3" name="2 Marcador de contenido"/>
          <p:cNvSpPr>
            <a:spLocks noGrp="1"/>
          </p:cNvSpPr>
          <p:nvPr>
            <p:ph idx="1"/>
          </p:nvPr>
        </p:nvSpPr>
        <p:spPr>
          <a:xfrm>
            <a:off x="4183656" y="2051720"/>
            <a:ext cx="4492800" cy="1368151"/>
          </a:xfrm>
        </p:spPr>
        <p:txBody>
          <a:bodyPr>
            <a:normAutofit/>
          </a:bodyPr>
          <a:lstStyle/>
          <a:p>
            <a:pPr marL="68580" indent="0">
              <a:buNone/>
            </a:pPr>
            <a:r>
              <a:rPr lang="ja-JP" altLang="en-US" sz="1400" dirty="0" smtClean="0"/>
              <a:t>ペルーは，コスタ</a:t>
            </a:r>
            <a:r>
              <a:rPr lang="en-US" altLang="ja-JP" sz="1400" dirty="0" smtClean="0"/>
              <a:t>(</a:t>
            </a:r>
            <a:r>
              <a:rPr lang="ja-JP" altLang="en-US" sz="1400" dirty="0" smtClean="0"/>
              <a:t>沿岸</a:t>
            </a:r>
            <a:r>
              <a:rPr lang="en-US" altLang="ja-JP" sz="1400" dirty="0" smtClean="0"/>
              <a:t>)</a:t>
            </a:r>
            <a:r>
              <a:rPr lang="ja-JP" altLang="en-US" sz="1400" dirty="0" err="1" smtClean="0"/>
              <a:t>，</a:t>
            </a:r>
            <a:r>
              <a:rPr lang="ja-JP" altLang="en-US" sz="1400" dirty="0" smtClean="0"/>
              <a:t>シエラ</a:t>
            </a:r>
            <a:r>
              <a:rPr lang="en-US" altLang="ja-JP" sz="1400" dirty="0" smtClean="0"/>
              <a:t>(</a:t>
            </a:r>
            <a:r>
              <a:rPr lang="ja-JP" altLang="en-US" sz="1400" dirty="0" smtClean="0"/>
              <a:t>山地</a:t>
            </a:r>
            <a:r>
              <a:rPr lang="en-US" altLang="ja-JP" sz="1400" dirty="0" smtClean="0"/>
              <a:t>)</a:t>
            </a:r>
            <a:r>
              <a:rPr lang="ja-JP" altLang="en-US" sz="1400" dirty="0" err="1" smtClean="0"/>
              <a:t>，</a:t>
            </a:r>
            <a:r>
              <a:rPr lang="ja-JP" altLang="en-US" sz="1400" dirty="0" smtClean="0"/>
              <a:t>セルバ</a:t>
            </a:r>
            <a:r>
              <a:rPr lang="en-US" altLang="ja-JP" sz="1400" dirty="0" smtClean="0"/>
              <a:t>(</a:t>
            </a:r>
            <a:r>
              <a:rPr lang="ja-JP" altLang="en-US" sz="1400" dirty="0" smtClean="0"/>
              <a:t>熱帯雨林</a:t>
            </a:r>
            <a:r>
              <a:rPr lang="en-US" altLang="ja-JP" sz="1400" dirty="0" smtClean="0"/>
              <a:t>)</a:t>
            </a:r>
            <a:r>
              <a:rPr lang="ja-JP" altLang="en-US" sz="1400" dirty="0" smtClean="0"/>
              <a:t>という特色豊かな三つの地域に分けられ，多くの固有種を含む多様な生物相を有しています。また，長い移民の歴史を持つペルーは人種も多様。多文化の融合がペルー文化の特徴となっています。</a:t>
            </a:r>
            <a:endParaRPr lang="es-MX" sz="1500" dirty="0" smtClean="0"/>
          </a:p>
        </p:txBody>
      </p:sp>
      <p:pic>
        <p:nvPicPr>
          <p:cNvPr id="2050" name="Picture 2" descr="http://arbioperu.org/BLOG/COMMON/uploads/TATIANA_ESPINOSA/2013-01/Biodiversidad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94675"/>
            <a:ext cx="2966728" cy="1854205"/>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6156176" y="620688"/>
            <a:ext cx="572593" cy="923330"/>
          </a:xfrm>
          <a:prstGeom prst="rect">
            <a:avLst/>
          </a:prstGeom>
          <a:noFill/>
        </p:spPr>
        <p:txBody>
          <a:bodyPr wrap="none" rtlCol="0">
            <a:spAutoFit/>
          </a:bodyPr>
          <a:lstStyle/>
          <a:p>
            <a:r>
              <a:rPr lang="en-US" altLang="ja-JP" sz="5400" b="1" dirty="0" smtClean="0">
                <a:solidFill>
                  <a:schemeClr val="accent2"/>
                </a:solidFill>
              </a:rPr>
              <a:t>1</a:t>
            </a:r>
            <a:endParaRPr lang="es-MX" sz="5400" b="1" dirty="0">
              <a:solidFill>
                <a:schemeClr val="accent2"/>
              </a:solidFill>
            </a:endParaRPr>
          </a:p>
        </p:txBody>
      </p:sp>
      <p:pic>
        <p:nvPicPr>
          <p:cNvPr id="4" name="Picture 2" descr="File:Escudo nacional del Perú.svg">
            <a:hlinkClick r:id="rId4"/>
          </p:cNvPr>
          <p:cNvPicPr>
            <a:picLocks noChangeAspect="1" noChangeArrowheads="1"/>
          </p:cNvPicPr>
          <p:nvPr/>
        </p:nvPicPr>
        <p:blipFill>
          <a:blip r:embed="rId5" cstate="print"/>
          <a:srcRect/>
          <a:stretch>
            <a:fillRect/>
          </a:stretch>
        </p:blipFill>
        <p:spPr bwMode="auto">
          <a:xfrm>
            <a:off x="4202959" y="3502167"/>
            <a:ext cx="1377153" cy="1573889"/>
          </a:xfrm>
          <a:prstGeom prst="rect">
            <a:avLst/>
          </a:prstGeom>
          <a:noFill/>
        </p:spPr>
      </p:pic>
      <p:sp>
        <p:nvSpPr>
          <p:cNvPr id="9" name="正方形/長方形 8"/>
          <p:cNvSpPr/>
          <p:nvPr/>
        </p:nvSpPr>
        <p:spPr>
          <a:xfrm>
            <a:off x="5724128" y="3419872"/>
            <a:ext cx="2736304" cy="1800200"/>
          </a:xfrm>
          <a:prstGeom prst="rect">
            <a:avLst/>
          </a:prstGeom>
          <a:solidFill>
            <a:schemeClr val="accent2">
              <a:lumMod val="20000"/>
              <a:lumOff val="80000"/>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72000" rtlCol="0" anchor="b"/>
          <a:lstStyle/>
          <a:p>
            <a:r>
              <a:rPr kumimoji="1" lang="ja-JP" altLang="en-US" sz="1200" dirty="0" smtClean="0">
                <a:solidFill>
                  <a:schemeClr val="accent2"/>
                </a:solidFill>
                <a:latin typeface="HG丸ｺﾞｼｯｸM-PRO" pitchFamily="50" charset="-128"/>
                <a:ea typeface="HG丸ｺﾞｼｯｸM-PRO" pitchFamily="50" charset="-128"/>
              </a:rPr>
              <a:t>◆ 左上のビクーニャは，アルパカの</a:t>
            </a:r>
            <a:endParaRPr kumimoji="1" lang="en-US" altLang="ja-JP" sz="1200" dirty="0" smtClean="0">
              <a:solidFill>
                <a:schemeClr val="accent2"/>
              </a:solidFill>
              <a:latin typeface="HG丸ｺﾞｼｯｸM-PRO" pitchFamily="50" charset="-128"/>
              <a:ea typeface="HG丸ｺﾞｼｯｸM-PRO" pitchFamily="50" charset="-128"/>
            </a:endParaRPr>
          </a:p>
          <a:p>
            <a:r>
              <a:rPr kumimoji="1" lang="ja-JP" altLang="en-US" sz="1200" dirty="0" smtClean="0">
                <a:solidFill>
                  <a:schemeClr val="accent2"/>
                </a:solidFill>
                <a:latin typeface="HG丸ｺﾞｼｯｸM-PRO" pitchFamily="50" charset="-128"/>
                <a:ea typeface="HG丸ｺﾞｼｯｸM-PRO" pitchFamily="50" charset="-128"/>
              </a:rPr>
              <a:t>　 仲間で毛を用いた生地は高級品。　</a:t>
            </a:r>
            <a:endParaRPr kumimoji="1" lang="en-US" altLang="ja-JP" sz="1200" dirty="0" smtClean="0">
              <a:solidFill>
                <a:schemeClr val="accent2"/>
              </a:solidFill>
              <a:latin typeface="HG丸ｺﾞｼｯｸM-PRO" pitchFamily="50" charset="-128"/>
              <a:ea typeface="HG丸ｺﾞｼｯｸM-PRO" pitchFamily="50" charset="-128"/>
            </a:endParaRPr>
          </a:p>
          <a:p>
            <a:r>
              <a:rPr kumimoji="1" lang="ja-JP" altLang="en-US" sz="1200" dirty="0" smtClean="0">
                <a:solidFill>
                  <a:schemeClr val="accent2"/>
                </a:solidFill>
                <a:latin typeface="HG丸ｺﾞｼｯｸM-PRO" pitchFamily="50" charset="-128"/>
                <a:ea typeface="HG丸ｺﾞｼｯｸM-PRO" pitchFamily="50" charset="-128"/>
              </a:rPr>
              <a:t>　 ペルーの動物相の豊かさを象徴。</a:t>
            </a:r>
            <a:endParaRPr kumimoji="1" lang="en-US" altLang="ja-JP" sz="1200" dirty="0" smtClean="0">
              <a:solidFill>
                <a:schemeClr val="accent2"/>
              </a:solidFill>
              <a:latin typeface="HG丸ｺﾞｼｯｸM-PRO" pitchFamily="50" charset="-128"/>
              <a:ea typeface="HG丸ｺﾞｼｯｸM-PRO" pitchFamily="50" charset="-128"/>
            </a:endParaRPr>
          </a:p>
          <a:p>
            <a:r>
              <a:rPr kumimoji="1" lang="ja-JP" altLang="en-US" sz="1200" dirty="0" smtClean="0">
                <a:solidFill>
                  <a:schemeClr val="accent2"/>
                </a:solidFill>
                <a:latin typeface="HG丸ｺﾞｼｯｸM-PRO" pitchFamily="50" charset="-128"/>
                <a:ea typeface="HG丸ｺﾞｼｯｸM-PRO" pitchFamily="50" charset="-128"/>
              </a:rPr>
              <a:t>◆ 右上のキナの木は，アンデス原産　　</a:t>
            </a:r>
            <a:endParaRPr kumimoji="1" lang="en-US" altLang="ja-JP" sz="1200" dirty="0" smtClean="0">
              <a:solidFill>
                <a:schemeClr val="accent2"/>
              </a:solidFill>
              <a:latin typeface="HG丸ｺﾞｼｯｸM-PRO" pitchFamily="50" charset="-128"/>
              <a:ea typeface="HG丸ｺﾞｼｯｸM-PRO" pitchFamily="50" charset="-128"/>
            </a:endParaRPr>
          </a:p>
          <a:p>
            <a:r>
              <a:rPr kumimoji="1" lang="ja-JP" altLang="en-US" sz="1200" dirty="0" smtClean="0">
                <a:solidFill>
                  <a:schemeClr val="accent2"/>
                </a:solidFill>
                <a:latin typeface="HG丸ｺﾞｼｯｸM-PRO" pitchFamily="50" charset="-128"/>
                <a:ea typeface="HG丸ｺﾞｼｯｸM-PRO" pitchFamily="50" charset="-128"/>
              </a:rPr>
              <a:t>　 で，樹皮からマラリアの薬が取れ</a:t>
            </a:r>
            <a:endParaRPr kumimoji="1" lang="en-US" altLang="ja-JP" sz="1200" dirty="0" smtClean="0">
              <a:solidFill>
                <a:schemeClr val="accent2"/>
              </a:solidFill>
              <a:latin typeface="HG丸ｺﾞｼｯｸM-PRO" pitchFamily="50" charset="-128"/>
              <a:ea typeface="HG丸ｺﾞｼｯｸM-PRO" pitchFamily="50" charset="-128"/>
            </a:endParaRPr>
          </a:p>
          <a:p>
            <a:r>
              <a:rPr kumimoji="1" lang="en-US" altLang="ja-JP" sz="1200" dirty="0" smtClean="0">
                <a:solidFill>
                  <a:schemeClr val="accent2"/>
                </a:solidFill>
                <a:latin typeface="HG丸ｺﾞｼｯｸM-PRO" pitchFamily="50" charset="-128"/>
                <a:ea typeface="HG丸ｺﾞｼｯｸM-PRO" pitchFamily="50" charset="-128"/>
              </a:rPr>
              <a:t>    </a:t>
            </a:r>
            <a:r>
              <a:rPr kumimoji="1" lang="ja-JP" altLang="en-US" sz="1200" dirty="0" smtClean="0">
                <a:solidFill>
                  <a:schemeClr val="accent2"/>
                </a:solidFill>
                <a:latin typeface="HG丸ｺﾞｼｯｸM-PRO" pitchFamily="50" charset="-128"/>
                <a:ea typeface="HG丸ｺﾞｼｯｸM-PRO" pitchFamily="50" charset="-128"/>
              </a:rPr>
              <a:t>る。植物相の豊かさを象徴。</a:t>
            </a:r>
            <a:endParaRPr kumimoji="1" lang="en-US" altLang="ja-JP" sz="1200" dirty="0" smtClean="0">
              <a:solidFill>
                <a:schemeClr val="accent2"/>
              </a:solidFill>
              <a:latin typeface="HG丸ｺﾞｼｯｸM-PRO" pitchFamily="50" charset="-128"/>
              <a:ea typeface="HG丸ｺﾞｼｯｸM-PRO" pitchFamily="50" charset="-128"/>
            </a:endParaRPr>
          </a:p>
          <a:p>
            <a:r>
              <a:rPr kumimoji="1" lang="ja-JP" altLang="en-US" sz="1200" dirty="0" smtClean="0">
                <a:solidFill>
                  <a:schemeClr val="accent2"/>
                </a:solidFill>
                <a:latin typeface="HG丸ｺﾞｼｯｸM-PRO" pitchFamily="50" charset="-128"/>
                <a:ea typeface="HG丸ｺﾞｼｯｸM-PRO" pitchFamily="50" charset="-128"/>
              </a:rPr>
              <a:t>◆ 下の豊穣の角飾りからは金貨が流</a:t>
            </a:r>
            <a:endParaRPr kumimoji="1" lang="en-US" altLang="ja-JP" sz="1200" dirty="0" smtClean="0">
              <a:solidFill>
                <a:schemeClr val="accent2"/>
              </a:solidFill>
              <a:latin typeface="HG丸ｺﾞｼｯｸM-PRO" pitchFamily="50" charset="-128"/>
              <a:ea typeface="HG丸ｺﾞｼｯｸM-PRO" pitchFamily="50" charset="-128"/>
            </a:endParaRPr>
          </a:p>
          <a:p>
            <a:r>
              <a:rPr kumimoji="1" lang="ja-JP" altLang="en-US" sz="1200" dirty="0" smtClean="0">
                <a:solidFill>
                  <a:schemeClr val="accent2"/>
                </a:solidFill>
                <a:latin typeface="HG丸ｺﾞｼｯｸM-PRO" pitchFamily="50" charset="-128"/>
                <a:ea typeface="HG丸ｺﾞｼｯｸM-PRO" pitchFamily="50" charset="-128"/>
              </a:rPr>
              <a:t>　 れ出し，鉱物資源の豊かさを象徴。</a:t>
            </a:r>
            <a:endParaRPr kumimoji="1" lang="en-US" altLang="ja-JP" sz="1200" dirty="0" smtClean="0">
              <a:solidFill>
                <a:schemeClr val="accent2"/>
              </a:solidFill>
              <a:latin typeface="HG丸ｺﾞｼｯｸM-PRO" pitchFamily="50" charset="-128"/>
              <a:ea typeface="HG丸ｺﾞｼｯｸM-PRO" pitchFamily="50" charset="-128"/>
            </a:endParaRPr>
          </a:p>
        </p:txBody>
      </p:sp>
      <p:sp>
        <p:nvSpPr>
          <p:cNvPr id="10" name="角丸四角形 9"/>
          <p:cNvSpPr/>
          <p:nvPr/>
        </p:nvSpPr>
        <p:spPr>
          <a:xfrm>
            <a:off x="5580112" y="3275856"/>
            <a:ext cx="1512168" cy="360040"/>
          </a:xfrm>
          <a:prstGeom prst="roundRect">
            <a:avLst>
              <a:gd name="adj" fmla="val 41938"/>
            </a:avLst>
          </a:prstGeom>
          <a:gradFill>
            <a:gsLst>
              <a:gs pos="0">
                <a:schemeClr val="accent2">
                  <a:lumMod val="20000"/>
                  <a:lumOff val="80000"/>
                </a:schemeClr>
              </a:gs>
              <a:gs pos="40000">
                <a:schemeClr val="accent2">
                  <a:tint val="30000"/>
                  <a:satMod val="260000"/>
                  <a:lumMod val="84000"/>
                </a:schemeClr>
              </a:gs>
              <a:gs pos="100000">
                <a:schemeClr val="accent2">
                  <a:tint val="100000"/>
                  <a:satMod val="110000"/>
                  <a:lumMod val="10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smtClean="0">
                <a:latin typeface="HG丸ｺﾞｼｯｸM-PRO" pitchFamily="50" charset="-128"/>
                <a:ea typeface="HG丸ｺﾞｼｯｸM-PRO" pitchFamily="50" charset="-128"/>
              </a:rPr>
              <a:t>ペルーの国章</a:t>
            </a:r>
          </a:p>
        </p:txBody>
      </p:sp>
      <p:sp>
        <p:nvSpPr>
          <p:cNvPr id="11" name="正方形/長方形 10"/>
          <p:cNvSpPr/>
          <p:nvPr/>
        </p:nvSpPr>
        <p:spPr>
          <a:xfrm>
            <a:off x="4067944" y="5157192"/>
            <a:ext cx="1296144"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Check!</a:t>
            </a:r>
            <a:endParaRPr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テキスト ボックス 11"/>
          <p:cNvSpPr txBox="1"/>
          <p:nvPr/>
        </p:nvSpPr>
        <p:spPr>
          <a:xfrm>
            <a:off x="4139952" y="5445224"/>
            <a:ext cx="4464496" cy="1015663"/>
          </a:xfrm>
          <a:prstGeom prst="rect">
            <a:avLst/>
          </a:prstGeom>
          <a:noFill/>
        </p:spPr>
        <p:txBody>
          <a:bodyPr wrap="square" rtlCol="0">
            <a:spAutoFit/>
          </a:bodyPr>
          <a:lstStyle/>
          <a:p>
            <a:r>
              <a:rPr kumimoji="1" lang="ja-JP" altLang="en-US" sz="1200" dirty="0" smtClean="0">
                <a:solidFill>
                  <a:schemeClr val="accent2"/>
                </a:solidFill>
              </a:rPr>
              <a:t>✓ </a:t>
            </a:r>
            <a:r>
              <a:rPr kumimoji="1" lang="ja-JP" altLang="en-US" sz="1200" dirty="0" smtClean="0"/>
              <a:t>南緯</a:t>
            </a:r>
            <a:r>
              <a:rPr kumimoji="1" lang="en-US" altLang="ja-JP" sz="1200" dirty="0" smtClean="0"/>
              <a:t>12</a:t>
            </a:r>
            <a:r>
              <a:rPr kumimoji="1" lang="ja-JP" altLang="en-US" sz="1200" dirty="0" smtClean="0"/>
              <a:t>度に位置する首都リマ。しかし，沿岸を流れる寒流</a:t>
            </a:r>
            <a:endParaRPr kumimoji="1" lang="en-US" altLang="ja-JP" sz="1200" dirty="0" smtClean="0"/>
          </a:p>
          <a:p>
            <a:r>
              <a:rPr kumimoji="1" lang="ja-JP" altLang="en-US" sz="1200" dirty="0" smtClean="0"/>
              <a:t>　の影響で気温は年間を通じ東京の春から初夏程度。ただし</a:t>
            </a:r>
            <a:endParaRPr kumimoji="1" lang="en-US" altLang="ja-JP" sz="1200" dirty="0" smtClean="0"/>
          </a:p>
          <a:p>
            <a:r>
              <a:rPr kumimoji="1" lang="ja-JP" altLang="en-US" sz="1200" dirty="0" smtClean="0"/>
              <a:t>　湿度は平均</a:t>
            </a:r>
            <a:r>
              <a:rPr kumimoji="1" lang="en-US" altLang="ja-JP" sz="1200" dirty="0" smtClean="0"/>
              <a:t>85.6</a:t>
            </a:r>
            <a:r>
              <a:rPr kumimoji="1" lang="ja-JP" altLang="en-US" sz="1200" dirty="0" smtClean="0"/>
              <a:t>％。特に冬は日が差さない日が大半。</a:t>
            </a:r>
            <a:endParaRPr kumimoji="1" lang="en-US" altLang="ja-JP" sz="1200" dirty="0" smtClean="0"/>
          </a:p>
          <a:p>
            <a:r>
              <a:rPr kumimoji="1" lang="ja-JP" altLang="en-US" sz="1200" dirty="0" smtClean="0">
                <a:solidFill>
                  <a:schemeClr val="accent2"/>
                </a:solidFill>
              </a:rPr>
              <a:t>✓ </a:t>
            </a:r>
            <a:r>
              <a:rPr kumimoji="1" lang="ja-JP" altLang="en-US" sz="1200" dirty="0" smtClean="0"/>
              <a:t>地理的多様性に富むペルーは，世界の気候帯の</a:t>
            </a:r>
            <a:r>
              <a:rPr kumimoji="1" lang="en-US" altLang="ja-JP" sz="1200" dirty="0" smtClean="0"/>
              <a:t>7</a:t>
            </a:r>
            <a:r>
              <a:rPr kumimoji="1" lang="ja-JP" altLang="en-US" sz="1200" dirty="0" smtClean="0"/>
              <a:t>割以上を有</a:t>
            </a:r>
            <a:endParaRPr kumimoji="1" lang="en-US" altLang="ja-JP" sz="1200" dirty="0" smtClean="0"/>
          </a:p>
          <a:p>
            <a:r>
              <a:rPr kumimoji="1" lang="ja-JP" altLang="en-US" sz="1200" dirty="0" smtClean="0"/>
              <a:t>　する（ホールドリッジの生物気候学分類（</a:t>
            </a:r>
            <a:r>
              <a:rPr kumimoji="1" lang="en-US" altLang="ja-JP" sz="1200" dirty="0" smtClean="0"/>
              <a:t>1947</a:t>
            </a:r>
            <a:r>
              <a:rPr kumimoji="1" lang="ja-JP" altLang="en-US" sz="1200" dirty="0" smtClean="0"/>
              <a:t>）による）。</a:t>
            </a:r>
            <a:endParaRPr kumimoji="1" lang="ja-JP" altLang="en-US" sz="1200" dirty="0"/>
          </a:p>
        </p:txBody>
      </p:sp>
      <p:sp>
        <p:nvSpPr>
          <p:cNvPr id="13" name="テキスト ボックス 12"/>
          <p:cNvSpPr txBox="1"/>
          <p:nvPr/>
        </p:nvSpPr>
        <p:spPr>
          <a:xfrm>
            <a:off x="467544" y="1628800"/>
            <a:ext cx="569387" cy="707886"/>
          </a:xfrm>
          <a:prstGeom prst="rect">
            <a:avLst/>
          </a:prstGeom>
          <a:noFill/>
        </p:spPr>
        <p:txBody>
          <a:bodyPr wrap="none" rtlCol="0">
            <a:spAutoFit/>
          </a:bodyPr>
          <a:lstStyle/>
          <a:p>
            <a:r>
              <a:rPr kumimoji="1" lang="ja-JP" altLang="en-US" sz="1000" dirty="0" smtClean="0"/>
              <a:t>セルバ</a:t>
            </a:r>
            <a:endParaRPr kumimoji="1" lang="en-US" altLang="ja-JP" sz="1000" dirty="0" smtClean="0"/>
          </a:p>
          <a:p>
            <a:r>
              <a:rPr kumimoji="1" lang="ja-JP" altLang="en-US" sz="1000" dirty="0" smtClean="0"/>
              <a:t>地域の</a:t>
            </a:r>
            <a:endParaRPr kumimoji="1" lang="en-US" altLang="ja-JP" sz="1000" dirty="0" smtClean="0"/>
          </a:p>
          <a:p>
            <a:r>
              <a:rPr kumimoji="1" lang="ja-JP" altLang="en-US" sz="1000" dirty="0" smtClean="0"/>
              <a:t>豊かな</a:t>
            </a:r>
            <a:endParaRPr kumimoji="1" lang="en-US" altLang="ja-JP" sz="1000" dirty="0" smtClean="0"/>
          </a:p>
          <a:p>
            <a:r>
              <a:rPr kumimoji="1" lang="ja-JP" altLang="en-US" sz="1000" dirty="0" smtClean="0"/>
              <a:t>動物相</a:t>
            </a:r>
            <a:endParaRPr kumimoji="1" lang="ja-JP" altLang="en-US" sz="1000" dirty="0"/>
          </a:p>
        </p:txBody>
      </p:sp>
      <p:sp>
        <p:nvSpPr>
          <p:cNvPr id="14" name="テキスト ボックス 13"/>
          <p:cNvSpPr txBox="1"/>
          <p:nvPr/>
        </p:nvSpPr>
        <p:spPr>
          <a:xfrm>
            <a:off x="467544" y="3429000"/>
            <a:ext cx="569387" cy="861774"/>
          </a:xfrm>
          <a:prstGeom prst="rect">
            <a:avLst/>
          </a:prstGeom>
          <a:noFill/>
        </p:spPr>
        <p:txBody>
          <a:bodyPr wrap="none" rtlCol="0">
            <a:spAutoFit/>
          </a:bodyPr>
          <a:lstStyle/>
          <a:p>
            <a:r>
              <a:rPr kumimoji="1" lang="ja-JP" altLang="en-US" sz="1000" dirty="0" smtClean="0"/>
              <a:t>ペルー</a:t>
            </a:r>
            <a:endParaRPr kumimoji="1" lang="en-US" altLang="ja-JP" sz="1000" dirty="0" smtClean="0"/>
          </a:p>
          <a:p>
            <a:r>
              <a:rPr kumimoji="1" lang="ja-JP" altLang="en-US" sz="1000" dirty="0" smtClean="0"/>
              <a:t>サッカ</a:t>
            </a:r>
            <a:endParaRPr kumimoji="1" lang="en-US" altLang="ja-JP" sz="1000" dirty="0" smtClean="0"/>
          </a:p>
          <a:p>
            <a:r>
              <a:rPr kumimoji="1" lang="ja-JP" altLang="en-US" sz="1000" dirty="0" smtClean="0"/>
              <a:t>ー代表</a:t>
            </a:r>
            <a:endParaRPr kumimoji="1" lang="en-US" altLang="ja-JP" sz="1000" dirty="0" smtClean="0"/>
          </a:p>
          <a:p>
            <a:r>
              <a:rPr kumimoji="1" lang="ja-JP" altLang="en-US" sz="1000" dirty="0" smtClean="0"/>
              <a:t>も人種</a:t>
            </a:r>
            <a:endParaRPr kumimoji="1" lang="en-US" altLang="ja-JP" sz="1000" dirty="0" smtClean="0"/>
          </a:p>
          <a:p>
            <a:r>
              <a:rPr kumimoji="1" lang="ja-JP" altLang="en-US" sz="1000" dirty="0" smtClean="0"/>
              <a:t>は多様</a:t>
            </a:r>
            <a:endParaRPr kumimoji="1" lang="en-US" altLang="ja-JP" sz="1000" dirty="0" smtClean="0"/>
          </a:p>
        </p:txBody>
      </p:sp>
      <p:sp>
        <p:nvSpPr>
          <p:cNvPr id="15" name="テキスト ボックス 14"/>
          <p:cNvSpPr txBox="1"/>
          <p:nvPr/>
        </p:nvSpPr>
        <p:spPr>
          <a:xfrm>
            <a:off x="467544" y="5589240"/>
            <a:ext cx="569387" cy="707886"/>
          </a:xfrm>
          <a:prstGeom prst="rect">
            <a:avLst/>
          </a:prstGeom>
          <a:noFill/>
        </p:spPr>
        <p:txBody>
          <a:bodyPr wrap="none" rtlCol="0">
            <a:spAutoFit/>
          </a:bodyPr>
          <a:lstStyle/>
          <a:p>
            <a:r>
              <a:rPr kumimoji="1" lang="ja-JP" altLang="en-US" sz="1000" dirty="0" smtClean="0"/>
              <a:t>リマ新</a:t>
            </a:r>
            <a:endParaRPr kumimoji="1" lang="en-US" altLang="ja-JP" sz="1000" dirty="0" smtClean="0"/>
          </a:p>
          <a:p>
            <a:r>
              <a:rPr kumimoji="1" lang="ja-JP" altLang="en-US" sz="1000" dirty="0" smtClean="0"/>
              <a:t>市街の</a:t>
            </a:r>
            <a:endParaRPr kumimoji="1" lang="en-US" altLang="ja-JP" sz="1000" dirty="0" smtClean="0"/>
          </a:p>
          <a:p>
            <a:r>
              <a:rPr kumimoji="1" lang="ja-JP" altLang="en-US" sz="1000" dirty="0" smtClean="0"/>
              <a:t>近代的</a:t>
            </a:r>
            <a:endParaRPr kumimoji="1" lang="en-US" altLang="ja-JP" sz="1000" dirty="0" smtClean="0"/>
          </a:p>
          <a:p>
            <a:r>
              <a:rPr kumimoji="1" lang="ja-JP" altLang="en-US" sz="1000" dirty="0" smtClean="0"/>
              <a:t>ビル群</a:t>
            </a:r>
            <a:endParaRPr kumimoji="1" lang="en-US" altLang="ja-JP" sz="1000" dirty="0" smtClean="0"/>
          </a:p>
        </p:txBody>
      </p:sp>
      <p:pic>
        <p:nvPicPr>
          <p:cNvPr id="1026" name="Picture 2" descr="C:\Users\a19796\Desktop\timthumb[2].jpg"/>
          <p:cNvPicPr>
            <a:picLocks noChangeAspect="1" noChangeArrowheads="1"/>
          </p:cNvPicPr>
          <p:nvPr/>
        </p:nvPicPr>
        <p:blipFill>
          <a:blip r:embed="rId6" cstate="print"/>
          <a:srcRect/>
          <a:stretch>
            <a:fillRect/>
          </a:stretch>
        </p:blipFill>
        <p:spPr bwMode="auto">
          <a:xfrm>
            <a:off x="1043608" y="2420888"/>
            <a:ext cx="2952328" cy="1872208"/>
          </a:xfrm>
          <a:prstGeom prst="rect">
            <a:avLst/>
          </a:prstGeom>
          <a:noFill/>
        </p:spPr>
      </p:pic>
      <p:pic>
        <p:nvPicPr>
          <p:cNvPr id="1027" name="Picture 3" descr="C:\Users\a19796\Desktop\ciudad-financiera-lima[1].jpg"/>
          <p:cNvPicPr>
            <a:picLocks noChangeAspect="1" noChangeArrowheads="1"/>
          </p:cNvPicPr>
          <p:nvPr/>
        </p:nvPicPr>
        <p:blipFill>
          <a:blip r:embed="rId7" cstate="print"/>
          <a:srcRect/>
          <a:stretch>
            <a:fillRect/>
          </a:stretch>
        </p:blipFill>
        <p:spPr bwMode="auto">
          <a:xfrm>
            <a:off x="1043608" y="4365103"/>
            <a:ext cx="2979335" cy="1962000"/>
          </a:xfrm>
          <a:prstGeom prst="rect">
            <a:avLst/>
          </a:prstGeom>
          <a:noFill/>
        </p:spPr>
      </p:pic>
    </p:spTree>
    <p:extLst>
      <p:ext uri="{BB962C8B-B14F-4D97-AF65-F5344CB8AC3E}">
        <p14:creationId xmlns:p14="http://schemas.microsoft.com/office/powerpoint/2010/main" val="50531212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グループ化 49"/>
          <p:cNvGrpSpPr/>
          <p:nvPr/>
        </p:nvGrpSpPr>
        <p:grpSpPr>
          <a:xfrm>
            <a:off x="683568" y="3584049"/>
            <a:ext cx="4320480" cy="493023"/>
            <a:chOff x="683568" y="3167390"/>
            <a:chExt cx="4320480" cy="493023"/>
          </a:xfrm>
        </p:grpSpPr>
        <p:sp>
          <p:nvSpPr>
            <p:cNvPr id="9" name="正方形/長方形 8"/>
            <p:cNvSpPr/>
            <p:nvPr/>
          </p:nvSpPr>
          <p:spPr>
            <a:xfrm rot="16200000">
              <a:off x="2627783" y="1295182"/>
              <a:ext cx="432048" cy="4176465"/>
            </a:xfrm>
            <a:prstGeom prst="rect">
              <a:avLst/>
            </a:prstGeom>
            <a:gradFill>
              <a:gsLst>
                <a:gs pos="0">
                  <a:schemeClr val="accent2">
                    <a:lumMod val="20000"/>
                    <a:lumOff val="80000"/>
                  </a:schemeClr>
                </a:gs>
                <a:gs pos="40000">
                  <a:schemeClr val="accent2">
                    <a:tint val="30000"/>
                    <a:satMod val="260000"/>
                    <a:lumMod val="84000"/>
                  </a:schemeClr>
                </a:gs>
                <a:gs pos="100000">
                  <a:schemeClr val="accent2">
                    <a:tint val="100000"/>
                    <a:satMod val="110000"/>
                    <a:lumMod val="100000"/>
                  </a:schemeClr>
                </a:gs>
              </a:gsLst>
              <a:lin ang="5400000" scaled="0"/>
            </a:gra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83568" y="3167390"/>
              <a:ext cx="1215397" cy="276999"/>
            </a:xfrm>
            <a:prstGeom prst="rect">
              <a:avLst/>
            </a:prstGeom>
            <a:noFill/>
          </p:spPr>
          <p:txBody>
            <a:bodyPr wrap="none" rtlCol="0">
              <a:spAutoFit/>
            </a:bodyPr>
            <a:lstStyle/>
            <a:p>
              <a:r>
                <a:rPr kumimoji="1" lang="en-US" altLang="ja-JP" sz="1200" dirty="0" smtClean="0"/>
                <a:t>B.C.3000-2500</a:t>
              </a:r>
              <a:endParaRPr kumimoji="1" lang="ja-JP" altLang="en-US" sz="1200" dirty="0"/>
            </a:p>
          </p:txBody>
        </p:sp>
        <p:sp>
          <p:nvSpPr>
            <p:cNvPr id="11" name="テキスト ボックス 10"/>
            <p:cNvSpPr txBox="1"/>
            <p:nvPr/>
          </p:nvSpPr>
          <p:spPr>
            <a:xfrm>
              <a:off x="1464065" y="3383414"/>
              <a:ext cx="933269" cy="276999"/>
            </a:xfrm>
            <a:prstGeom prst="rect">
              <a:avLst/>
            </a:prstGeom>
            <a:noFill/>
          </p:spPr>
          <p:txBody>
            <a:bodyPr wrap="none" rtlCol="0">
              <a:spAutoFit/>
            </a:bodyPr>
            <a:lstStyle/>
            <a:p>
              <a:r>
                <a:rPr kumimoji="1" lang="en-US" altLang="ja-JP" sz="1200" dirty="0" smtClean="0"/>
                <a:t>B.C.10-2c.</a:t>
              </a:r>
              <a:endParaRPr kumimoji="1" lang="ja-JP" altLang="en-US" sz="1200" dirty="0"/>
            </a:p>
          </p:txBody>
        </p:sp>
        <p:sp>
          <p:nvSpPr>
            <p:cNvPr id="12" name="テキスト ボックス 11"/>
            <p:cNvSpPr txBox="1"/>
            <p:nvPr/>
          </p:nvSpPr>
          <p:spPr>
            <a:xfrm>
              <a:off x="3085237" y="3167390"/>
              <a:ext cx="548548" cy="276999"/>
            </a:xfrm>
            <a:prstGeom prst="rect">
              <a:avLst/>
            </a:prstGeom>
            <a:noFill/>
          </p:spPr>
          <p:txBody>
            <a:bodyPr wrap="none" rtlCol="0">
              <a:spAutoFit/>
            </a:bodyPr>
            <a:lstStyle/>
            <a:p>
              <a:r>
                <a:rPr kumimoji="1" lang="en-US" altLang="ja-JP" sz="1200" dirty="0" smtClean="0"/>
                <a:t>3-8c.</a:t>
              </a:r>
              <a:endParaRPr kumimoji="1" lang="ja-JP" altLang="en-US" sz="1200" dirty="0"/>
            </a:p>
          </p:txBody>
        </p:sp>
        <p:sp>
          <p:nvSpPr>
            <p:cNvPr id="14" name="テキスト ボックス 13"/>
            <p:cNvSpPr txBox="1"/>
            <p:nvPr/>
          </p:nvSpPr>
          <p:spPr>
            <a:xfrm>
              <a:off x="3578453" y="3383414"/>
              <a:ext cx="633507" cy="276999"/>
            </a:xfrm>
            <a:prstGeom prst="rect">
              <a:avLst/>
            </a:prstGeom>
            <a:noFill/>
          </p:spPr>
          <p:txBody>
            <a:bodyPr wrap="none" rtlCol="0">
              <a:spAutoFit/>
            </a:bodyPr>
            <a:lstStyle/>
            <a:p>
              <a:r>
                <a:rPr kumimoji="1" lang="en-US" altLang="ja-JP" sz="1200" dirty="0" smtClean="0"/>
                <a:t>8-14c.</a:t>
              </a:r>
              <a:endParaRPr kumimoji="1" lang="ja-JP" altLang="en-US" sz="1200" dirty="0"/>
            </a:p>
          </p:txBody>
        </p:sp>
        <p:sp>
          <p:nvSpPr>
            <p:cNvPr id="15" name="テキスト ボックス 14"/>
            <p:cNvSpPr txBox="1"/>
            <p:nvPr/>
          </p:nvSpPr>
          <p:spPr>
            <a:xfrm>
              <a:off x="3851920" y="3167390"/>
              <a:ext cx="718466" cy="276999"/>
            </a:xfrm>
            <a:prstGeom prst="rect">
              <a:avLst/>
            </a:prstGeom>
            <a:noFill/>
          </p:spPr>
          <p:txBody>
            <a:bodyPr wrap="none" rtlCol="0">
              <a:spAutoFit/>
            </a:bodyPr>
            <a:lstStyle/>
            <a:p>
              <a:r>
                <a:rPr kumimoji="1" lang="en-US" altLang="ja-JP" sz="1200" dirty="0" smtClean="0"/>
                <a:t>13-14c.</a:t>
              </a:r>
              <a:endParaRPr kumimoji="1" lang="ja-JP" altLang="en-US" sz="1200" dirty="0"/>
            </a:p>
          </p:txBody>
        </p:sp>
        <p:sp>
          <p:nvSpPr>
            <p:cNvPr id="16" name="テキスト ボックス 15"/>
            <p:cNvSpPr txBox="1"/>
            <p:nvPr/>
          </p:nvSpPr>
          <p:spPr>
            <a:xfrm>
              <a:off x="4095460" y="3383414"/>
              <a:ext cx="718466" cy="276999"/>
            </a:xfrm>
            <a:prstGeom prst="rect">
              <a:avLst/>
            </a:prstGeom>
            <a:noFill/>
          </p:spPr>
          <p:txBody>
            <a:bodyPr wrap="none" rtlCol="0">
              <a:spAutoFit/>
            </a:bodyPr>
            <a:lstStyle/>
            <a:p>
              <a:r>
                <a:rPr kumimoji="1" lang="en-US" altLang="ja-JP" sz="1200" dirty="0" smtClean="0"/>
                <a:t>15-16c.</a:t>
              </a:r>
              <a:endParaRPr kumimoji="1" lang="ja-JP" altLang="en-US" sz="1200" dirty="0"/>
            </a:p>
          </p:txBody>
        </p:sp>
        <p:sp>
          <p:nvSpPr>
            <p:cNvPr id="17" name="テキスト ボックス 16"/>
            <p:cNvSpPr txBox="1"/>
            <p:nvPr/>
          </p:nvSpPr>
          <p:spPr>
            <a:xfrm>
              <a:off x="4479545" y="3167390"/>
              <a:ext cx="524503" cy="276999"/>
            </a:xfrm>
            <a:prstGeom prst="rect">
              <a:avLst/>
            </a:prstGeom>
            <a:noFill/>
          </p:spPr>
          <p:txBody>
            <a:bodyPr wrap="none" rtlCol="0">
              <a:spAutoFit/>
            </a:bodyPr>
            <a:lstStyle/>
            <a:p>
              <a:r>
                <a:rPr kumimoji="1" lang="en-US" altLang="ja-JP" sz="1200" dirty="0" smtClean="0"/>
                <a:t>1821</a:t>
              </a:r>
              <a:endParaRPr kumimoji="1" lang="ja-JP" altLang="en-US" sz="1200" dirty="0"/>
            </a:p>
          </p:txBody>
        </p:sp>
      </p:grpSp>
      <p:cxnSp>
        <p:nvCxnSpPr>
          <p:cNvPr id="44" name="直線コネクタ 43"/>
          <p:cNvCxnSpPr/>
          <p:nvPr/>
        </p:nvCxnSpPr>
        <p:spPr>
          <a:xfrm>
            <a:off x="4139952" y="3501008"/>
            <a:ext cx="0" cy="1440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409504" y="888751"/>
            <a:ext cx="6448562" cy="1143000"/>
          </a:xfrm>
        </p:spPr>
        <p:txBody>
          <a:bodyPr/>
          <a:lstStyle/>
          <a:p>
            <a:r>
              <a:rPr lang="ja-JP" altLang="en-US" dirty="0" smtClean="0">
                <a:solidFill>
                  <a:schemeClr val="accent2"/>
                </a:solidFill>
              </a:rPr>
              <a:t>歴史 </a:t>
            </a:r>
            <a:r>
              <a:rPr lang="en-US" altLang="ja-JP" sz="3200" i="1" dirty="0" smtClean="0">
                <a:solidFill>
                  <a:schemeClr val="accent2"/>
                </a:solidFill>
              </a:rPr>
              <a:t>-</a:t>
            </a:r>
            <a:r>
              <a:rPr lang="es-MX" sz="3200" i="1" dirty="0" smtClean="0">
                <a:solidFill>
                  <a:schemeClr val="accent2"/>
                </a:solidFill>
              </a:rPr>
              <a:t>Historia-</a:t>
            </a:r>
            <a:endParaRPr lang="es-MX" sz="3200" i="1" dirty="0">
              <a:solidFill>
                <a:schemeClr val="accent2"/>
              </a:solidFill>
            </a:endParaRPr>
          </a:p>
        </p:txBody>
      </p:sp>
      <p:sp>
        <p:nvSpPr>
          <p:cNvPr id="3" name="2 Marcador de contenido"/>
          <p:cNvSpPr>
            <a:spLocks noGrp="1"/>
          </p:cNvSpPr>
          <p:nvPr>
            <p:ph idx="1"/>
          </p:nvPr>
        </p:nvSpPr>
        <p:spPr>
          <a:xfrm>
            <a:off x="583256" y="1988840"/>
            <a:ext cx="4492800" cy="1321372"/>
          </a:xfrm>
        </p:spPr>
        <p:txBody>
          <a:bodyPr>
            <a:normAutofit/>
          </a:bodyPr>
          <a:lstStyle/>
          <a:p>
            <a:pPr marL="68580" indent="0">
              <a:buNone/>
            </a:pPr>
            <a:r>
              <a:rPr lang="ja-JP" altLang="en-US" sz="1400" dirty="0" smtClean="0"/>
              <a:t>ペルーは共和国としての歴史は</a:t>
            </a:r>
            <a:r>
              <a:rPr lang="en-US" altLang="ja-JP" sz="1400" dirty="0" smtClean="0"/>
              <a:t>200</a:t>
            </a:r>
            <a:r>
              <a:rPr lang="ja-JP" altLang="en-US" sz="1400" dirty="0" smtClean="0"/>
              <a:t>年に満たない若い国ですが，その起源をたどれば，世界最古の文明の一つとされるカラル文明（推定紀元前</a:t>
            </a:r>
            <a:r>
              <a:rPr lang="en-US" altLang="ja-JP" sz="1400" dirty="0" smtClean="0"/>
              <a:t>3000-2500</a:t>
            </a:r>
            <a:r>
              <a:rPr lang="ja-JP" altLang="en-US" sz="1400" dirty="0" smtClean="0"/>
              <a:t>年）に行き着きます。またインカ文明は，世界でも最も謎に満ちた文明の一つです。</a:t>
            </a:r>
            <a:endParaRPr lang="es-MX" sz="1400" dirty="0" smtClean="0"/>
          </a:p>
        </p:txBody>
      </p:sp>
      <p:pic>
        <p:nvPicPr>
          <p:cNvPr id="3074" name="Picture 2" descr="http://2.bp.blogspot.com/-6WIMMj80nDU/T0WIbWo2cKI/AAAAAAAAAtQ/a3t1-tdXc6w/s1600/QUE+ES+LA+HISTORIA+DEL+PER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3277" y="2564904"/>
            <a:ext cx="258947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AR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756437"/>
            <a:ext cx="2604689" cy="1736459"/>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1549399" y="533068"/>
            <a:ext cx="572593" cy="923330"/>
          </a:xfrm>
          <a:prstGeom prst="rect">
            <a:avLst/>
          </a:prstGeom>
          <a:noFill/>
        </p:spPr>
        <p:txBody>
          <a:bodyPr wrap="none" rtlCol="0">
            <a:spAutoFit/>
          </a:bodyPr>
          <a:lstStyle/>
          <a:p>
            <a:r>
              <a:rPr lang="en-US" altLang="ja-JP" sz="5400" b="1" dirty="0" smtClean="0">
                <a:solidFill>
                  <a:schemeClr val="accent2"/>
                </a:solidFill>
              </a:rPr>
              <a:t>2</a:t>
            </a:r>
            <a:endParaRPr lang="es-MX" sz="5400" b="1" dirty="0">
              <a:solidFill>
                <a:schemeClr val="accent2"/>
              </a:solidFill>
            </a:endParaRPr>
          </a:p>
        </p:txBody>
      </p:sp>
      <p:sp>
        <p:nvSpPr>
          <p:cNvPr id="65" name="正方形/長方形 64"/>
          <p:cNvSpPr/>
          <p:nvPr/>
        </p:nvSpPr>
        <p:spPr>
          <a:xfrm>
            <a:off x="539552" y="4338970"/>
            <a:ext cx="1296144"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Check!</a:t>
            </a:r>
            <a:endParaRPr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6" name="テキスト ボックス 65"/>
          <p:cNvSpPr txBox="1"/>
          <p:nvPr/>
        </p:nvSpPr>
        <p:spPr>
          <a:xfrm>
            <a:off x="683568" y="4699010"/>
            <a:ext cx="4320480" cy="1754326"/>
          </a:xfrm>
          <a:prstGeom prst="rect">
            <a:avLst/>
          </a:prstGeom>
          <a:noFill/>
        </p:spPr>
        <p:txBody>
          <a:bodyPr wrap="square" rtlCol="0">
            <a:spAutoFit/>
          </a:bodyPr>
          <a:lstStyle/>
          <a:p>
            <a:r>
              <a:rPr kumimoji="1" lang="ja-JP" altLang="en-US" sz="1200" dirty="0" smtClean="0">
                <a:solidFill>
                  <a:schemeClr val="accent2"/>
                </a:solidFill>
              </a:rPr>
              <a:t>✓ </a:t>
            </a:r>
            <a:r>
              <a:rPr kumimoji="1" lang="ja-JP" altLang="en-US" sz="1200" dirty="0" smtClean="0"/>
              <a:t>リマ北方</a:t>
            </a:r>
            <a:r>
              <a:rPr kumimoji="1" lang="en-US" altLang="ja-JP" sz="1200" dirty="0" smtClean="0"/>
              <a:t>200km</a:t>
            </a:r>
            <a:r>
              <a:rPr kumimoji="1" lang="ja-JP" altLang="en-US" sz="1200" dirty="0" smtClean="0"/>
              <a:t>に栄えたカラル文明はエジプト文明と同</a:t>
            </a:r>
            <a:endParaRPr kumimoji="1" lang="en-US" altLang="ja-JP" sz="1200" dirty="0" smtClean="0"/>
          </a:p>
          <a:p>
            <a:r>
              <a:rPr kumimoji="1" lang="ja-JP" altLang="en-US" sz="1200" dirty="0" smtClean="0"/>
              <a:t>　  じかそれより古い可能性があり，世界</a:t>
            </a:r>
            <a:r>
              <a:rPr kumimoji="1" lang="en-US" altLang="ja-JP" sz="1200" dirty="0" smtClean="0"/>
              <a:t>4</a:t>
            </a:r>
            <a:r>
              <a:rPr kumimoji="1" lang="ja-JP" altLang="en-US" sz="1200" dirty="0" smtClean="0"/>
              <a:t>大文明といわれて</a:t>
            </a:r>
            <a:endParaRPr kumimoji="1" lang="en-US" altLang="ja-JP" sz="1200" dirty="0" smtClean="0"/>
          </a:p>
          <a:p>
            <a:r>
              <a:rPr kumimoji="1" lang="en-US" altLang="ja-JP" sz="1200" dirty="0" smtClean="0"/>
              <a:t>     </a:t>
            </a:r>
            <a:r>
              <a:rPr kumimoji="1" lang="ja-JP" altLang="en-US" sz="1200" dirty="0" smtClean="0"/>
              <a:t>いる歴史を変える可能性を秘めている。</a:t>
            </a:r>
            <a:endParaRPr kumimoji="1" lang="en-US" altLang="ja-JP" sz="1200" dirty="0" smtClean="0"/>
          </a:p>
          <a:p>
            <a:r>
              <a:rPr kumimoji="1" lang="ja-JP" altLang="en-US" sz="1200" dirty="0" smtClean="0">
                <a:solidFill>
                  <a:schemeClr val="accent2"/>
                </a:solidFill>
              </a:rPr>
              <a:t>✓ </a:t>
            </a:r>
            <a:r>
              <a:rPr kumimoji="1" lang="en-US" altLang="ja-JP" sz="1200" dirty="0" smtClean="0"/>
              <a:t>1958</a:t>
            </a:r>
            <a:r>
              <a:rPr kumimoji="1" lang="ja-JP" altLang="en-US" sz="1200" dirty="0" smtClean="0"/>
              <a:t>年に始まる日本の考古学調査の成果は大きく，クン</a:t>
            </a:r>
            <a:endParaRPr kumimoji="1" lang="en-US" altLang="ja-JP" sz="1200" dirty="0" smtClean="0"/>
          </a:p>
          <a:p>
            <a:r>
              <a:rPr kumimoji="1" lang="en-US" altLang="ja-JP" sz="1200" dirty="0" smtClean="0"/>
              <a:t>    </a:t>
            </a:r>
            <a:r>
              <a:rPr kumimoji="1" lang="ja-JP" altLang="en-US" sz="1200" dirty="0" smtClean="0"/>
              <a:t>トゥルワシ遺跡の発掘で知られる大貫教授，シカン文明の</a:t>
            </a:r>
            <a:endParaRPr kumimoji="1" lang="en-US" altLang="ja-JP" sz="1200" dirty="0" smtClean="0"/>
          </a:p>
          <a:p>
            <a:r>
              <a:rPr kumimoji="1" lang="ja-JP" altLang="en-US" sz="1200" dirty="0" smtClean="0"/>
              <a:t>　名付け親である島田教授等の功績はペルーでも評価が高い。</a:t>
            </a:r>
            <a:endParaRPr kumimoji="1" lang="en-US" altLang="ja-JP" sz="1200" dirty="0" smtClean="0"/>
          </a:p>
          <a:p>
            <a:r>
              <a:rPr kumimoji="1" lang="ja-JP" altLang="en-US" sz="1200" dirty="0" smtClean="0">
                <a:solidFill>
                  <a:schemeClr val="accent2"/>
                </a:solidFill>
              </a:rPr>
              <a:t>✓ </a:t>
            </a:r>
            <a:r>
              <a:rPr kumimoji="1" lang="en-US" altLang="ja-JP" sz="1200" dirty="0" smtClean="0"/>
              <a:t>2014</a:t>
            </a:r>
            <a:r>
              <a:rPr kumimoji="1" lang="ja-JP" altLang="en-US" sz="1200" dirty="0" smtClean="0"/>
              <a:t>年に世界遺産に登録されたインカの道は，スペイン</a:t>
            </a:r>
            <a:endParaRPr kumimoji="1" lang="en-US" altLang="ja-JP" sz="1200" dirty="0" smtClean="0"/>
          </a:p>
          <a:p>
            <a:r>
              <a:rPr kumimoji="1" lang="ja-JP" altLang="en-US" sz="1200" dirty="0" smtClean="0"/>
              <a:t>　 のサンティアゴ巡礼道，日本の熊野古道と並び，世界で</a:t>
            </a:r>
            <a:endParaRPr kumimoji="1" lang="en-US" altLang="ja-JP" sz="1200" dirty="0" smtClean="0"/>
          </a:p>
          <a:p>
            <a:r>
              <a:rPr kumimoji="1" lang="ja-JP" altLang="en-US" sz="1200" dirty="0" smtClean="0"/>
              <a:t>　  </a:t>
            </a:r>
            <a:r>
              <a:rPr kumimoji="1" lang="en-US" altLang="ja-JP" sz="1200" dirty="0" smtClean="0"/>
              <a:t>3</a:t>
            </a:r>
            <a:r>
              <a:rPr kumimoji="1" lang="ja-JP" altLang="en-US" sz="1200" dirty="0" smtClean="0"/>
              <a:t>例しかない“道”の世界遺産。</a:t>
            </a:r>
            <a:endParaRPr kumimoji="1" lang="ja-JP" altLang="en-US" sz="1200" dirty="0"/>
          </a:p>
        </p:txBody>
      </p:sp>
      <p:sp>
        <p:nvSpPr>
          <p:cNvPr id="36" name="テキスト ボックス 35"/>
          <p:cNvSpPr txBox="1"/>
          <p:nvPr/>
        </p:nvSpPr>
        <p:spPr>
          <a:xfrm>
            <a:off x="7740352" y="3933056"/>
            <a:ext cx="936104" cy="553998"/>
          </a:xfrm>
          <a:prstGeom prst="rect">
            <a:avLst/>
          </a:prstGeom>
          <a:noFill/>
        </p:spPr>
        <p:txBody>
          <a:bodyPr wrap="square" rtlCol="0">
            <a:spAutoFit/>
          </a:bodyPr>
          <a:lstStyle/>
          <a:p>
            <a:r>
              <a:rPr kumimoji="1" lang="ja-JP" altLang="en-US" sz="1000" dirty="0" smtClean="0"/>
              <a:t>インカ帝国の遺跡</a:t>
            </a:r>
            <a:endParaRPr kumimoji="1" lang="en-US" altLang="ja-JP" sz="1000" dirty="0" smtClean="0"/>
          </a:p>
          <a:p>
            <a:r>
              <a:rPr kumimoji="1" lang="ja-JP" altLang="en-US" sz="1000" dirty="0" smtClean="0"/>
              <a:t>マチュピュ</a:t>
            </a:r>
            <a:endParaRPr kumimoji="1" lang="ja-JP" altLang="en-US" sz="1000" dirty="0"/>
          </a:p>
        </p:txBody>
      </p:sp>
      <p:sp>
        <p:nvSpPr>
          <p:cNvPr id="37" name="テキスト ボックス 36"/>
          <p:cNvSpPr txBox="1"/>
          <p:nvPr/>
        </p:nvSpPr>
        <p:spPr>
          <a:xfrm>
            <a:off x="7740352" y="5589240"/>
            <a:ext cx="936104" cy="707886"/>
          </a:xfrm>
          <a:prstGeom prst="rect">
            <a:avLst/>
          </a:prstGeom>
          <a:noFill/>
        </p:spPr>
        <p:txBody>
          <a:bodyPr wrap="square" rtlCol="0">
            <a:spAutoFit/>
          </a:bodyPr>
          <a:lstStyle/>
          <a:p>
            <a:r>
              <a:rPr kumimoji="1" lang="ja-JP" altLang="en-US" sz="1000" dirty="0" smtClean="0"/>
              <a:t>全長</a:t>
            </a:r>
            <a:r>
              <a:rPr kumimoji="1" lang="en-US" altLang="ja-JP" sz="1000" dirty="0" smtClean="0"/>
              <a:t>3</a:t>
            </a:r>
            <a:r>
              <a:rPr kumimoji="1" lang="ja-JP" altLang="en-US" sz="1000" dirty="0" smtClean="0"/>
              <a:t>万キロ</a:t>
            </a:r>
            <a:endParaRPr kumimoji="1" lang="en-US" altLang="ja-JP" sz="1000" dirty="0" smtClean="0"/>
          </a:p>
          <a:p>
            <a:r>
              <a:rPr kumimoji="1" lang="ja-JP" altLang="en-US" sz="1000" dirty="0" smtClean="0"/>
              <a:t>南米</a:t>
            </a:r>
            <a:r>
              <a:rPr kumimoji="1" lang="en-US" altLang="ja-JP" sz="1000" dirty="0" smtClean="0"/>
              <a:t>6</a:t>
            </a:r>
            <a:r>
              <a:rPr kumimoji="1" lang="ja-JP" altLang="en-US" sz="1000" dirty="0" smtClean="0"/>
              <a:t>か国に</a:t>
            </a:r>
            <a:endParaRPr kumimoji="1" lang="en-US" altLang="ja-JP" sz="1000" dirty="0" smtClean="0"/>
          </a:p>
          <a:p>
            <a:r>
              <a:rPr kumimoji="1" lang="ja-JP" altLang="en-US" sz="1000" dirty="0" smtClean="0"/>
              <a:t>伸びる</a:t>
            </a:r>
            <a:endParaRPr kumimoji="1" lang="en-US" altLang="ja-JP" sz="1000" dirty="0" smtClean="0"/>
          </a:p>
          <a:p>
            <a:r>
              <a:rPr kumimoji="1" lang="ja-JP" altLang="en-US" sz="1000" dirty="0" smtClean="0"/>
              <a:t>インカの道</a:t>
            </a:r>
            <a:endParaRPr kumimoji="1" lang="en-US" altLang="ja-JP" sz="1000" dirty="0" smtClean="0"/>
          </a:p>
        </p:txBody>
      </p:sp>
      <p:sp>
        <p:nvSpPr>
          <p:cNvPr id="38" name="テキスト ボックス 37"/>
          <p:cNvSpPr txBox="1"/>
          <p:nvPr/>
        </p:nvSpPr>
        <p:spPr>
          <a:xfrm>
            <a:off x="7740352" y="1916832"/>
            <a:ext cx="936104" cy="553998"/>
          </a:xfrm>
          <a:prstGeom prst="rect">
            <a:avLst/>
          </a:prstGeom>
          <a:noFill/>
        </p:spPr>
        <p:txBody>
          <a:bodyPr wrap="square" rtlCol="0">
            <a:spAutoFit/>
          </a:bodyPr>
          <a:lstStyle/>
          <a:p>
            <a:r>
              <a:rPr kumimoji="1" lang="ja-JP" altLang="en-US" sz="1000" dirty="0" smtClean="0"/>
              <a:t>リマ北方</a:t>
            </a:r>
            <a:endParaRPr kumimoji="1" lang="en-US" altLang="ja-JP" sz="1000" dirty="0" smtClean="0"/>
          </a:p>
          <a:p>
            <a:r>
              <a:rPr kumimoji="1" lang="en-US" altLang="ja-JP" sz="1000" dirty="0" smtClean="0"/>
              <a:t>200km</a:t>
            </a:r>
            <a:r>
              <a:rPr kumimoji="1" lang="ja-JP" altLang="en-US" sz="1000" dirty="0" smtClean="0"/>
              <a:t>の</a:t>
            </a:r>
            <a:endParaRPr kumimoji="1" lang="en-US" altLang="ja-JP" sz="1000" dirty="0" smtClean="0"/>
          </a:p>
          <a:p>
            <a:r>
              <a:rPr kumimoji="1" lang="ja-JP" altLang="en-US" sz="1000" dirty="0" smtClean="0"/>
              <a:t>カラル遺跡</a:t>
            </a:r>
            <a:endParaRPr kumimoji="1" lang="ja-JP" altLang="en-US" sz="1000" dirty="0"/>
          </a:p>
        </p:txBody>
      </p:sp>
      <p:sp>
        <p:nvSpPr>
          <p:cNvPr id="18" name="テキスト ボックス 17"/>
          <p:cNvSpPr txBox="1"/>
          <p:nvPr/>
        </p:nvSpPr>
        <p:spPr>
          <a:xfrm>
            <a:off x="755576" y="3284984"/>
            <a:ext cx="1872208" cy="261610"/>
          </a:xfrm>
          <a:prstGeom prst="rect">
            <a:avLst/>
          </a:prstGeom>
          <a:solidFill>
            <a:schemeClr val="bg1"/>
          </a:solidFill>
        </p:spPr>
        <p:txBody>
          <a:bodyPr wrap="square" lIns="36000" rIns="36000" rtlCol="0">
            <a:spAutoFit/>
          </a:bodyPr>
          <a:lstStyle/>
          <a:p>
            <a:r>
              <a:rPr kumimoji="1" lang="ja-JP" altLang="en-US" sz="1100" dirty="0" smtClean="0">
                <a:solidFill>
                  <a:schemeClr val="accent2"/>
                </a:solidFill>
                <a:latin typeface="HG丸ｺﾞｼｯｸM-PRO" pitchFamily="50" charset="-128"/>
                <a:ea typeface="HG丸ｺﾞｼｯｸM-PRO" pitchFamily="50" charset="-128"/>
              </a:rPr>
              <a:t>カラル文明</a:t>
            </a:r>
            <a:r>
              <a:rPr kumimoji="1" lang="en-US" altLang="ja-JP" sz="1100" dirty="0" smtClean="0">
                <a:solidFill>
                  <a:schemeClr val="accent2"/>
                </a:solidFill>
                <a:latin typeface="HG丸ｺﾞｼｯｸM-PRO" pitchFamily="50" charset="-128"/>
                <a:ea typeface="HG丸ｺﾞｼｯｸM-PRO" pitchFamily="50" charset="-128"/>
              </a:rPr>
              <a:t>(</a:t>
            </a:r>
            <a:r>
              <a:rPr kumimoji="1" lang="ja-JP" altLang="en-US" sz="1100" dirty="0" smtClean="0">
                <a:solidFill>
                  <a:schemeClr val="accent2"/>
                </a:solidFill>
                <a:latin typeface="HG丸ｺﾞｼｯｸM-PRO" pitchFamily="50" charset="-128"/>
                <a:ea typeface="HG丸ｺﾞｼｯｸM-PRO" pitchFamily="50" charset="-128"/>
              </a:rPr>
              <a:t>リマ北方</a:t>
            </a:r>
            <a:r>
              <a:rPr kumimoji="1" lang="en-US" altLang="ja-JP" sz="1100" dirty="0" smtClean="0">
                <a:solidFill>
                  <a:schemeClr val="accent2"/>
                </a:solidFill>
                <a:latin typeface="HG丸ｺﾞｼｯｸM-PRO" pitchFamily="50" charset="-128"/>
                <a:ea typeface="HG丸ｺﾞｼｯｸM-PRO" pitchFamily="50" charset="-128"/>
              </a:rPr>
              <a:t>)</a:t>
            </a:r>
            <a:endParaRPr kumimoji="1" lang="ja-JP" altLang="en-US" sz="1100" dirty="0">
              <a:solidFill>
                <a:schemeClr val="accent2"/>
              </a:solidFill>
              <a:latin typeface="HG丸ｺﾞｼｯｸM-PRO" pitchFamily="50" charset="-128"/>
              <a:ea typeface="HG丸ｺﾞｼｯｸM-PRO" pitchFamily="50" charset="-128"/>
            </a:endParaRPr>
          </a:p>
        </p:txBody>
      </p:sp>
      <p:cxnSp>
        <p:nvCxnSpPr>
          <p:cNvPr id="20" name="直線コネクタ 19"/>
          <p:cNvCxnSpPr/>
          <p:nvPr/>
        </p:nvCxnSpPr>
        <p:spPr>
          <a:xfrm>
            <a:off x="1115616" y="3546594"/>
            <a:ext cx="0" cy="9843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83568" y="4077072"/>
            <a:ext cx="1697901" cy="261610"/>
          </a:xfrm>
          <a:prstGeom prst="rect">
            <a:avLst/>
          </a:prstGeom>
          <a:noFill/>
        </p:spPr>
        <p:txBody>
          <a:bodyPr wrap="none" rtlCol="0">
            <a:spAutoFit/>
          </a:bodyPr>
          <a:lstStyle/>
          <a:p>
            <a:r>
              <a:rPr kumimoji="1" lang="ja-JP" altLang="en-US" sz="1100" dirty="0" smtClean="0">
                <a:solidFill>
                  <a:schemeClr val="accent2"/>
                </a:solidFill>
                <a:latin typeface="HG丸ｺﾞｼｯｸM-PRO" pitchFamily="50" charset="-128"/>
                <a:ea typeface="HG丸ｺﾞｼｯｸM-PRO" pitchFamily="50" charset="-128"/>
              </a:rPr>
              <a:t>チャビン文明</a:t>
            </a:r>
            <a:r>
              <a:rPr kumimoji="1" lang="en-US" altLang="ja-JP" sz="1100" dirty="0" smtClean="0">
                <a:solidFill>
                  <a:schemeClr val="accent2"/>
                </a:solidFill>
                <a:latin typeface="HG丸ｺﾞｼｯｸM-PRO" pitchFamily="50" charset="-128"/>
                <a:ea typeface="HG丸ｺﾞｼｯｸM-PRO" pitchFamily="50" charset="-128"/>
              </a:rPr>
              <a:t>(</a:t>
            </a:r>
            <a:r>
              <a:rPr kumimoji="1" lang="ja-JP" altLang="en-US" sz="1100" dirty="0" smtClean="0">
                <a:solidFill>
                  <a:schemeClr val="accent2"/>
                </a:solidFill>
                <a:latin typeface="HG丸ｺﾞｼｯｸM-PRO" pitchFamily="50" charset="-128"/>
                <a:ea typeface="HG丸ｺﾞｼｯｸM-PRO" pitchFamily="50" charset="-128"/>
              </a:rPr>
              <a:t>山岳地域</a:t>
            </a:r>
            <a:r>
              <a:rPr kumimoji="1" lang="en-US" altLang="ja-JP" sz="1100" dirty="0" smtClean="0">
                <a:solidFill>
                  <a:schemeClr val="accent2"/>
                </a:solidFill>
                <a:latin typeface="HG丸ｺﾞｼｯｸM-PRO" pitchFamily="50" charset="-128"/>
                <a:ea typeface="HG丸ｺﾞｼｯｸM-PRO" pitchFamily="50" charset="-128"/>
              </a:rPr>
              <a:t>)</a:t>
            </a:r>
            <a:endParaRPr kumimoji="1" lang="ja-JP" altLang="en-US" sz="1100" dirty="0">
              <a:solidFill>
                <a:schemeClr val="accent2"/>
              </a:solidFill>
              <a:latin typeface="HG丸ｺﾞｼｯｸM-PRO" pitchFamily="50" charset="-128"/>
              <a:ea typeface="HG丸ｺﾞｼｯｸM-PRO" pitchFamily="50" charset="-128"/>
            </a:endParaRPr>
          </a:p>
        </p:txBody>
      </p:sp>
      <p:sp>
        <p:nvSpPr>
          <p:cNvPr id="32" name="テキスト ボックス 31"/>
          <p:cNvSpPr txBox="1"/>
          <p:nvPr/>
        </p:nvSpPr>
        <p:spPr>
          <a:xfrm>
            <a:off x="2267744" y="3284984"/>
            <a:ext cx="1512168" cy="261610"/>
          </a:xfrm>
          <a:prstGeom prst="rect">
            <a:avLst/>
          </a:prstGeom>
          <a:solidFill>
            <a:schemeClr val="bg1"/>
          </a:solidFill>
        </p:spPr>
        <p:txBody>
          <a:bodyPr wrap="square" lIns="36000" rIns="36000" rtlCol="0">
            <a:spAutoFit/>
          </a:bodyPr>
          <a:lstStyle/>
          <a:p>
            <a:r>
              <a:rPr kumimoji="1" lang="ja-JP" altLang="en-US" sz="1100" dirty="0" smtClean="0">
                <a:solidFill>
                  <a:schemeClr val="accent2"/>
                </a:solidFill>
                <a:latin typeface="HG丸ｺﾞｼｯｸM-PRO" pitchFamily="50" charset="-128"/>
                <a:ea typeface="HG丸ｺﾞｼｯｸM-PRO" pitchFamily="50" charset="-128"/>
              </a:rPr>
              <a:t>ナスカ文明</a:t>
            </a:r>
            <a:r>
              <a:rPr kumimoji="1" lang="en-US" altLang="ja-JP" sz="1100" dirty="0" smtClean="0">
                <a:solidFill>
                  <a:schemeClr val="accent2"/>
                </a:solidFill>
                <a:latin typeface="HG丸ｺﾞｼｯｸM-PRO" pitchFamily="50" charset="-128"/>
                <a:ea typeface="HG丸ｺﾞｼｯｸM-PRO" pitchFamily="50" charset="-128"/>
              </a:rPr>
              <a:t>(</a:t>
            </a:r>
            <a:r>
              <a:rPr kumimoji="1" lang="ja-JP" altLang="en-US" sz="1100" dirty="0" smtClean="0">
                <a:solidFill>
                  <a:schemeClr val="accent2"/>
                </a:solidFill>
                <a:latin typeface="HG丸ｺﾞｼｯｸM-PRO" pitchFamily="50" charset="-128"/>
                <a:ea typeface="HG丸ｺﾞｼｯｸM-PRO" pitchFamily="50" charset="-128"/>
              </a:rPr>
              <a:t>リマ南方</a:t>
            </a:r>
            <a:r>
              <a:rPr kumimoji="1" lang="en-US" altLang="ja-JP" sz="1100" dirty="0" smtClean="0">
                <a:solidFill>
                  <a:schemeClr val="accent2"/>
                </a:solidFill>
                <a:latin typeface="HG丸ｺﾞｼｯｸM-PRO" pitchFamily="50" charset="-128"/>
                <a:ea typeface="HG丸ｺﾞｼｯｸM-PRO" pitchFamily="50" charset="-128"/>
              </a:rPr>
              <a:t>)</a:t>
            </a:r>
            <a:endParaRPr kumimoji="1" lang="ja-JP" altLang="en-US" sz="1100" dirty="0">
              <a:solidFill>
                <a:schemeClr val="accent2"/>
              </a:solidFill>
              <a:latin typeface="HG丸ｺﾞｼｯｸM-PRO" pitchFamily="50" charset="-128"/>
              <a:ea typeface="HG丸ｺﾞｼｯｸM-PRO" pitchFamily="50" charset="-128"/>
            </a:endParaRPr>
          </a:p>
        </p:txBody>
      </p:sp>
      <p:sp>
        <p:nvSpPr>
          <p:cNvPr id="34" name="テキスト ボックス 33"/>
          <p:cNvSpPr txBox="1"/>
          <p:nvPr/>
        </p:nvSpPr>
        <p:spPr>
          <a:xfrm>
            <a:off x="2483768" y="4077072"/>
            <a:ext cx="1872208" cy="261610"/>
          </a:xfrm>
          <a:prstGeom prst="rect">
            <a:avLst/>
          </a:prstGeom>
          <a:solidFill>
            <a:schemeClr val="bg1"/>
          </a:solidFill>
        </p:spPr>
        <p:txBody>
          <a:bodyPr wrap="square" lIns="36000" rIns="36000" rtlCol="0">
            <a:spAutoFit/>
          </a:bodyPr>
          <a:lstStyle/>
          <a:p>
            <a:r>
              <a:rPr kumimoji="1" lang="ja-JP" altLang="en-US" sz="1100" dirty="0" smtClean="0">
                <a:solidFill>
                  <a:schemeClr val="accent2"/>
                </a:solidFill>
                <a:latin typeface="HG丸ｺﾞｼｯｸM-PRO" pitchFamily="50" charset="-128"/>
                <a:ea typeface="HG丸ｺﾞｼｯｸM-PRO" pitchFamily="50" charset="-128"/>
              </a:rPr>
              <a:t>シカン文明</a:t>
            </a:r>
            <a:r>
              <a:rPr kumimoji="1" lang="en-US" altLang="ja-JP" sz="1100" dirty="0" smtClean="0">
                <a:solidFill>
                  <a:schemeClr val="accent2"/>
                </a:solidFill>
                <a:latin typeface="HG丸ｺﾞｼｯｸM-PRO" pitchFamily="50" charset="-128"/>
                <a:ea typeface="HG丸ｺﾞｼｯｸM-PRO" pitchFamily="50" charset="-128"/>
              </a:rPr>
              <a:t>(</a:t>
            </a:r>
            <a:r>
              <a:rPr kumimoji="1" lang="ja-JP" altLang="en-US" sz="1100" dirty="0" smtClean="0">
                <a:solidFill>
                  <a:schemeClr val="accent2"/>
                </a:solidFill>
                <a:latin typeface="HG丸ｺﾞｼｯｸM-PRO" pitchFamily="50" charset="-128"/>
                <a:ea typeface="HG丸ｺﾞｼｯｸM-PRO" pitchFamily="50" charset="-128"/>
              </a:rPr>
              <a:t>ペルー北部</a:t>
            </a:r>
            <a:r>
              <a:rPr kumimoji="1" lang="en-US" altLang="ja-JP" sz="1100" dirty="0" smtClean="0">
                <a:solidFill>
                  <a:schemeClr val="accent2"/>
                </a:solidFill>
                <a:latin typeface="HG丸ｺﾞｼｯｸM-PRO" pitchFamily="50" charset="-128"/>
                <a:ea typeface="HG丸ｺﾞｼｯｸM-PRO" pitchFamily="50" charset="-128"/>
              </a:rPr>
              <a:t>)</a:t>
            </a:r>
            <a:endParaRPr kumimoji="1" lang="ja-JP" altLang="en-US" sz="1100" dirty="0">
              <a:solidFill>
                <a:schemeClr val="accent2"/>
              </a:solidFill>
              <a:latin typeface="HG丸ｺﾞｼｯｸM-PRO" pitchFamily="50" charset="-128"/>
              <a:ea typeface="HG丸ｺﾞｼｯｸM-PRO" pitchFamily="50" charset="-128"/>
            </a:endParaRPr>
          </a:p>
        </p:txBody>
      </p:sp>
      <p:cxnSp>
        <p:nvCxnSpPr>
          <p:cNvPr id="40" name="直線コネクタ 39"/>
          <p:cNvCxnSpPr/>
          <p:nvPr/>
        </p:nvCxnSpPr>
        <p:spPr>
          <a:xfrm>
            <a:off x="4139952" y="3501008"/>
            <a:ext cx="0" cy="7200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4139952" y="4077072"/>
            <a:ext cx="792088" cy="261610"/>
          </a:xfrm>
          <a:prstGeom prst="rect">
            <a:avLst/>
          </a:prstGeom>
          <a:solidFill>
            <a:schemeClr val="bg1"/>
          </a:solidFill>
        </p:spPr>
        <p:txBody>
          <a:bodyPr wrap="square" lIns="36000" rIns="36000" rtlCol="0">
            <a:spAutoFit/>
          </a:bodyPr>
          <a:lstStyle/>
          <a:p>
            <a:r>
              <a:rPr kumimoji="1" lang="ja-JP" altLang="en-US" sz="1100" dirty="0" smtClean="0">
                <a:solidFill>
                  <a:schemeClr val="accent2"/>
                </a:solidFill>
                <a:latin typeface="HG丸ｺﾞｼｯｸM-PRO" pitchFamily="50" charset="-128"/>
                <a:ea typeface="HG丸ｺﾞｼｯｸM-PRO" pitchFamily="50" charset="-128"/>
              </a:rPr>
              <a:t>インカ帝国</a:t>
            </a:r>
            <a:endParaRPr kumimoji="1" lang="ja-JP" altLang="en-US" sz="1100" dirty="0">
              <a:solidFill>
                <a:schemeClr val="accent2"/>
              </a:solidFill>
              <a:latin typeface="HG丸ｺﾞｼｯｸM-PRO" pitchFamily="50" charset="-128"/>
              <a:ea typeface="HG丸ｺﾞｼｯｸM-PRO" pitchFamily="50" charset="-128"/>
            </a:endParaRPr>
          </a:p>
        </p:txBody>
      </p:sp>
      <p:sp>
        <p:nvSpPr>
          <p:cNvPr id="39" name="テキスト ボックス 38"/>
          <p:cNvSpPr txBox="1"/>
          <p:nvPr/>
        </p:nvSpPr>
        <p:spPr>
          <a:xfrm>
            <a:off x="3779912" y="3284984"/>
            <a:ext cx="1008112" cy="261610"/>
          </a:xfrm>
          <a:prstGeom prst="rect">
            <a:avLst/>
          </a:prstGeom>
          <a:noFill/>
        </p:spPr>
        <p:txBody>
          <a:bodyPr wrap="square" lIns="36000" rIns="36000" rtlCol="0">
            <a:spAutoFit/>
          </a:bodyPr>
          <a:lstStyle/>
          <a:p>
            <a:r>
              <a:rPr kumimoji="1" lang="ja-JP" altLang="en-US" sz="1100" dirty="0" smtClean="0">
                <a:solidFill>
                  <a:schemeClr val="accent2"/>
                </a:solidFill>
                <a:latin typeface="HG丸ｺﾞｼｯｸM-PRO" pitchFamily="50" charset="-128"/>
                <a:ea typeface="HG丸ｺﾞｼｯｸM-PRO" pitchFamily="50" charset="-128"/>
              </a:rPr>
              <a:t>チム－王国</a:t>
            </a:r>
            <a:endParaRPr kumimoji="1" lang="en-US" altLang="ja-JP" sz="1100" dirty="0" smtClean="0">
              <a:solidFill>
                <a:schemeClr val="accent2"/>
              </a:solidFill>
              <a:latin typeface="HG丸ｺﾞｼｯｸM-PRO" pitchFamily="50" charset="-128"/>
              <a:ea typeface="HG丸ｺﾞｼｯｸM-PRO" pitchFamily="50" charset="-128"/>
            </a:endParaRPr>
          </a:p>
        </p:txBody>
      </p:sp>
      <p:cxnSp>
        <p:nvCxnSpPr>
          <p:cNvPr id="45" name="直線コネクタ 44"/>
          <p:cNvCxnSpPr>
            <a:stCxn id="17" idx="3"/>
            <a:endCxn id="17" idx="3"/>
          </p:cNvCxnSpPr>
          <p:nvPr/>
        </p:nvCxnSpPr>
        <p:spPr>
          <a:xfrm>
            <a:off x="5004048" y="372254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921256" y="3311406"/>
            <a:ext cx="8279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896000" y="3311406"/>
            <a:ext cx="1440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3779912" y="3068960"/>
            <a:ext cx="1512168" cy="261610"/>
          </a:xfrm>
          <a:prstGeom prst="rect">
            <a:avLst/>
          </a:prstGeom>
          <a:noFill/>
        </p:spPr>
        <p:txBody>
          <a:bodyPr wrap="square" lIns="36000" rIns="36000" rtlCol="0">
            <a:spAutoFit/>
          </a:bodyPr>
          <a:lstStyle/>
          <a:p>
            <a:r>
              <a:rPr kumimoji="1" lang="ja-JP" altLang="en-US" sz="1100" dirty="0" smtClean="0">
                <a:solidFill>
                  <a:schemeClr val="accent2"/>
                </a:solidFill>
                <a:latin typeface="HG丸ｺﾞｼｯｸM-PRO" pitchFamily="50" charset="-128"/>
                <a:ea typeface="HG丸ｺﾞｼｯｸM-PRO" pitchFamily="50" charset="-128"/>
              </a:rPr>
              <a:t>ペルー共和国独立</a:t>
            </a:r>
            <a:endParaRPr kumimoji="1" lang="ja-JP" altLang="en-US" sz="1100" dirty="0">
              <a:solidFill>
                <a:schemeClr val="accent2"/>
              </a:solidFill>
              <a:latin typeface="HG丸ｺﾞｼｯｸM-PRO" pitchFamily="50" charset="-128"/>
              <a:ea typeface="HG丸ｺﾞｼｯｸM-PRO" pitchFamily="50" charset="-128"/>
            </a:endParaRPr>
          </a:p>
        </p:txBody>
      </p:sp>
      <p:cxnSp>
        <p:nvCxnSpPr>
          <p:cNvPr id="52" name="直線コネクタ 51"/>
          <p:cNvCxnSpPr/>
          <p:nvPr/>
        </p:nvCxnSpPr>
        <p:spPr>
          <a:xfrm>
            <a:off x="3275856" y="3546594"/>
            <a:ext cx="0" cy="9843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1907704" y="4005064"/>
            <a:ext cx="0" cy="9843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779912" y="4005064"/>
            <a:ext cx="0" cy="9843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4427984" y="4005064"/>
            <a:ext cx="0" cy="9843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4716016" y="3501008"/>
            <a:ext cx="0" cy="1440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4716016" y="3284984"/>
            <a:ext cx="0" cy="2880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descr="C:\Users\a19796\Desktop\Valor-Takesi-Chojlla-Foto-Razon-archivo_LRZIMA20140623_0076_11[1].jpg"/>
          <p:cNvPicPr>
            <a:picLocks noChangeAspect="1" noChangeArrowheads="1"/>
          </p:cNvPicPr>
          <p:nvPr/>
        </p:nvPicPr>
        <p:blipFill>
          <a:blip r:embed="rId5" cstate="print"/>
          <a:srcRect/>
          <a:stretch>
            <a:fillRect/>
          </a:stretch>
        </p:blipFill>
        <p:spPr bwMode="auto">
          <a:xfrm>
            <a:off x="5148064" y="4581129"/>
            <a:ext cx="2592288" cy="1800199"/>
          </a:xfrm>
          <a:prstGeom prst="rect">
            <a:avLst/>
          </a:prstGeom>
          <a:noFill/>
        </p:spPr>
      </p:pic>
    </p:spTree>
    <p:extLst>
      <p:ext uri="{BB962C8B-B14F-4D97-AF65-F5344CB8AC3E}">
        <p14:creationId xmlns:p14="http://schemas.microsoft.com/office/powerpoint/2010/main" val="339980798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Título"/>
          <p:cNvSpPr>
            <a:spLocks noGrp="1"/>
          </p:cNvSpPr>
          <p:nvPr>
            <p:ph type="title"/>
          </p:nvPr>
        </p:nvSpPr>
        <p:spPr>
          <a:xfrm>
            <a:off x="4572000" y="620688"/>
            <a:ext cx="4144424" cy="1143000"/>
          </a:xfrm>
        </p:spPr>
        <p:txBody>
          <a:bodyPr/>
          <a:lstStyle/>
          <a:p>
            <a:r>
              <a:rPr lang="ja-JP" altLang="en-US" dirty="0" smtClean="0">
                <a:solidFill>
                  <a:schemeClr val="accent2"/>
                </a:solidFill>
              </a:rPr>
              <a:t>食 </a:t>
            </a:r>
            <a:r>
              <a:rPr lang="en-US" altLang="ja-JP" sz="3200" dirty="0" smtClean="0">
                <a:solidFill>
                  <a:schemeClr val="accent2"/>
                </a:solidFill>
              </a:rPr>
              <a:t>-</a:t>
            </a:r>
            <a:r>
              <a:rPr lang="en-US" altLang="ja-JP" sz="3200" i="1" dirty="0" smtClean="0">
                <a:solidFill>
                  <a:schemeClr val="accent2"/>
                </a:solidFill>
              </a:rPr>
              <a:t>G</a:t>
            </a:r>
            <a:r>
              <a:rPr lang="es-MX" altLang="ja-JP" sz="3200" i="1" dirty="0" smtClean="0">
                <a:solidFill>
                  <a:schemeClr val="accent2"/>
                </a:solidFill>
              </a:rPr>
              <a:t>astronomía</a:t>
            </a:r>
            <a:r>
              <a:rPr lang="en-US" altLang="ja-JP" sz="3200" dirty="0" smtClean="0">
                <a:solidFill>
                  <a:schemeClr val="accent2"/>
                </a:solidFill>
              </a:rPr>
              <a:t>-</a:t>
            </a:r>
            <a:endParaRPr lang="es-MX" sz="3200" dirty="0">
              <a:solidFill>
                <a:schemeClr val="accent2"/>
              </a:solidFill>
            </a:endParaRPr>
          </a:p>
        </p:txBody>
      </p:sp>
      <p:sp>
        <p:nvSpPr>
          <p:cNvPr id="16" name="3 CuadroTexto"/>
          <p:cNvSpPr txBox="1"/>
          <p:nvPr/>
        </p:nvSpPr>
        <p:spPr>
          <a:xfrm>
            <a:off x="6044200" y="332656"/>
            <a:ext cx="572593" cy="923330"/>
          </a:xfrm>
          <a:prstGeom prst="rect">
            <a:avLst/>
          </a:prstGeom>
          <a:noFill/>
        </p:spPr>
        <p:txBody>
          <a:bodyPr wrap="none" rtlCol="0">
            <a:spAutoFit/>
          </a:bodyPr>
          <a:lstStyle/>
          <a:p>
            <a:r>
              <a:rPr lang="es-MX" sz="5400" b="1" dirty="0" smtClean="0">
                <a:solidFill>
                  <a:schemeClr val="accent2"/>
                </a:solidFill>
              </a:rPr>
              <a:t>3</a:t>
            </a:r>
            <a:endParaRPr lang="es-MX" sz="5400" b="1" dirty="0">
              <a:solidFill>
                <a:schemeClr val="accent2"/>
              </a:solidFill>
            </a:endParaRPr>
          </a:p>
        </p:txBody>
      </p:sp>
      <p:sp>
        <p:nvSpPr>
          <p:cNvPr id="17" name="テキスト ボックス 16"/>
          <p:cNvSpPr txBox="1"/>
          <p:nvPr/>
        </p:nvSpPr>
        <p:spPr>
          <a:xfrm>
            <a:off x="4171992" y="1754232"/>
            <a:ext cx="4493538" cy="738664"/>
          </a:xfrm>
          <a:prstGeom prst="rect">
            <a:avLst/>
          </a:prstGeom>
          <a:noFill/>
        </p:spPr>
        <p:txBody>
          <a:bodyPr wrap="none" rtlCol="0">
            <a:spAutoFit/>
          </a:bodyPr>
          <a:lstStyle/>
          <a:p>
            <a:r>
              <a:rPr kumimoji="1" lang="ja-JP" altLang="en-US" sz="1400" dirty="0" smtClean="0">
                <a:solidFill>
                  <a:schemeClr val="bg1">
                    <a:lumMod val="50000"/>
                  </a:schemeClr>
                </a:solidFill>
                <a:latin typeface="+mj-lt"/>
              </a:rPr>
              <a:t>移民がもたらした多様な文化，そして，ペルーを原産</a:t>
            </a:r>
            <a:endParaRPr kumimoji="1" lang="en-US" altLang="ja-JP" sz="1400" dirty="0" smtClean="0">
              <a:solidFill>
                <a:schemeClr val="bg1">
                  <a:lumMod val="50000"/>
                </a:schemeClr>
              </a:solidFill>
              <a:latin typeface="+mj-lt"/>
            </a:endParaRPr>
          </a:p>
          <a:p>
            <a:r>
              <a:rPr kumimoji="1" lang="ja-JP" altLang="en-US" sz="1400" dirty="0" smtClean="0">
                <a:solidFill>
                  <a:schemeClr val="bg1">
                    <a:lumMod val="50000"/>
                  </a:schemeClr>
                </a:solidFill>
                <a:latin typeface="+mj-lt"/>
              </a:rPr>
              <a:t>とする多彩な食材の恩恵を受け，ペルー料理は，今や</a:t>
            </a:r>
            <a:endParaRPr kumimoji="1" lang="en-US" altLang="ja-JP" sz="1400" dirty="0" smtClean="0">
              <a:solidFill>
                <a:schemeClr val="bg1">
                  <a:lumMod val="50000"/>
                </a:schemeClr>
              </a:solidFill>
              <a:latin typeface="+mj-lt"/>
            </a:endParaRPr>
          </a:p>
          <a:p>
            <a:r>
              <a:rPr kumimoji="1" lang="ja-JP" altLang="en-US" sz="1400" dirty="0" smtClean="0">
                <a:solidFill>
                  <a:schemeClr val="bg1">
                    <a:lumMod val="50000"/>
                  </a:schemeClr>
                </a:solidFill>
                <a:latin typeface="+mj-lt"/>
              </a:rPr>
              <a:t>世界でも高い評価を受けています。</a:t>
            </a:r>
            <a:r>
              <a:rPr kumimoji="1" lang="ja-JP" altLang="en-US" sz="1400" dirty="0" smtClean="0">
                <a:latin typeface="+mj-lt"/>
              </a:rPr>
              <a:t>　</a:t>
            </a:r>
            <a:endParaRPr kumimoji="1" lang="ja-JP" altLang="en-US" sz="1400" dirty="0">
              <a:latin typeface="+mj-lt"/>
            </a:endParaRPr>
          </a:p>
        </p:txBody>
      </p:sp>
      <p:sp>
        <p:nvSpPr>
          <p:cNvPr id="18" name="正方形/長方形 17"/>
          <p:cNvSpPr/>
          <p:nvPr/>
        </p:nvSpPr>
        <p:spPr>
          <a:xfrm>
            <a:off x="4460024" y="2636912"/>
            <a:ext cx="4144424" cy="1440160"/>
          </a:xfrm>
          <a:prstGeom prst="rect">
            <a:avLst/>
          </a:prstGeom>
          <a:solidFill>
            <a:schemeClr val="accent2">
              <a:lumMod val="20000"/>
              <a:lumOff val="80000"/>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72000" rtlCol="0" anchor="b"/>
          <a:lstStyle/>
          <a:p>
            <a:pPr>
              <a:buFont typeface="Wingdings" pitchFamily="2" charset="2"/>
              <a:buChar char="u"/>
            </a:pPr>
            <a:endParaRPr kumimoji="1" lang="en-US" altLang="ja-JP" sz="1200" dirty="0" smtClean="0">
              <a:solidFill>
                <a:schemeClr val="accent2"/>
              </a:solidFill>
              <a:latin typeface="HG丸ｺﾞｼｯｸM-PRO" pitchFamily="50" charset="-128"/>
              <a:ea typeface="HG丸ｺﾞｼｯｸM-PRO" pitchFamily="50" charset="-128"/>
            </a:endParaRPr>
          </a:p>
          <a:p>
            <a:pPr>
              <a:buFont typeface="Wingdings" pitchFamily="2" charset="2"/>
              <a:buChar char="u"/>
            </a:pPr>
            <a:r>
              <a:rPr kumimoji="1" lang="ja-JP" altLang="en-US" sz="1200" dirty="0" smtClean="0">
                <a:solidFill>
                  <a:schemeClr val="accent2"/>
                </a:solidFill>
                <a:latin typeface="HG丸ｺﾞｼｯｸM-PRO" pitchFamily="50" charset="-128"/>
                <a:ea typeface="HG丸ｺﾞｼｯｸM-PRO" pitchFamily="50" charset="-128"/>
              </a:rPr>
              <a:t> セビーチェ</a:t>
            </a:r>
            <a:r>
              <a:rPr kumimoji="1" lang="en-US" altLang="ja-JP" sz="1200" dirty="0" smtClean="0">
                <a:solidFill>
                  <a:schemeClr val="accent2"/>
                </a:solidFill>
                <a:latin typeface="HG丸ｺﾞｼｯｸM-PRO" pitchFamily="50" charset="-128"/>
                <a:ea typeface="HG丸ｺﾞｼｯｸM-PRO" pitchFamily="50" charset="-128"/>
              </a:rPr>
              <a:t>(</a:t>
            </a:r>
            <a:r>
              <a:rPr kumimoji="1" lang="ja-JP" altLang="en-US" sz="1200" dirty="0" smtClean="0">
                <a:solidFill>
                  <a:schemeClr val="accent2"/>
                </a:solidFill>
                <a:latin typeface="HG丸ｺﾞｼｯｸM-PRO" pitchFamily="50" charset="-128"/>
                <a:ea typeface="HG丸ｺﾞｼｯｸM-PRO" pitchFamily="50" charset="-128"/>
              </a:rPr>
              <a:t>左上</a:t>
            </a:r>
            <a:r>
              <a:rPr kumimoji="1" lang="en-US" altLang="ja-JP" sz="1200" dirty="0" smtClean="0">
                <a:solidFill>
                  <a:schemeClr val="accent2"/>
                </a:solidFill>
                <a:latin typeface="HG丸ｺﾞｼｯｸM-PRO" pitchFamily="50" charset="-128"/>
                <a:ea typeface="HG丸ｺﾞｼｯｸM-PRO" pitchFamily="50" charset="-128"/>
              </a:rPr>
              <a:t>)</a:t>
            </a:r>
            <a:r>
              <a:rPr kumimoji="1" lang="ja-JP" altLang="en-US" sz="1200" dirty="0" smtClean="0">
                <a:solidFill>
                  <a:schemeClr val="accent2"/>
                </a:solidFill>
                <a:latin typeface="HG丸ｺﾞｼｯｸM-PRO" pitchFamily="50" charset="-128"/>
                <a:ea typeface="HG丸ｺﾞｼｯｸM-PRO" pitchFamily="50" charset="-128"/>
              </a:rPr>
              <a:t>･･･白身魚等とタマネギをペルーの</a:t>
            </a:r>
            <a:endParaRPr kumimoji="1" lang="en-US" altLang="ja-JP" sz="1200" dirty="0" smtClean="0">
              <a:solidFill>
                <a:schemeClr val="accent2"/>
              </a:solidFill>
              <a:latin typeface="HG丸ｺﾞｼｯｸM-PRO" pitchFamily="50" charset="-128"/>
              <a:ea typeface="HG丸ｺﾞｼｯｸM-PRO" pitchFamily="50" charset="-128"/>
            </a:endParaRPr>
          </a:p>
          <a:p>
            <a:r>
              <a:rPr kumimoji="1" lang="ja-JP" altLang="en-US" sz="1200" dirty="0" smtClean="0">
                <a:solidFill>
                  <a:schemeClr val="accent2"/>
                </a:solidFill>
                <a:latin typeface="HG丸ｺﾞｼｯｸM-PRO" pitchFamily="50" charset="-128"/>
                <a:ea typeface="HG丸ｺﾞｼｯｸM-PRO" pitchFamily="50" charset="-128"/>
              </a:rPr>
              <a:t>　 レモンで〆た料理。６月２８日はセビーチェの日。</a:t>
            </a:r>
            <a:endParaRPr kumimoji="1" lang="en-US" altLang="ja-JP" sz="1200" dirty="0" smtClean="0">
              <a:solidFill>
                <a:schemeClr val="accent2"/>
              </a:solidFill>
              <a:latin typeface="HG丸ｺﾞｼｯｸM-PRO" pitchFamily="50" charset="-128"/>
              <a:ea typeface="HG丸ｺﾞｼｯｸM-PRO" pitchFamily="50" charset="-128"/>
            </a:endParaRPr>
          </a:p>
          <a:p>
            <a:pPr>
              <a:buFont typeface="Wingdings" pitchFamily="2" charset="2"/>
              <a:buChar char="u"/>
            </a:pPr>
            <a:r>
              <a:rPr kumimoji="1" lang="ja-JP" altLang="en-US" sz="1200" dirty="0" smtClean="0">
                <a:solidFill>
                  <a:schemeClr val="accent2"/>
                </a:solidFill>
                <a:latin typeface="HG丸ｺﾞｼｯｸM-PRO" pitchFamily="50" charset="-128"/>
                <a:ea typeface="HG丸ｺﾞｼｯｸM-PRO" pitchFamily="50" charset="-128"/>
              </a:rPr>
              <a:t> ロモ・サルタード</a:t>
            </a:r>
            <a:r>
              <a:rPr kumimoji="1" lang="en-US" altLang="ja-JP" sz="1200" dirty="0" smtClean="0">
                <a:solidFill>
                  <a:schemeClr val="accent2"/>
                </a:solidFill>
                <a:latin typeface="HG丸ｺﾞｼｯｸM-PRO" pitchFamily="50" charset="-128"/>
                <a:ea typeface="HG丸ｺﾞｼｯｸM-PRO" pitchFamily="50" charset="-128"/>
              </a:rPr>
              <a:t>(</a:t>
            </a:r>
            <a:r>
              <a:rPr kumimoji="1" lang="ja-JP" altLang="en-US" sz="1200" dirty="0" smtClean="0">
                <a:solidFill>
                  <a:schemeClr val="accent2"/>
                </a:solidFill>
                <a:latin typeface="HG丸ｺﾞｼｯｸM-PRO" pitchFamily="50" charset="-128"/>
                <a:ea typeface="HG丸ｺﾞｼｯｸM-PRO" pitchFamily="50" charset="-128"/>
              </a:rPr>
              <a:t>左中</a:t>
            </a:r>
            <a:r>
              <a:rPr kumimoji="1" lang="en-US" altLang="ja-JP" sz="1200" dirty="0" smtClean="0">
                <a:solidFill>
                  <a:schemeClr val="accent2"/>
                </a:solidFill>
                <a:latin typeface="HG丸ｺﾞｼｯｸM-PRO" pitchFamily="50" charset="-128"/>
                <a:ea typeface="HG丸ｺﾞｼｯｸM-PRO" pitchFamily="50" charset="-128"/>
              </a:rPr>
              <a:t>)</a:t>
            </a:r>
            <a:r>
              <a:rPr kumimoji="1" lang="ja-JP" altLang="en-US" sz="1200" dirty="0" smtClean="0">
                <a:solidFill>
                  <a:schemeClr val="accent2"/>
                </a:solidFill>
                <a:latin typeface="HG丸ｺﾞｼｯｸM-PRO" pitchFamily="50" charset="-128"/>
                <a:ea typeface="HG丸ｺﾞｼｯｸM-PRO" pitchFamily="50" charset="-128"/>
              </a:rPr>
              <a:t>･･･牛肉の細切りをピーマン・</a:t>
            </a:r>
            <a:r>
              <a:rPr kumimoji="1" lang="ja-JP" altLang="en-US" sz="900" dirty="0" smtClean="0">
                <a:solidFill>
                  <a:schemeClr val="accent2"/>
                </a:solidFill>
                <a:latin typeface="HG丸ｺﾞｼｯｸM-PRO" pitchFamily="50" charset="-128"/>
                <a:ea typeface="HG丸ｺﾞｼｯｸM-PRO" pitchFamily="50" charset="-128"/>
              </a:rPr>
              <a:t>　</a:t>
            </a:r>
            <a:endParaRPr kumimoji="1" lang="en-US" altLang="ja-JP" sz="900" dirty="0" smtClean="0">
              <a:solidFill>
                <a:schemeClr val="accent2"/>
              </a:solidFill>
              <a:latin typeface="HG丸ｺﾞｼｯｸM-PRO" pitchFamily="50" charset="-128"/>
              <a:ea typeface="HG丸ｺﾞｼｯｸM-PRO" pitchFamily="50" charset="-128"/>
            </a:endParaRPr>
          </a:p>
          <a:p>
            <a:r>
              <a:rPr kumimoji="1" lang="ja-JP" altLang="en-US" sz="1200" dirty="0" smtClean="0">
                <a:solidFill>
                  <a:schemeClr val="accent2"/>
                </a:solidFill>
                <a:latin typeface="HG丸ｺﾞｼｯｸM-PRO" pitchFamily="50" charset="-128"/>
                <a:ea typeface="HG丸ｺﾞｼｯｸM-PRO" pitchFamily="50" charset="-128"/>
              </a:rPr>
              <a:t>　 タマネギ・ジャガイモ・トマトなどと炒めたもの。</a:t>
            </a:r>
            <a:endParaRPr kumimoji="1" lang="en-US" altLang="ja-JP" sz="800" dirty="0" smtClean="0">
              <a:solidFill>
                <a:schemeClr val="accent2"/>
              </a:solidFill>
              <a:latin typeface="HG丸ｺﾞｼｯｸM-PRO" pitchFamily="50" charset="-128"/>
              <a:ea typeface="HG丸ｺﾞｼｯｸM-PRO" pitchFamily="50" charset="-128"/>
            </a:endParaRPr>
          </a:p>
          <a:p>
            <a:r>
              <a:rPr kumimoji="1" lang="ja-JP" altLang="en-US" sz="1200" dirty="0" smtClean="0">
                <a:solidFill>
                  <a:schemeClr val="accent2"/>
                </a:solidFill>
                <a:latin typeface="HG丸ｺﾞｼｯｸM-PRO" pitchFamily="50" charset="-128"/>
                <a:ea typeface="HG丸ｺﾞｼｯｸM-PRO" pitchFamily="50" charset="-128"/>
              </a:rPr>
              <a:t>◆ アヒ・デ・ガジーナ</a:t>
            </a:r>
            <a:r>
              <a:rPr kumimoji="1" lang="en-US" altLang="ja-JP" sz="1200" dirty="0" smtClean="0">
                <a:solidFill>
                  <a:schemeClr val="accent2"/>
                </a:solidFill>
                <a:latin typeface="HG丸ｺﾞｼｯｸM-PRO" pitchFamily="50" charset="-128"/>
                <a:ea typeface="HG丸ｺﾞｼｯｸM-PRO" pitchFamily="50" charset="-128"/>
              </a:rPr>
              <a:t>(</a:t>
            </a:r>
            <a:r>
              <a:rPr kumimoji="1" lang="ja-JP" altLang="en-US" sz="1200" dirty="0" smtClean="0">
                <a:solidFill>
                  <a:schemeClr val="accent2"/>
                </a:solidFill>
                <a:latin typeface="HG丸ｺﾞｼｯｸM-PRO" pitchFamily="50" charset="-128"/>
                <a:ea typeface="HG丸ｺﾞｼｯｸM-PRO" pitchFamily="50" charset="-128"/>
              </a:rPr>
              <a:t>左下</a:t>
            </a:r>
            <a:r>
              <a:rPr kumimoji="1" lang="en-US" altLang="ja-JP" sz="1200" dirty="0" smtClean="0">
                <a:solidFill>
                  <a:schemeClr val="accent2"/>
                </a:solidFill>
                <a:latin typeface="HG丸ｺﾞｼｯｸM-PRO" pitchFamily="50" charset="-128"/>
                <a:ea typeface="HG丸ｺﾞｼｯｸM-PRO" pitchFamily="50" charset="-128"/>
              </a:rPr>
              <a:t>)</a:t>
            </a:r>
            <a:r>
              <a:rPr kumimoji="1" lang="ja-JP" altLang="en-US" sz="1200" dirty="0" smtClean="0">
                <a:solidFill>
                  <a:schemeClr val="accent2"/>
                </a:solidFill>
                <a:latin typeface="HG丸ｺﾞｼｯｸM-PRO" pitchFamily="50" charset="-128"/>
                <a:ea typeface="HG丸ｺﾞｼｯｸM-PRO" pitchFamily="50" charset="-128"/>
              </a:rPr>
              <a:t>･･･鶏肉の唐辛子クリーム</a:t>
            </a:r>
            <a:endParaRPr kumimoji="1" lang="en-US" altLang="ja-JP" sz="1200" dirty="0" smtClean="0">
              <a:solidFill>
                <a:schemeClr val="accent2"/>
              </a:solidFill>
              <a:latin typeface="HG丸ｺﾞｼｯｸM-PRO" pitchFamily="50" charset="-128"/>
              <a:ea typeface="HG丸ｺﾞｼｯｸM-PRO" pitchFamily="50" charset="-128"/>
            </a:endParaRPr>
          </a:p>
          <a:p>
            <a:r>
              <a:rPr kumimoji="1" lang="en-US" altLang="ja-JP" sz="1200" dirty="0" smtClean="0">
                <a:solidFill>
                  <a:schemeClr val="accent2"/>
                </a:solidFill>
                <a:latin typeface="HG丸ｺﾞｼｯｸM-PRO" pitchFamily="50" charset="-128"/>
                <a:ea typeface="HG丸ｺﾞｼｯｸM-PRO" pitchFamily="50" charset="-128"/>
              </a:rPr>
              <a:t>    </a:t>
            </a:r>
            <a:r>
              <a:rPr kumimoji="1" lang="ja-JP" altLang="en-US" sz="1200" dirty="0" smtClean="0">
                <a:solidFill>
                  <a:schemeClr val="accent2"/>
                </a:solidFill>
                <a:latin typeface="HG丸ｺﾞｼｯｸM-PRO" pitchFamily="50" charset="-128"/>
                <a:ea typeface="HG丸ｺﾞｼｯｸM-PRO" pitchFamily="50" charset="-128"/>
              </a:rPr>
              <a:t>煮。アヒはペルー原産の唐辛子。但し辛さは控え目。</a:t>
            </a:r>
            <a:endParaRPr kumimoji="1" lang="en-US" altLang="ja-JP" sz="1200" dirty="0" smtClean="0">
              <a:solidFill>
                <a:schemeClr val="accent2"/>
              </a:solidFill>
              <a:latin typeface="HG丸ｺﾞｼｯｸM-PRO" pitchFamily="50" charset="-128"/>
              <a:ea typeface="HG丸ｺﾞｼｯｸM-PRO" pitchFamily="50" charset="-128"/>
            </a:endParaRPr>
          </a:p>
        </p:txBody>
      </p:sp>
      <p:sp>
        <p:nvSpPr>
          <p:cNvPr id="19" name="角丸四角形 18"/>
          <p:cNvSpPr/>
          <p:nvPr/>
        </p:nvSpPr>
        <p:spPr>
          <a:xfrm>
            <a:off x="4316008" y="2492896"/>
            <a:ext cx="1584176" cy="360040"/>
          </a:xfrm>
          <a:prstGeom prst="roundRect">
            <a:avLst>
              <a:gd name="adj" fmla="val 41938"/>
            </a:avLst>
          </a:prstGeom>
          <a:gradFill>
            <a:gsLst>
              <a:gs pos="0">
                <a:schemeClr val="accent2">
                  <a:lumMod val="20000"/>
                  <a:lumOff val="80000"/>
                </a:schemeClr>
              </a:gs>
              <a:gs pos="40000">
                <a:schemeClr val="accent2">
                  <a:tint val="30000"/>
                  <a:satMod val="260000"/>
                  <a:lumMod val="84000"/>
                </a:schemeClr>
              </a:gs>
              <a:gs pos="100000">
                <a:schemeClr val="accent2">
                  <a:tint val="100000"/>
                  <a:satMod val="110000"/>
                  <a:lumMod val="10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smtClean="0">
                <a:latin typeface="HG丸ｺﾞｼｯｸM-PRO" pitchFamily="50" charset="-128"/>
                <a:ea typeface="HG丸ｺﾞｼｯｸM-PRO" pitchFamily="50" charset="-128"/>
              </a:rPr>
              <a:t>代表的な料理</a:t>
            </a:r>
          </a:p>
        </p:txBody>
      </p:sp>
      <p:sp>
        <p:nvSpPr>
          <p:cNvPr id="20" name="正方形/長方形 19"/>
          <p:cNvSpPr/>
          <p:nvPr/>
        </p:nvSpPr>
        <p:spPr>
          <a:xfrm>
            <a:off x="4027976" y="4077072"/>
            <a:ext cx="1296144"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Check!</a:t>
            </a:r>
            <a:endParaRPr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テキスト ボックス 20"/>
          <p:cNvSpPr txBox="1"/>
          <p:nvPr/>
        </p:nvSpPr>
        <p:spPr>
          <a:xfrm>
            <a:off x="4171992" y="4365104"/>
            <a:ext cx="4320480" cy="2123658"/>
          </a:xfrm>
          <a:prstGeom prst="rect">
            <a:avLst/>
          </a:prstGeom>
          <a:noFill/>
        </p:spPr>
        <p:txBody>
          <a:bodyPr wrap="square" rtlCol="0">
            <a:spAutoFit/>
          </a:bodyPr>
          <a:lstStyle/>
          <a:p>
            <a:pPr marL="216000" indent="-457200"/>
            <a:r>
              <a:rPr kumimoji="1" lang="ja-JP" altLang="en-US" sz="1200" dirty="0" smtClean="0">
                <a:solidFill>
                  <a:schemeClr val="accent2"/>
                </a:solidFill>
              </a:rPr>
              <a:t>✓ </a:t>
            </a:r>
            <a:r>
              <a:rPr kumimoji="1" lang="ja-JP" altLang="ja-JP" sz="1200" dirty="0" smtClean="0"/>
              <a:t>ワールド</a:t>
            </a:r>
            <a:r>
              <a:rPr kumimoji="1" lang="ja-JP" altLang="ja-JP" sz="1200" dirty="0"/>
              <a:t>・トラベル・アワード</a:t>
            </a:r>
            <a:r>
              <a:rPr kumimoji="1" lang="ja-JP" altLang="en-US" sz="1200" dirty="0"/>
              <a:t>では</a:t>
            </a:r>
            <a:r>
              <a:rPr kumimoji="1" lang="ja-JP" altLang="en-US" sz="1200" dirty="0" smtClean="0"/>
              <a:t>，</a:t>
            </a:r>
            <a:r>
              <a:rPr kumimoji="1" lang="en-US" altLang="ja-JP" sz="1200" dirty="0"/>
              <a:t>2012</a:t>
            </a:r>
            <a:r>
              <a:rPr kumimoji="1" lang="ja-JP" altLang="en-US" sz="1200" dirty="0" smtClean="0"/>
              <a:t>年から</a:t>
            </a:r>
            <a:r>
              <a:rPr kumimoji="1" lang="en-US" altLang="ja-JP" sz="1200" dirty="0" smtClean="0"/>
              <a:t>2017</a:t>
            </a:r>
            <a:r>
              <a:rPr kumimoji="1" lang="ja-JP" altLang="en-US" sz="1200" smtClean="0"/>
              <a:t>年まで６</a:t>
            </a:r>
            <a:r>
              <a:rPr kumimoji="1" lang="ja-JP" altLang="ja-JP" sz="1200" smtClean="0"/>
              <a:t>年</a:t>
            </a:r>
            <a:r>
              <a:rPr kumimoji="1" lang="ja-JP" altLang="ja-JP" sz="1200" dirty="0"/>
              <a:t>連続</a:t>
            </a:r>
            <a:r>
              <a:rPr kumimoji="1" lang="ja-JP" altLang="en-US" sz="1200" dirty="0"/>
              <a:t>で</a:t>
            </a:r>
            <a:r>
              <a:rPr kumimoji="1" lang="ja-JP" altLang="en-US" sz="1200" dirty="0" smtClean="0"/>
              <a:t>，</a:t>
            </a:r>
            <a:r>
              <a:rPr kumimoji="1" lang="ja-JP" altLang="ja-JP" sz="1200" dirty="0" smtClean="0"/>
              <a:t>最も</a:t>
            </a:r>
            <a:r>
              <a:rPr kumimoji="1" lang="ja-JP" altLang="ja-JP" sz="1200" dirty="0"/>
              <a:t>美食を</a:t>
            </a:r>
            <a:r>
              <a:rPr kumimoji="1" lang="ja-JP" altLang="ja-JP" sz="1200" dirty="0" smtClean="0"/>
              <a:t>楽しめる</a:t>
            </a:r>
            <a:r>
              <a:rPr kumimoji="1" lang="ja-JP" altLang="ja-JP" sz="1200" dirty="0"/>
              <a:t>国</a:t>
            </a:r>
            <a:r>
              <a:rPr kumimoji="1" lang="ja-JP" altLang="en-US" sz="1200" dirty="0"/>
              <a:t>と</a:t>
            </a:r>
            <a:r>
              <a:rPr kumimoji="1" lang="ja-JP" altLang="en-US" sz="1200" dirty="0" smtClean="0"/>
              <a:t>してペルー</a:t>
            </a:r>
            <a:r>
              <a:rPr kumimoji="1" lang="ja-JP" altLang="en-US" sz="1200" dirty="0"/>
              <a:t>が</a:t>
            </a:r>
            <a:r>
              <a:rPr kumimoji="1" lang="ja-JP" altLang="en-US" sz="1200" dirty="0" smtClean="0"/>
              <a:t>選ばれている。</a:t>
            </a:r>
            <a:endParaRPr kumimoji="1" lang="en-US" altLang="ja-JP" sz="1200" dirty="0" smtClean="0"/>
          </a:p>
          <a:p>
            <a:r>
              <a:rPr kumimoji="1" lang="ja-JP" altLang="en-US" sz="1200" dirty="0" smtClean="0">
                <a:solidFill>
                  <a:schemeClr val="accent2"/>
                </a:solidFill>
              </a:rPr>
              <a:t>✓ </a:t>
            </a:r>
            <a:r>
              <a:rPr kumimoji="1" lang="en-US" altLang="ja-JP" sz="1200" dirty="0" smtClean="0"/>
              <a:t>2017</a:t>
            </a:r>
            <a:r>
              <a:rPr kumimoji="1" lang="ja-JP" altLang="en-US" sz="1200" dirty="0" smtClean="0"/>
              <a:t>年</a:t>
            </a:r>
            <a:r>
              <a:rPr kumimoji="1" lang="ja-JP" altLang="en-US" sz="1200" dirty="0"/>
              <a:t>世界のレストラン・ベスト</a:t>
            </a:r>
            <a:r>
              <a:rPr kumimoji="1" lang="en-US" altLang="ja-JP" sz="1200" dirty="0"/>
              <a:t>50</a:t>
            </a:r>
            <a:r>
              <a:rPr kumimoji="1" lang="ja-JP" altLang="en-US" sz="1200" dirty="0"/>
              <a:t>にペルー</a:t>
            </a:r>
            <a:r>
              <a:rPr kumimoji="1" lang="ja-JP" altLang="en-US" sz="1200" dirty="0" smtClean="0"/>
              <a:t>から</a:t>
            </a:r>
            <a:r>
              <a:rPr kumimoji="1" lang="en-US" altLang="ja-JP" sz="1200" dirty="0"/>
              <a:t>3</a:t>
            </a:r>
            <a:r>
              <a:rPr kumimoji="1" lang="ja-JP" altLang="en-US" sz="1200" dirty="0" smtClean="0"/>
              <a:t>店</a:t>
            </a:r>
            <a:r>
              <a:rPr kumimoji="1" lang="ja-JP" altLang="en-US" sz="1200" dirty="0"/>
              <a:t>が</a:t>
            </a:r>
            <a:endParaRPr kumimoji="1" lang="en-US" altLang="ja-JP" sz="1200" dirty="0"/>
          </a:p>
          <a:p>
            <a:r>
              <a:rPr kumimoji="1" lang="en-US" altLang="ja-JP" sz="1200" dirty="0"/>
              <a:t>     </a:t>
            </a:r>
            <a:r>
              <a:rPr kumimoji="1" lang="ja-JP" altLang="en-US" sz="1200" dirty="0"/>
              <a:t>ランクイン</a:t>
            </a:r>
            <a:r>
              <a:rPr kumimoji="1" lang="ja-JP" altLang="en-US" sz="1200" dirty="0" smtClean="0"/>
              <a:t>。</a:t>
            </a:r>
            <a:r>
              <a:rPr kumimoji="1" lang="en-US" altLang="ja-JP" sz="1200" dirty="0" smtClean="0"/>
              <a:t>Central</a:t>
            </a:r>
            <a:r>
              <a:rPr kumimoji="1" lang="es-ES" altLang="ja-JP" sz="1200" dirty="0"/>
              <a:t>, </a:t>
            </a:r>
            <a:r>
              <a:rPr kumimoji="1" lang="en-US" altLang="ja-JP" sz="1200" dirty="0" err="1" smtClean="0"/>
              <a:t>Maido</a:t>
            </a:r>
            <a:r>
              <a:rPr kumimoji="1" lang="en-US" altLang="ja-JP" sz="1200" dirty="0" smtClean="0"/>
              <a:t>, Astrid </a:t>
            </a:r>
            <a:r>
              <a:rPr kumimoji="1" lang="en-US" altLang="ja-JP" sz="1200" dirty="0"/>
              <a:t>&amp; </a:t>
            </a:r>
            <a:r>
              <a:rPr kumimoji="1" lang="en-US" altLang="ja-JP" sz="1200" dirty="0" err="1"/>
              <a:t>Gast</a:t>
            </a:r>
            <a:r>
              <a:rPr kumimoji="1" lang="es-ES" altLang="ja-JP" sz="1200" dirty="0" err="1"/>
              <a:t>ó</a:t>
            </a:r>
            <a:r>
              <a:rPr kumimoji="1" lang="en-US" altLang="ja-JP" sz="1200" dirty="0" smtClean="0"/>
              <a:t>n(</a:t>
            </a:r>
            <a:r>
              <a:rPr kumimoji="1" lang="ja-JP" altLang="en-US" sz="1200" dirty="0" smtClean="0"/>
              <a:t>リマ</a:t>
            </a:r>
            <a:r>
              <a:rPr kumimoji="1" lang="en-US" altLang="ja-JP" sz="1200" dirty="0" smtClean="0"/>
              <a:t>)</a:t>
            </a:r>
            <a:r>
              <a:rPr kumimoji="1" lang="ja-JP" altLang="en-US" sz="1200" dirty="0" err="1" smtClean="0"/>
              <a:t>。</a:t>
            </a:r>
            <a:endParaRPr kumimoji="1" lang="en-US" altLang="ja-JP" sz="1200" dirty="0"/>
          </a:p>
          <a:p>
            <a:r>
              <a:rPr kumimoji="1" lang="ja-JP" altLang="en-US" sz="1200" dirty="0" smtClean="0">
                <a:solidFill>
                  <a:schemeClr val="accent2"/>
                </a:solidFill>
              </a:rPr>
              <a:t>✓ </a:t>
            </a:r>
            <a:r>
              <a:rPr kumimoji="1" lang="ja-JP" altLang="en-US" sz="1200" dirty="0" smtClean="0"/>
              <a:t>ジャガイモはペルーが原産地で，</a:t>
            </a:r>
            <a:r>
              <a:rPr kumimoji="1" lang="en-US" altLang="ja-JP" sz="1200" dirty="0" smtClean="0"/>
              <a:t>4000</a:t>
            </a:r>
            <a:r>
              <a:rPr kumimoji="1" lang="ja-JP" altLang="en-US" sz="1200" dirty="0" smtClean="0"/>
              <a:t>種類以上が存在。 </a:t>
            </a:r>
            <a:endParaRPr kumimoji="1" lang="es-ES" altLang="ja-JP" sz="1200" dirty="0" smtClean="0"/>
          </a:p>
          <a:p>
            <a:r>
              <a:rPr kumimoji="1" lang="es-ES" altLang="ja-JP" sz="1200" dirty="0" smtClean="0"/>
              <a:t>    </a:t>
            </a:r>
            <a:r>
              <a:rPr kumimoji="1" lang="ja-JP" altLang="en-US" sz="1200" dirty="0" smtClean="0"/>
              <a:t>トマト，サツマイモもペルー周辺アンデス山地が原産。</a:t>
            </a:r>
            <a:endParaRPr kumimoji="1" lang="en-US" altLang="ja-JP" sz="1200" dirty="0" smtClean="0"/>
          </a:p>
          <a:p>
            <a:r>
              <a:rPr kumimoji="1" lang="ja-JP" altLang="en-US" sz="1200" dirty="0" smtClean="0">
                <a:solidFill>
                  <a:schemeClr val="accent2"/>
                </a:solidFill>
              </a:rPr>
              <a:t>✓ </a:t>
            </a:r>
            <a:r>
              <a:rPr kumimoji="1" lang="ja-JP" altLang="en-US" sz="1200" dirty="0" smtClean="0"/>
              <a:t>ペルー最大の食の祭典ミストゥーラは中南米でも最大の</a:t>
            </a:r>
            <a:endParaRPr kumimoji="1" lang="en-US" altLang="ja-JP" sz="1200" dirty="0" smtClean="0"/>
          </a:p>
          <a:p>
            <a:r>
              <a:rPr kumimoji="1" lang="ja-JP" altLang="en-US" sz="1200" dirty="0" smtClean="0"/>
              <a:t>　 美食イベント。</a:t>
            </a:r>
            <a:r>
              <a:rPr kumimoji="1" lang="en-US" altLang="ja-JP" sz="1200" dirty="0" smtClean="0"/>
              <a:t>2017</a:t>
            </a:r>
            <a:r>
              <a:rPr kumimoji="1" lang="ja-JP" altLang="en-US" sz="1200" dirty="0" smtClean="0"/>
              <a:t>年は</a:t>
            </a:r>
            <a:r>
              <a:rPr kumimoji="1" lang="en-US" altLang="ja-JP" sz="1200" dirty="0" smtClean="0"/>
              <a:t>10</a:t>
            </a:r>
            <a:r>
              <a:rPr kumimoji="1" lang="ja-JP" altLang="en-US" sz="1200" dirty="0" smtClean="0"/>
              <a:t>日間で</a:t>
            </a:r>
            <a:r>
              <a:rPr kumimoji="1" lang="en-US" altLang="ja-JP" sz="1200" dirty="0"/>
              <a:t>3</a:t>
            </a:r>
            <a:r>
              <a:rPr kumimoji="1" lang="en-US" altLang="ja-JP" sz="1200" dirty="0" smtClean="0"/>
              <a:t>0</a:t>
            </a:r>
            <a:r>
              <a:rPr kumimoji="1" lang="ja-JP" altLang="en-US" sz="1200" dirty="0" smtClean="0"/>
              <a:t>万人以上を動員。</a:t>
            </a:r>
            <a:endParaRPr kumimoji="1" lang="en-US" altLang="ja-JP" sz="1200" dirty="0" smtClean="0"/>
          </a:p>
          <a:p>
            <a:r>
              <a:rPr kumimoji="1" lang="ja-JP" altLang="en-US" sz="1200" dirty="0" smtClean="0">
                <a:solidFill>
                  <a:schemeClr val="accent2"/>
                </a:solidFill>
              </a:rPr>
              <a:t>✓ </a:t>
            </a:r>
            <a:r>
              <a:rPr kumimoji="1" lang="ja-JP" altLang="en-US" sz="1200" dirty="0" smtClean="0"/>
              <a:t>リマ南方ピスコ地方のブドウでつくられる蒸留酒ピスコ。</a:t>
            </a:r>
            <a:endParaRPr kumimoji="1" lang="en-US" altLang="ja-JP" sz="1200" dirty="0" smtClean="0"/>
          </a:p>
          <a:p>
            <a:r>
              <a:rPr kumimoji="1" lang="ja-JP" altLang="en-US" sz="1200" dirty="0" smtClean="0"/>
              <a:t>　  卵白･レモンを混ぜたカクテル・ピスコサワーが有名。</a:t>
            </a:r>
            <a:endParaRPr kumimoji="1" lang="ja-JP" altLang="en-US" sz="1200" dirty="0"/>
          </a:p>
        </p:txBody>
      </p:sp>
      <p:pic>
        <p:nvPicPr>
          <p:cNvPr id="22" name="Picture 2" descr="http://s.peru21.pe/102/ima/0/0/0/9/2/925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564904"/>
            <a:ext cx="288032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diario16.pe/imagenes/upload/diciembre2013/p18as97v1l1pkd1l40jq1up11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620688"/>
            <a:ext cx="2863856" cy="18704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3-media4.ak.yelpcdn.com/bphoto/PH81cIC00611E_-V0sBCoA/l.jpg"/>
          <p:cNvPicPr>
            <a:picLocks noChangeAspect="1" noChangeArrowheads="1"/>
          </p:cNvPicPr>
          <p:nvPr/>
        </p:nvPicPr>
        <p:blipFill>
          <a:blip r:embed="rId5" cstate="print"/>
          <a:srcRect/>
          <a:stretch>
            <a:fillRect/>
          </a:stretch>
        </p:blipFill>
        <p:spPr bwMode="auto">
          <a:xfrm>
            <a:off x="1043608" y="4437112"/>
            <a:ext cx="2880320" cy="1800200"/>
          </a:xfrm>
          <a:prstGeom prst="rect">
            <a:avLst/>
          </a:prstGeom>
          <a:noFill/>
        </p:spPr>
      </p:pic>
    </p:spTree>
    <p:extLst>
      <p:ext uri="{BB962C8B-B14F-4D97-AF65-F5344CB8AC3E}">
        <p14:creationId xmlns:p14="http://schemas.microsoft.com/office/powerpoint/2010/main" val="71890132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2313777910"/>
              </p:ext>
            </p:extLst>
          </p:nvPr>
        </p:nvGraphicFramePr>
        <p:xfrm>
          <a:off x="395536" y="1556793"/>
          <a:ext cx="8314184"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グループ化 7"/>
          <p:cNvGrpSpPr/>
          <p:nvPr/>
        </p:nvGrpSpPr>
        <p:grpSpPr>
          <a:xfrm>
            <a:off x="2341253" y="1772816"/>
            <a:ext cx="4422753" cy="1061048"/>
            <a:chOff x="1969904" y="1772815"/>
            <a:chExt cx="4422753" cy="1061048"/>
          </a:xfrm>
        </p:grpSpPr>
        <p:pic>
          <p:nvPicPr>
            <p:cNvPr id="2" name="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69904" y="1772815"/>
              <a:ext cx="2136849" cy="1061045"/>
            </a:xfrm>
            <a:prstGeom prst="rect">
              <a:avLst/>
            </a:prstGeom>
            <a:ln>
              <a:noFill/>
            </a:ln>
            <a:effectLst>
              <a:outerShdw blurRad="292100" dist="139700" dir="2700000" algn="tl" rotWithShape="0">
                <a:srgbClr val="333333">
                  <a:alpha val="65000"/>
                </a:srgbClr>
              </a:outerShdw>
            </a:effectLst>
          </p:spPr>
        </p:pic>
        <p:pic>
          <p:nvPicPr>
            <p:cNvPr id="5" name="4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0" y="1772816"/>
              <a:ext cx="1820657" cy="1061047"/>
            </a:xfrm>
            <a:prstGeom prst="rect">
              <a:avLst/>
            </a:prstGeom>
            <a:ln>
              <a:noFill/>
            </a:ln>
            <a:effectLst>
              <a:outerShdw blurRad="292100" dist="139700" dir="2700000" algn="tl" rotWithShape="0">
                <a:srgbClr val="333333">
                  <a:alpha val="65000"/>
                </a:srgbClr>
              </a:outerShdw>
            </a:effectLst>
          </p:spPr>
        </p:pic>
      </p:grpSp>
      <p:sp>
        <p:nvSpPr>
          <p:cNvPr id="4" name="スライド番号プレースホルダー 3"/>
          <p:cNvSpPr>
            <a:spLocks noGrp="1"/>
          </p:cNvSpPr>
          <p:nvPr>
            <p:ph type="sldNum" sz="quarter" idx="12"/>
          </p:nvPr>
        </p:nvSpPr>
        <p:spPr/>
        <p:txBody>
          <a:bodyPr/>
          <a:lstStyle/>
          <a:p>
            <a:fld id="{64C0F0D8-C56D-4682-9D74-5C5ACC484B60}" type="slidenum">
              <a:rPr lang="es-PE" smtClean="0"/>
              <a:pPr/>
              <a:t>8</a:t>
            </a:fld>
            <a:endParaRPr lang="es-PE" dirty="0"/>
          </a:p>
        </p:txBody>
      </p:sp>
    </p:spTree>
    <p:extLst>
      <p:ext uri="{BB962C8B-B14F-4D97-AF65-F5344CB8AC3E}">
        <p14:creationId xmlns:p14="http://schemas.microsoft.com/office/powerpoint/2010/main" val="328503097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19796\Desktop\thumbnail[1] (2).jpg"/>
          <p:cNvPicPr>
            <a:picLocks noChangeAspect="1" noChangeArrowheads="1"/>
          </p:cNvPicPr>
          <p:nvPr/>
        </p:nvPicPr>
        <p:blipFill>
          <a:blip r:embed="rId2" cstate="print"/>
          <a:srcRect/>
          <a:stretch>
            <a:fillRect/>
          </a:stretch>
        </p:blipFill>
        <p:spPr bwMode="auto">
          <a:xfrm>
            <a:off x="5220072" y="540000"/>
            <a:ext cx="2088232" cy="2088232"/>
          </a:xfrm>
          <a:prstGeom prst="rect">
            <a:avLst/>
          </a:prstGeom>
        </p:spPr>
      </p:pic>
      <p:pic>
        <p:nvPicPr>
          <p:cNvPr id="1028" name="Picture 4" descr="C:\Users\a19796\Desktop\thumbnail[1].jpg"/>
          <p:cNvPicPr>
            <a:picLocks noChangeAspect="1" noChangeArrowheads="1"/>
          </p:cNvPicPr>
          <p:nvPr/>
        </p:nvPicPr>
        <p:blipFill>
          <a:blip r:embed="rId3" cstate="print"/>
          <a:srcRect/>
          <a:stretch>
            <a:fillRect/>
          </a:stretch>
        </p:blipFill>
        <p:spPr bwMode="auto">
          <a:xfrm>
            <a:off x="7039721" y="424114"/>
            <a:ext cx="1996775" cy="1996774"/>
          </a:xfrm>
          <a:prstGeom prst="rect">
            <a:avLst/>
          </a:prstGeom>
        </p:spPr>
      </p:pic>
      <p:grpSp>
        <p:nvGrpSpPr>
          <p:cNvPr id="56" name="グループ化 55"/>
          <p:cNvGrpSpPr/>
          <p:nvPr/>
        </p:nvGrpSpPr>
        <p:grpSpPr>
          <a:xfrm>
            <a:off x="4716016" y="2852936"/>
            <a:ext cx="4608512" cy="3990057"/>
            <a:chOff x="179512" y="2829250"/>
            <a:chExt cx="4608512" cy="3990057"/>
          </a:xfrm>
        </p:grpSpPr>
        <p:pic>
          <p:nvPicPr>
            <p:cNvPr id="1026" name="Picture 2" descr="C:\Users\a19796\Desktop\東京２３区白地図[1].jpg"/>
            <p:cNvPicPr>
              <a:picLocks noChangeAspect="1" noChangeArrowheads="1"/>
            </p:cNvPicPr>
            <p:nvPr/>
          </p:nvPicPr>
          <p:blipFill>
            <a:blip r:embed="rId4" cstate="print"/>
            <a:srcRect/>
            <a:stretch>
              <a:fillRect/>
            </a:stretch>
          </p:blipFill>
          <p:spPr bwMode="auto">
            <a:xfrm>
              <a:off x="179512" y="5013176"/>
              <a:ext cx="1656321" cy="1659477"/>
            </a:xfrm>
            <a:prstGeom prst="rect">
              <a:avLst/>
            </a:prstGeom>
            <a:noFill/>
          </p:spPr>
        </p:pic>
        <p:pic>
          <p:nvPicPr>
            <p:cNvPr id="1030" name="Picture 6" descr="C:\Users\a19796\Desktop\Lica-lamolina[1].jpg"/>
            <p:cNvPicPr>
              <a:picLocks noChangeAspect="1" noChangeArrowheads="1"/>
            </p:cNvPicPr>
            <p:nvPr/>
          </p:nvPicPr>
          <p:blipFill>
            <a:blip r:embed="rId5" cstate="print"/>
            <a:srcRect/>
            <a:stretch>
              <a:fillRect/>
            </a:stretch>
          </p:blipFill>
          <p:spPr bwMode="auto">
            <a:xfrm>
              <a:off x="1976439" y="2829250"/>
              <a:ext cx="2739577" cy="3965175"/>
            </a:xfrm>
            <a:prstGeom prst="rect">
              <a:avLst/>
            </a:prstGeom>
            <a:noFill/>
          </p:spPr>
        </p:pic>
        <p:sp>
          <p:nvSpPr>
            <p:cNvPr id="29" name="テキスト ボックス 28"/>
            <p:cNvSpPr txBox="1"/>
            <p:nvPr/>
          </p:nvSpPr>
          <p:spPr>
            <a:xfrm>
              <a:off x="3931674" y="3303029"/>
              <a:ext cx="856350" cy="390317"/>
            </a:xfrm>
            <a:prstGeom prst="rect">
              <a:avLst/>
            </a:prstGeom>
            <a:noFill/>
          </p:spPr>
          <p:txBody>
            <a:bodyPr wrap="square" rtlCol="0">
              <a:spAutoFit/>
            </a:bodyPr>
            <a:lstStyle/>
            <a:p>
              <a:r>
                <a:rPr kumimoji="1" lang="en-US" altLang="ja-JP" sz="1200" dirty="0" smtClean="0"/>
                <a:t>10km</a:t>
              </a:r>
              <a:endParaRPr kumimoji="1" lang="ja-JP" altLang="en-US" sz="1200" dirty="0"/>
            </a:p>
          </p:txBody>
        </p:sp>
        <p:sp>
          <p:nvSpPr>
            <p:cNvPr id="30" name="テキスト ボックス 29"/>
            <p:cNvSpPr txBox="1"/>
            <p:nvPr/>
          </p:nvSpPr>
          <p:spPr>
            <a:xfrm>
              <a:off x="1619672" y="4622939"/>
              <a:ext cx="719562" cy="246221"/>
            </a:xfrm>
            <a:prstGeom prst="rect">
              <a:avLst/>
            </a:prstGeom>
            <a:noFill/>
          </p:spPr>
          <p:txBody>
            <a:bodyPr wrap="square" rtlCol="0">
              <a:spAutoFit/>
            </a:bodyPr>
            <a:lstStyle/>
            <a:p>
              <a:r>
                <a:rPr kumimoji="1" lang="ja-JP" altLang="en-US" sz="1000" dirty="0" smtClean="0">
                  <a:solidFill>
                    <a:srgbClr val="FF0000"/>
                  </a:solidFill>
                  <a:latin typeface="ＭＳ Ｐ明朝" pitchFamily="18" charset="-128"/>
                  <a:ea typeface="ＭＳ Ｐ明朝" pitchFamily="18" charset="-128"/>
                </a:rPr>
                <a:t>カヤオ市</a:t>
              </a:r>
              <a:endParaRPr kumimoji="1" lang="ja-JP" altLang="en-US" sz="1000" dirty="0">
                <a:solidFill>
                  <a:srgbClr val="FF0000"/>
                </a:solidFill>
                <a:latin typeface="ＭＳ Ｐ明朝" pitchFamily="18" charset="-128"/>
                <a:ea typeface="ＭＳ Ｐ明朝" pitchFamily="18" charset="-128"/>
              </a:endParaRPr>
            </a:p>
          </p:txBody>
        </p:sp>
        <p:cxnSp>
          <p:nvCxnSpPr>
            <p:cNvPr id="16" name="直線コネクタ 15"/>
            <p:cNvCxnSpPr/>
            <p:nvPr/>
          </p:nvCxnSpPr>
          <p:spPr>
            <a:xfrm>
              <a:off x="2267744" y="4725144"/>
              <a:ext cx="288032"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2555776" y="4941168"/>
              <a:ext cx="288032" cy="192338"/>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2627784" y="5112000"/>
              <a:ext cx="216024" cy="23753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009028" y="3616039"/>
              <a:ext cx="385200" cy="0"/>
            </a:xfrm>
            <a:prstGeom prst="line">
              <a:avLst/>
            </a:prstGeom>
            <a:ln w="50800" cap="sq" cmpd="thickThi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691680" y="5061498"/>
              <a:ext cx="1161947" cy="246221"/>
            </a:xfrm>
            <a:prstGeom prst="rect">
              <a:avLst/>
            </a:prstGeom>
            <a:noFill/>
          </p:spPr>
          <p:txBody>
            <a:bodyPr wrap="square" rtlCol="0">
              <a:spAutoFit/>
            </a:bodyPr>
            <a:lstStyle/>
            <a:p>
              <a:r>
                <a:rPr kumimoji="1" lang="ja-JP" altLang="en-US" sz="1000" dirty="0" smtClean="0">
                  <a:solidFill>
                    <a:srgbClr val="FF0000"/>
                  </a:solidFill>
                  <a:latin typeface="ＭＳ Ｐ明朝" pitchFamily="18" charset="-128"/>
                  <a:ea typeface="ＭＳ Ｐ明朝" pitchFamily="18" charset="-128"/>
                </a:rPr>
                <a:t>ヘススマリア区</a:t>
              </a:r>
              <a:endParaRPr kumimoji="1" lang="ja-JP" altLang="en-US" sz="1000" dirty="0">
                <a:solidFill>
                  <a:srgbClr val="FF0000"/>
                </a:solidFill>
                <a:latin typeface="ＭＳ Ｐ明朝" pitchFamily="18" charset="-128"/>
                <a:ea typeface="ＭＳ Ｐ明朝" pitchFamily="18" charset="-128"/>
              </a:endParaRPr>
            </a:p>
          </p:txBody>
        </p:sp>
        <p:sp>
          <p:nvSpPr>
            <p:cNvPr id="32" name="テキスト ボックス 31"/>
            <p:cNvSpPr txBox="1"/>
            <p:nvPr/>
          </p:nvSpPr>
          <p:spPr>
            <a:xfrm>
              <a:off x="1691680" y="5277522"/>
              <a:ext cx="1224136" cy="246221"/>
            </a:xfrm>
            <a:prstGeom prst="rect">
              <a:avLst/>
            </a:prstGeom>
            <a:noFill/>
          </p:spPr>
          <p:txBody>
            <a:bodyPr wrap="square" rtlCol="0">
              <a:spAutoFit/>
            </a:bodyPr>
            <a:lstStyle/>
            <a:p>
              <a:r>
                <a:rPr kumimoji="1" lang="ja-JP" altLang="en-US" sz="1000" dirty="0" smtClean="0">
                  <a:solidFill>
                    <a:srgbClr val="FF0000"/>
                  </a:solidFill>
                  <a:latin typeface="ＭＳ Ｐ明朝" pitchFamily="18" charset="-128"/>
                  <a:ea typeface="ＭＳ Ｐ明朝" pitchFamily="18" charset="-128"/>
                </a:rPr>
                <a:t>ミラフローレス区</a:t>
              </a:r>
              <a:endParaRPr kumimoji="1" lang="ja-JP" altLang="en-US" sz="1000" dirty="0">
                <a:solidFill>
                  <a:srgbClr val="FF0000"/>
                </a:solidFill>
                <a:latin typeface="ＭＳ Ｐ明朝" pitchFamily="18" charset="-128"/>
                <a:ea typeface="ＭＳ Ｐ明朝" pitchFamily="18" charset="-128"/>
              </a:endParaRPr>
            </a:p>
          </p:txBody>
        </p:sp>
        <p:sp>
          <p:nvSpPr>
            <p:cNvPr id="28" name="テキスト ボックス 27"/>
            <p:cNvSpPr txBox="1"/>
            <p:nvPr/>
          </p:nvSpPr>
          <p:spPr>
            <a:xfrm>
              <a:off x="3419872" y="3861048"/>
              <a:ext cx="936104" cy="246221"/>
            </a:xfrm>
            <a:prstGeom prst="rect">
              <a:avLst/>
            </a:prstGeom>
            <a:noFill/>
          </p:spPr>
          <p:txBody>
            <a:bodyPr wrap="square" rtlCol="0">
              <a:spAutoFit/>
            </a:bodyPr>
            <a:lstStyle/>
            <a:p>
              <a:r>
                <a:rPr kumimoji="1" lang="ja-JP" altLang="en-US" sz="1000" dirty="0" smtClean="0">
                  <a:solidFill>
                    <a:srgbClr val="FF0000"/>
                  </a:solidFill>
                  <a:latin typeface="ＭＳ Ｐ明朝" pitchFamily="18" charset="-128"/>
                  <a:ea typeface="ＭＳ Ｐ明朝" pitchFamily="18" charset="-128"/>
                </a:rPr>
                <a:t>ラ・モリーナ区</a:t>
              </a:r>
              <a:endParaRPr kumimoji="1" lang="ja-JP" altLang="en-US" sz="1000" dirty="0">
                <a:solidFill>
                  <a:srgbClr val="FF0000"/>
                </a:solidFill>
                <a:latin typeface="ＭＳ Ｐ明朝" pitchFamily="18" charset="-128"/>
                <a:ea typeface="ＭＳ Ｐ明朝" pitchFamily="18" charset="-128"/>
              </a:endParaRPr>
            </a:p>
          </p:txBody>
        </p:sp>
        <p:cxnSp>
          <p:nvCxnSpPr>
            <p:cNvPr id="33" name="直線コネクタ 32"/>
            <p:cNvCxnSpPr/>
            <p:nvPr/>
          </p:nvCxnSpPr>
          <p:spPr>
            <a:xfrm flipH="1">
              <a:off x="3347864" y="4077072"/>
              <a:ext cx="360040" cy="864096"/>
            </a:xfrm>
            <a:prstGeom prst="line">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539552" y="3454963"/>
              <a:ext cx="1872208" cy="1246495"/>
            </a:xfrm>
            <a:prstGeom prst="rect">
              <a:avLst/>
            </a:prstGeom>
            <a:noFill/>
          </p:spPr>
          <p:txBody>
            <a:bodyPr wrap="square" rtlCol="0">
              <a:spAutoFit/>
            </a:bodyPr>
            <a:lstStyle/>
            <a:p>
              <a:r>
                <a:rPr kumimoji="1" lang="ja-JP" altLang="en-US" sz="1200" b="1" u="sng" dirty="0" smtClean="0">
                  <a:solidFill>
                    <a:srgbClr val="FF0000"/>
                  </a:solidFill>
                  <a:latin typeface="ＭＳ Ｐ明朝" pitchFamily="18" charset="-128"/>
                  <a:ea typeface="ＭＳ Ｐ明朝" pitchFamily="18" charset="-128"/>
                </a:rPr>
                <a:t>リマ市</a:t>
              </a:r>
              <a:endParaRPr kumimoji="1" lang="en-US" altLang="ja-JP" sz="1200" b="1" u="sng" dirty="0" smtClean="0">
                <a:solidFill>
                  <a:srgbClr val="FF0000"/>
                </a:solidFill>
                <a:latin typeface="ＭＳ Ｐ明朝" pitchFamily="18" charset="-128"/>
                <a:ea typeface="ＭＳ Ｐ明朝" pitchFamily="18" charset="-128"/>
              </a:endParaRPr>
            </a:p>
            <a:p>
              <a:r>
                <a:rPr lang="en-US" altLang="ja-JP" sz="1100" dirty="0" smtClean="0">
                  <a:solidFill>
                    <a:srgbClr val="FF0000"/>
                  </a:solidFill>
                  <a:latin typeface="ＭＳ Ｐ明朝" pitchFamily="18" charset="-128"/>
                  <a:ea typeface="ＭＳ Ｐ明朝" pitchFamily="18" charset="-128"/>
                </a:rPr>
                <a:t>2,672.3</a:t>
              </a:r>
              <a:r>
                <a:rPr lang="ja-JP" altLang="en-US" sz="1100" dirty="0" smtClean="0">
                  <a:solidFill>
                    <a:srgbClr val="FF0000"/>
                  </a:solidFill>
                  <a:latin typeface="ＭＳ Ｐ明朝" pitchFamily="18" charset="-128"/>
                  <a:ea typeface="ＭＳ Ｐ明朝" pitchFamily="18" charset="-128"/>
                </a:rPr>
                <a:t>㎢　（リマ市域）</a:t>
              </a:r>
              <a:endParaRPr lang="en-US" altLang="ja-JP" sz="1100" dirty="0" smtClean="0">
                <a:solidFill>
                  <a:srgbClr val="FF0000"/>
                </a:solidFill>
                <a:latin typeface="ＭＳ Ｐ明朝" pitchFamily="18" charset="-128"/>
                <a:ea typeface="ＭＳ Ｐ明朝" pitchFamily="18" charset="-128"/>
              </a:endParaRPr>
            </a:p>
            <a:p>
              <a:r>
                <a:rPr lang="ja-JP" altLang="en-US" sz="1100" dirty="0" smtClean="0">
                  <a:solidFill>
                    <a:srgbClr val="FF0000"/>
                  </a:solidFill>
                  <a:latin typeface="ＭＳ Ｐ明朝" pitchFamily="18" charset="-128"/>
                  <a:ea typeface="ＭＳ Ｐ明朝" pitchFamily="18" charset="-128"/>
                </a:rPr>
                <a:t>人口</a:t>
              </a:r>
              <a:r>
                <a:rPr lang="en-US" altLang="ja-JP" sz="1100" dirty="0" smtClean="0">
                  <a:solidFill>
                    <a:srgbClr val="FF0000"/>
                  </a:solidFill>
                  <a:latin typeface="ＭＳ Ｐ明朝" pitchFamily="18" charset="-128"/>
                  <a:ea typeface="ＭＳ Ｐ明朝" pitchFamily="18" charset="-128"/>
                </a:rPr>
                <a:t>9,111,000</a:t>
              </a:r>
              <a:r>
                <a:rPr kumimoji="1" lang="ja-JP" altLang="en-US" sz="1100" dirty="0" smtClean="0">
                  <a:solidFill>
                    <a:srgbClr val="FF0000"/>
                  </a:solidFill>
                  <a:latin typeface="ＭＳ Ｐ明朝" pitchFamily="18" charset="-128"/>
                  <a:ea typeface="ＭＳ Ｐ明朝" pitchFamily="18" charset="-128"/>
                </a:rPr>
                <a:t>人（同上）</a:t>
              </a:r>
              <a:endParaRPr kumimoji="1" lang="en-US" altLang="ja-JP" sz="1100" dirty="0" smtClean="0">
                <a:solidFill>
                  <a:srgbClr val="FF0000"/>
                </a:solidFill>
                <a:latin typeface="ＭＳ Ｐ明朝" pitchFamily="18" charset="-128"/>
                <a:ea typeface="ＭＳ Ｐ明朝" pitchFamily="18" charset="-128"/>
              </a:endParaRPr>
            </a:p>
            <a:p>
              <a:r>
                <a:rPr lang="en-US" altLang="ja-JP" sz="1100" dirty="0" smtClean="0">
                  <a:solidFill>
                    <a:srgbClr val="FF0000"/>
                  </a:solidFill>
                  <a:latin typeface="ＭＳ Ｐ明朝" pitchFamily="18" charset="-128"/>
                  <a:ea typeface="ＭＳ Ｐ明朝" pitchFamily="18" charset="-128"/>
                </a:rPr>
                <a:t>※2017</a:t>
              </a:r>
              <a:r>
                <a:rPr lang="ja-JP" altLang="en-US" sz="1100" dirty="0" smtClean="0">
                  <a:solidFill>
                    <a:srgbClr val="FF0000"/>
                  </a:solidFill>
                  <a:latin typeface="ＭＳ Ｐ明朝" pitchFamily="18" charset="-128"/>
                  <a:ea typeface="ＭＳ Ｐ明朝" pitchFamily="18" charset="-128"/>
                </a:rPr>
                <a:t>年国家統計庁（推計）</a:t>
              </a:r>
              <a:endParaRPr kumimoji="1" lang="en-US" altLang="ja-JP" sz="1100" dirty="0" smtClean="0">
                <a:solidFill>
                  <a:srgbClr val="FF0000"/>
                </a:solidFill>
                <a:latin typeface="ＭＳ Ｐ明朝" pitchFamily="18" charset="-128"/>
                <a:ea typeface="ＭＳ Ｐ明朝" pitchFamily="18" charset="-128"/>
              </a:endParaRPr>
            </a:p>
            <a:p>
              <a:endParaRPr lang="en-US" altLang="ja-JP" sz="800" dirty="0" smtClean="0">
                <a:solidFill>
                  <a:srgbClr val="FF0000"/>
                </a:solidFill>
                <a:latin typeface="ＭＳ Ｐ明朝" pitchFamily="18" charset="-128"/>
                <a:ea typeface="ＭＳ Ｐ明朝" pitchFamily="18" charset="-128"/>
              </a:endParaRPr>
            </a:p>
            <a:p>
              <a:r>
                <a:rPr lang="ja-JP" altLang="en-US" sz="1100" dirty="0" smtClean="0">
                  <a:solidFill>
                    <a:srgbClr val="FF0000"/>
                  </a:solidFill>
                  <a:latin typeface="ＭＳ Ｐ明朝" pitchFamily="18" charset="-128"/>
                  <a:ea typeface="ＭＳ Ｐ明朝" pitchFamily="18" charset="-128"/>
                </a:rPr>
                <a:t>平均日照時間 </a:t>
              </a:r>
              <a:r>
                <a:rPr lang="en-US" altLang="ja-JP" sz="1100" dirty="0" smtClean="0">
                  <a:solidFill>
                    <a:srgbClr val="FF0000"/>
                  </a:solidFill>
                  <a:latin typeface="ＭＳ Ｐ明朝" pitchFamily="18" charset="-128"/>
                  <a:ea typeface="ＭＳ Ｐ明朝" pitchFamily="18" charset="-128"/>
                </a:rPr>
                <a:t>3,9H/</a:t>
              </a:r>
              <a:r>
                <a:rPr lang="ja-JP" altLang="en-US" sz="1100" dirty="0" smtClean="0">
                  <a:solidFill>
                    <a:srgbClr val="FF0000"/>
                  </a:solidFill>
                  <a:latin typeface="ＭＳ Ｐ明朝" pitchFamily="18" charset="-128"/>
                  <a:ea typeface="ＭＳ Ｐ明朝" pitchFamily="18" charset="-128"/>
                </a:rPr>
                <a:t>日</a:t>
              </a:r>
              <a:endParaRPr lang="en-US" altLang="ja-JP" sz="1100" dirty="0" smtClean="0">
                <a:solidFill>
                  <a:srgbClr val="FF0000"/>
                </a:solidFill>
                <a:latin typeface="ＭＳ Ｐ明朝" pitchFamily="18" charset="-128"/>
                <a:ea typeface="ＭＳ Ｐ明朝" pitchFamily="18" charset="-128"/>
              </a:endParaRPr>
            </a:p>
            <a:p>
              <a:r>
                <a:rPr kumimoji="1" lang="ja-JP" altLang="en-US" sz="1100" dirty="0" smtClean="0">
                  <a:solidFill>
                    <a:srgbClr val="FF0000"/>
                  </a:solidFill>
                  <a:latin typeface="ＭＳ Ｐ明朝" pitchFamily="18" charset="-128"/>
                  <a:ea typeface="ＭＳ Ｐ明朝" pitchFamily="18" charset="-128"/>
                </a:rPr>
                <a:t>平均湿度</a:t>
              </a:r>
              <a:r>
                <a:rPr lang="ja-JP" altLang="en-US" sz="1100" dirty="0" smtClean="0">
                  <a:solidFill>
                    <a:srgbClr val="FF0000"/>
                  </a:solidFill>
                  <a:latin typeface="ＭＳ Ｐ明朝" pitchFamily="18" charset="-128"/>
                  <a:ea typeface="ＭＳ Ｐ明朝" pitchFamily="18" charset="-128"/>
                </a:rPr>
                <a:t>  　　    </a:t>
              </a:r>
              <a:r>
                <a:rPr lang="en-US" altLang="ja-JP" sz="1100" dirty="0" smtClean="0">
                  <a:solidFill>
                    <a:srgbClr val="FF0000"/>
                  </a:solidFill>
                  <a:latin typeface="ＭＳ Ｐ明朝" pitchFamily="18" charset="-128"/>
                  <a:ea typeface="ＭＳ Ｐ明朝" pitchFamily="18" charset="-128"/>
                </a:rPr>
                <a:t>85.6</a:t>
              </a:r>
              <a:r>
                <a:rPr lang="ja-JP" altLang="en-US" sz="1100" dirty="0" smtClean="0">
                  <a:solidFill>
                    <a:srgbClr val="FF0000"/>
                  </a:solidFill>
                  <a:latin typeface="ＭＳ Ｐ明朝" pitchFamily="18" charset="-128"/>
                  <a:ea typeface="ＭＳ Ｐ明朝" pitchFamily="18" charset="-128"/>
                </a:rPr>
                <a:t>％</a:t>
              </a:r>
              <a:endParaRPr kumimoji="1" lang="ja-JP" altLang="en-US" sz="1100" dirty="0">
                <a:solidFill>
                  <a:srgbClr val="FF0000"/>
                </a:solidFill>
                <a:latin typeface="ＭＳ Ｐ明朝" pitchFamily="18" charset="-128"/>
                <a:ea typeface="ＭＳ Ｐ明朝" pitchFamily="18" charset="-128"/>
              </a:endParaRPr>
            </a:p>
          </p:txBody>
        </p:sp>
        <p:sp>
          <p:nvSpPr>
            <p:cNvPr id="37" name="テキスト ボックス 36"/>
            <p:cNvSpPr txBox="1"/>
            <p:nvPr/>
          </p:nvSpPr>
          <p:spPr>
            <a:xfrm>
              <a:off x="1259632" y="5572812"/>
              <a:ext cx="1656184" cy="1246495"/>
            </a:xfrm>
            <a:prstGeom prst="rect">
              <a:avLst/>
            </a:prstGeom>
            <a:noFill/>
          </p:spPr>
          <p:txBody>
            <a:bodyPr wrap="square" rtlCol="0">
              <a:spAutoFit/>
            </a:bodyPr>
            <a:lstStyle/>
            <a:p>
              <a:pPr algn="r"/>
              <a:r>
                <a:rPr kumimoji="1" lang="ja-JP" altLang="en-US" sz="1200" b="1" u="sng" dirty="0" smtClean="0">
                  <a:solidFill>
                    <a:schemeClr val="accent1">
                      <a:lumMod val="75000"/>
                    </a:schemeClr>
                  </a:solidFill>
                  <a:latin typeface="ＭＳ Ｐ明朝" pitchFamily="18" charset="-128"/>
                  <a:ea typeface="ＭＳ Ｐ明朝" pitchFamily="18" charset="-128"/>
                </a:rPr>
                <a:t>東京</a:t>
              </a:r>
              <a:r>
                <a:rPr kumimoji="1" lang="en-US" altLang="ja-JP" sz="1200" b="1" u="sng" dirty="0" smtClean="0">
                  <a:solidFill>
                    <a:schemeClr val="accent1">
                      <a:lumMod val="75000"/>
                    </a:schemeClr>
                  </a:solidFill>
                  <a:latin typeface="ＭＳ Ｐ明朝" pitchFamily="18" charset="-128"/>
                  <a:ea typeface="ＭＳ Ｐ明朝" pitchFamily="18" charset="-128"/>
                </a:rPr>
                <a:t>23</a:t>
              </a:r>
              <a:r>
                <a:rPr kumimoji="1" lang="ja-JP" altLang="en-US" sz="1200" b="1" u="sng" dirty="0" smtClean="0">
                  <a:solidFill>
                    <a:schemeClr val="accent1">
                      <a:lumMod val="75000"/>
                    </a:schemeClr>
                  </a:solidFill>
                  <a:latin typeface="ＭＳ Ｐ明朝" pitchFamily="18" charset="-128"/>
                  <a:ea typeface="ＭＳ Ｐ明朝" pitchFamily="18" charset="-128"/>
                </a:rPr>
                <a:t>区</a:t>
              </a:r>
              <a:endParaRPr kumimoji="1" lang="en-US" altLang="ja-JP" sz="1200" b="1" u="sng" dirty="0" smtClean="0">
                <a:solidFill>
                  <a:schemeClr val="accent1">
                    <a:lumMod val="75000"/>
                  </a:schemeClr>
                </a:solidFill>
                <a:latin typeface="ＭＳ Ｐ明朝" pitchFamily="18" charset="-128"/>
                <a:ea typeface="ＭＳ Ｐ明朝" pitchFamily="18" charset="-128"/>
              </a:endParaRPr>
            </a:p>
            <a:p>
              <a:pPr algn="r"/>
              <a:r>
                <a:rPr kumimoji="1" lang="en-US" altLang="ja-JP" sz="1100" dirty="0" smtClean="0">
                  <a:solidFill>
                    <a:schemeClr val="accent1">
                      <a:lumMod val="75000"/>
                    </a:schemeClr>
                  </a:solidFill>
                  <a:latin typeface="ＭＳ Ｐ明朝" pitchFamily="18" charset="-128"/>
                  <a:ea typeface="ＭＳ Ｐ明朝" pitchFamily="18" charset="-128"/>
                </a:rPr>
                <a:t>626.70</a:t>
              </a:r>
              <a:r>
                <a:rPr kumimoji="1" lang="ja-JP" altLang="en-US" sz="1100" dirty="0" smtClean="0">
                  <a:solidFill>
                    <a:schemeClr val="accent1">
                      <a:lumMod val="75000"/>
                    </a:schemeClr>
                  </a:solidFill>
                  <a:latin typeface="ＭＳ Ｐ明朝" pitchFamily="18" charset="-128"/>
                  <a:ea typeface="ＭＳ Ｐ明朝" pitchFamily="18" charset="-128"/>
                </a:rPr>
                <a:t>㎢</a:t>
              </a:r>
              <a:endParaRPr kumimoji="1" lang="en-US" altLang="ja-JP" sz="1100" dirty="0" smtClean="0">
                <a:solidFill>
                  <a:schemeClr val="accent1">
                    <a:lumMod val="75000"/>
                  </a:schemeClr>
                </a:solidFill>
                <a:latin typeface="ＭＳ Ｐ明朝" pitchFamily="18" charset="-128"/>
                <a:ea typeface="ＭＳ Ｐ明朝" pitchFamily="18" charset="-128"/>
              </a:endParaRPr>
            </a:p>
            <a:p>
              <a:pPr algn="r"/>
              <a:r>
                <a:rPr lang="ja-JP" altLang="en-US" sz="1100" dirty="0" smtClean="0">
                  <a:solidFill>
                    <a:schemeClr val="accent1">
                      <a:lumMod val="75000"/>
                    </a:schemeClr>
                  </a:solidFill>
                  <a:latin typeface="ＭＳ Ｐ明朝" pitchFamily="18" charset="-128"/>
                  <a:ea typeface="ＭＳ Ｐ明朝" pitchFamily="18" charset="-128"/>
                </a:rPr>
                <a:t>人口</a:t>
              </a:r>
              <a:r>
                <a:rPr lang="en-US" altLang="ja-JP" sz="1100" dirty="0" smtClean="0">
                  <a:solidFill>
                    <a:schemeClr val="accent1">
                      <a:lumMod val="75000"/>
                    </a:schemeClr>
                  </a:solidFill>
                  <a:latin typeface="ＭＳ Ｐ明朝" pitchFamily="18" charset="-128"/>
                  <a:ea typeface="ＭＳ Ｐ明朝" pitchFamily="18" charset="-128"/>
                </a:rPr>
                <a:t>9,256,625</a:t>
              </a:r>
              <a:r>
                <a:rPr lang="ja-JP" altLang="en-US" sz="1100" dirty="0" smtClean="0">
                  <a:solidFill>
                    <a:schemeClr val="accent1">
                      <a:lumMod val="75000"/>
                    </a:schemeClr>
                  </a:solidFill>
                  <a:latin typeface="ＭＳ Ｐ明朝" pitchFamily="18" charset="-128"/>
                  <a:ea typeface="ＭＳ Ｐ明朝" pitchFamily="18" charset="-128"/>
                </a:rPr>
                <a:t>人</a:t>
              </a:r>
              <a:endParaRPr lang="en-US" altLang="ja-JP" sz="1100" dirty="0" smtClean="0">
                <a:solidFill>
                  <a:schemeClr val="accent1">
                    <a:lumMod val="75000"/>
                  </a:schemeClr>
                </a:solidFill>
                <a:latin typeface="ＭＳ Ｐ明朝" pitchFamily="18" charset="-128"/>
                <a:ea typeface="ＭＳ Ｐ明朝" pitchFamily="18" charset="-128"/>
              </a:endParaRPr>
            </a:p>
            <a:p>
              <a:pPr algn="r"/>
              <a:r>
                <a:rPr kumimoji="1" lang="en-US" altLang="ja-JP" sz="1100" dirty="0" smtClean="0">
                  <a:solidFill>
                    <a:schemeClr val="accent1">
                      <a:lumMod val="75000"/>
                    </a:schemeClr>
                  </a:solidFill>
                  <a:latin typeface="ＭＳ Ｐ明朝" pitchFamily="18" charset="-128"/>
                  <a:ea typeface="ＭＳ Ｐ明朝" pitchFamily="18" charset="-128"/>
                </a:rPr>
                <a:t>※</a:t>
              </a:r>
              <a:r>
                <a:rPr lang="en-US" altLang="ja-JP" sz="1100" dirty="0" smtClean="0">
                  <a:solidFill>
                    <a:schemeClr val="accent1">
                      <a:lumMod val="75000"/>
                    </a:schemeClr>
                  </a:solidFill>
                  <a:latin typeface="ＭＳ Ｐ明朝" pitchFamily="18" charset="-128"/>
                  <a:ea typeface="ＭＳ Ｐ明朝" pitchFamily="18" charset="-128"/>
                </a:rPr>
                <a:t>2017</a:t>
              </a:r>
              <a:r>
                <a:rPr kumimoji="1" lang="ja-JP" altLang="en-US" sz="1100" dirty="0" smtClean="0">
                  <a:solidFill>
                    <a:schemeClr val="accent1">
                      <a:lumMod val="75000"/>
                    </a:schemeClr>
                  </a:solidFill>
                  <a:latin typeface="ＭＳ Ｐ明朝" pitchFamily="18" charset="-128"/>
                  <a:ea typeface="ＭＳ Ｐ明朝" pitchFamily="18" charset="-128"/>
                </a:rPr>
                <a:t>年</a:t>
              </a:r>
              <a:r>
                <a:rPr kumimoji="1" lang="en-US" altLang="ja-JP" sz="1100" dirty="0" smtClean="0">
                  <a:solidFill>
                    <a:schemeClr val="accent1">
                      <a:lumMod val="75000"/>
                    </a:schemeClr>
                  </a:solidFill>
                  <a:latin typeface="ＭＳ Ｐ明朝" pitchFamily="18" charset="-128"/>
                  <a:ea typeface="ＭＳ Ｐ明朝" pitchFamily="18" charset="-128"/>
                </a:rPr>
                <a:t>1</a:t>
              </a:r>
              <a:r>
                <a:rPr kumimoji="1" lang="ja-JP" altLang="en-US" sz="1100" dirty="0" smtClean="0">
                  <a:solidFill>
                    <a:schemeClr val="accent1">
                      <a:lumMod val="75000"/>
                    </a:schemeClr>
                  </a:solidFill>
                  <a:latin typeface="ＭＳ Ｐ明朝" pitchFamily="18" charset="-128"/>
                  <a:ea typeface="ＭＳ Ｐ明朝" pitchFamily="18" charset="-128"/>
                </a:rPr>
                <a:t>月（推計）</a:t>
              </a:r>
              <a:endParaRPr kumimoji="1" lang="en-US" altLang="ja-JP" sz="1100" dirty="0" smtClean="0">
                <a:solidFill>
                  <a:schemeClr val="accent1">
                    <a:lumMod val="75000"/>
                  </a:schemeClr>
                </a:solidFill>
                <a:latin typeface="ＭＳ Ｐ明朝" pitchFamily="18" charset="-128"/>
                <a:ea typeface="ＭＳ Ｐ明朝" pitchFamily="18" charset="-128"/>
              </a:endParaRPr>
            </a:p>
            <a:p>
              <a:pPr algn="r"/>
              <a:endParaRPr kumimoji="1" lang="en-US" altLang="ja-JP" sz="800" dirty="0" smtClean="0">
                <a:solidFill>
                  <a:schemeClr val="accent1">
                    <a:lumMod val="75000"/>
                  </a:schemeClr>
                </a:solidFill>
                <a:latin typeface="ＭＳ Ｐ明朝" pitchFamily="18" charset="-128"/>
                <a:ea typeface="ＭＳ Ｐ明朝" pitchFamily="18" charset="-128"/>
              </a:endParaRPr>
            </a:p>
            <a:p>
              <a:pPr algn="r"/>
              <a:r>
                <a:rPr lang="ja-JP" altLang="en-US" sz="1100" dirty="0" smtClean="0">
                  <a:solidFill>
                    <a:schemeClr val="accent1">
                      <a:lumMod val="75000"/>
                    </a:schemeClr>
                  </a:solidFill>
                  <a:latin typeface="ＭＳ Ｐ明朝" pitchFamily="18" charset="-128"/>
                  <a:ea typeface="ＭＳ Ｐ明朝" pitchFamily="18" charset="-128"/>
                </a:rPr>
                <a:t>平均日照時間 </a:t>
              </a:r>
              <a:r>
                <a:rPr lang="en-US" altLang="ja-JP" sz="1100" dirty="0" smtClean="0">
                  <a:solidFill>
                    <a:schemeClr val="accent1">
                      <a:lumMod val="75000"/>
                    </a:schemeClr>
                  </a:solidFill>
                  <a:latin typeface="ＭＳ Ｐ明朝" pitchFamily="18" charset="-128"/>
                  <a:ea typeface="ＭＳ Ｐ明朝" pitchFamily="18" charset="-128"/>
                </a:rPr>
                <a:t>5.0H/</a:t>
              </a:r>
              <a:r>
                <a:rPr lang="ja-JP" altLang="en-US" sz="1100" dirty="0" smtClean="0">
                  <a:solidFill>
                    <a:schemeClr val="accent1">
                      <a:lumMod val="75000"/>
                    </a:schemeClr>
                  </a:solidFill>
                  <a:latin typeface="ＭＳ Ｐ明朝" pitchFamily="18" charset="-128"/>
                  <a:ea typeface="ＭＳ Ｐ明朝" pitchFamily="18" charset="-128"/>
                </a:rPr>
                <a:t>日</a:t>
              </a:r>
              <a:endParaRPr lang="en-US" altLang="ja-JP" sz="1100" dirty="0" smtClean="0">
                <a:solidFill>
                  <a:schemeClr val="accent1">
                    <a:lumMod val="75000"/>
                  </a:schemeClr>
                </a:solidFill>
                <a:latin typeface="ＭＳ Ｐ明朝" pitchFamily="18" charset="-128"/>
                <a:ea typeface="ＭＳ Ｐ明朝" pitchFamily="18" charset="-128"/>
              </a:endParaRPr>
            </a:p>
            <a:p>
              <a:pPr algn="r"/>
              <a:r>
                <a:rPr lang="ja-JP" altLang="en-US" sz="1100" dirty="0" smtClean="0">
                  <a:solidFill>
                    <a:schemeClr val="accent1">
                      <a:lumMod val="75000"/>
                    </a:schemeClr>
                  </a:solidFill>
                  <a:latin typeface="ＭＳ Ｐ明朝" pitchFamily="18" charset="-128"/>
                  <a:ea typeface="ＭＳ Ｐ明朝" pitchFamily="18" charset="-128"/>
                </a:rPr>
                <a:t>平均湿度           </a:t>
              </a:r>
              <a:r>
                <a:rPr lang="en-US" altLang="ja-JP" sz="1100" dirty="0" smtClean="0">
                  <a:solidFill>
                    <a:schemeClr val="accent1">
                      <a:lumMod val="75000"/>
                    </a:schemeClr>
                  </a:solidFill>
                  <a:latin typeface="ＭＳ Ｐ明朝" pitchFamily="18" charset="-128"/>
                  <a:ea typeface="ＭＳ Ｐ明朝" pitchFamily="18" charset="-128"/>
                </a:rPr>
                <a:t>69%</a:t>
              </a:r>
              <a:r>
                <a:rPr lang="ja-JP" altLang="en-US" sz="1100" dirty="0" smtClean="0">
                  <a:solidFill>
                    <a:schemeClr val="accent1">
                      <a:lumMod val="75000"/>
                    </a:schemeClr>
                  </a:solidFill>
                  <a:latin typeface="ＭＳ Ｐ明朝" pitchFamily="18" charset="-128"/>
                  <a:ea typeface="ＭＳ Ｐ明朝" pitchFamily="18" charset="-128"/>
                </a:rPr>
                <a:t> </a:t>
              </a:r>
              <a:endParaRPr lang="en-US" altLang="ja-JP" sz="1100" dirty="0" smtClean="0">
                <a:solidFill>
                  <a:schemeClr val="accent1">
                    <a:lumMod val="75000"/>
                  </a:schemeClr>
                </a:solidFill>
                <a:latin typeface="ＭＳ Ｐ明朝" pitchFamily="18" charset="-128"/>
                <a:ea typeface="ＭＳ Ｐ明朝" pitchFamily="18" charset="-128"/>
              </a:endParaRPr>
            </a:p>
          </p:txBody>
        </p:sp>
        <p:sp>
          <p:nvSpPr>
            <p:cNvPr id="38" name="テキスト ボックス 37"/>
            <p:cNvSpPr txBox="1"/>
            <p:nvPr/>
          </p:nvSpPr>
          <p:spPr>
            <a:xfrm>
              <a:off x="539552" y="2973266"/>
              <a:ext cx="1511650" cy="307777"/>
            </a:xfrm>
            <a:prstGeom prst="rect">
              <a:avLst/>
            </a:prstGeom>
            <a:noFill/>
          </p:spPr>
          <p:txBody>
            <a:bodyPr wrap="square" rtlCol="0">
              <a:spAutoFit/>
            </a:bodyPr>
            <a:lstStyle/>
            <a:p>
              <a:r>
                <a:rPr kumimoji="1" lang="ja-JP" altLang="en-US" sz="1400" b="1" u="sng" dirty="0" smtClean="0">
                  <a:latin typeface="ＭＳ Ｐ明朝" pitchFamily="18" charset="-128"/>
                  <a:ea typeface="ＭＳ Ｐ明朝" pitchFamily="18" charset="-128"/>
                </a:rPr>
                <a:t>首都比較</a:t>
              </a:r>
              <a:endParaRPr kumimoji="1" lang="ja-JP" altLang="en-US" sz="1400" b="1" u="sng" dirty="0">
                <a:latin typeface="ＭＳ Ｐ明朝" pitchFamily="18" charset="-128"/>
                <a:ea typeface="ＭＳ Ｐ明朝" pitchFamily="18" charset="-128"/>
              </a:endParaRPr>
            </a:p>
          </p:txBody>
        </p:sp>
      </p:grpSp>
      <p:sp>
        <p:nvSpPr>
          <p:cNvPr id="39" name="テキスト ボックス 38"/>
          <p:cNvSpPr txBox="1"/>
          <p:nvPr/>
        </p:nvSpPr>
        <p:spPr>
          <a:xfrm>
            <a:off x="5508104" y="168895"/>
            <a:ext cx="1511650" cy="307777"/>
          </a:xfrm>
          <a:prstGeom prst="rect">
            <a:avLst/>
          </a:prstGeom>
          <a:noFill/>
        </p:spPr>
        <p:txBody>
          <a:bodyPr wrap="square" rtlCol="0">
            <a:spAutoFit/>
          </a:bodyPr>
          <a:lstStyle/>
          <a:p>
            <a:r>
              <a:rPr lang="ja-JP" altLang="en-US" sz="1400" b="1" u="sng" dirty="0" smtClean="0">
                <a:latin typeface="ＭＳ Ｐ明朝" pitchFamily="18" charset="-128"/>
                <a:ea typeface="ＭＳ Ｐ明朝" pitchFamily="18" charset="-128"/>
              </a:rPr>
              <a:t>国土</a:t>
            </a:r>
            <a:r>
              <a:rPr kumimoji="1" lang="ja-JP" altLang="en-US" sz="1400" b="1" u="sng" dirty="0" smtClean="0">
                <a:latin typeface="ＭＳ Ｐ明朝" pitchFamily="18" charset="-128"/>
                <a:ea typeface="ＭＳ Ｐ明朝" pitchFamily="18" charset="-128"/>
              </a:rPr>
              <a:t>面積比較</a:t>
            </a:r>
            <a:endParaRPr kumimoji="1" lang="ja-JP" altLang="en-US" sz="1400" b="1" u="sng" dirty="0">
              <a:latin typeface="ＭＳ Ｐ明朝" pitchFamily="18" charset="-128"/>
              <a:ea typeface="ＭＳ Ｐ明朝" pitchFamily="18" charset="-128"/>
            </a:endParaRPr>
          </a:p>
        </p:txBody>
      </p:sp>
      <p:sp>
        <p:nvSpPr>
          <p:cNvPr id="41" name="テキスト ボックス 40"/>
          <p:cNvSpPr txBox="1"/>
          <p:nvPr/>
        </p:nvSpPr>
        <p:spPr>
          <a:xfrm>
            <a:off x="5148064" y="2564904"/>
            <a:ext cx="1861407" cy="261610"/>
          </a:xfrm>
          <a:prstGeom prst="rect">
            <a:avLst/>
          </a:prstGeom>
          <a:noFill/>
        </p:spPr>
        <p:txBody>
          <a:bodyPr wrap="none" rtlCol="0">
            <a:spAutoFit/>
          </a:bodyPr>
          <a:lstStyle/>
          <a:p>
            <a:r>
              <a:rPr kumimoji="1" lang="ja-JP" altLang="en-US" sz="1100" dirty="0" smtClean="0">
                <a:solidFill>
                  <a:schemeClr val="tx2"/>
                </a:solidFill>
                <a:latin typeface="ＭＳ Ｐ明朝" pitchFamily="18" charset="-128"/>
                <a:ea typeface="ＭＳ Ｐ明朝" pitchFamily="18" charset="-128"/>
              </a:rPr>
              <a:t>日本　</a:t>
            </a:r>
            <a:r>
              <a:rPr kumimoji="1" lang="en-US" altLang="ja-JP" sz="1100" dirty="0" smtClean="0">
                <a:solidFill>
                  <a:schemeClr val="tx2"/>
                </a:solidFill>
                <a:latin typeface="ＭＳ Ｐ明朝" pitchFamily="18" charset="-128"/>
                <a:ea typeface="ＭＳ Ｐ明朝" pitchFamily="18" charset="-128"/>
              </a:rPr>
              <a:t>377,930</a:t>
            </a:r>
            <a:r>
              <a:rPr kumimoji="1" lang="ja-JP" altLang="en-US" sz="1100" dirty="0" smtClean="0">
                <a:solidFill>
                  <a:schemeClr val="tx2"/>
                </a:solidFill>
                <a:latin typeface="ＭＳ Ｐ明朝" pitchFamily="18" charset="-128"/>
                <a:ea typeface="ＭＳ Ｐ明朝" pitchFamily="18" charset="-128"/>
              </a:rPr>
              <a:t>㎢ </a:t>
            </a:r>
            <a:r>
              <a:rPr kumimoji="1" lang="en-US" altLang="ja-JP" sz="1100" dirty="0" smtClean="0">
                <a:solidFill>
                  <a:schemeClr val="tx2"/>
                </a:solidFill>
                <a:latin typeface="ＭＳ Ｐ明朝" pitchFamily="18" charset="-128"/>
                <a:ea typeface="ＭＳ Ｐ明朝" pitchFamily="18" charset="-128"/>
              </a:rPr>
              <a:t>(</a:t>
            </a:r>
            <a:r>
              <a:rPr kumimoji="1" lang="ja-JP" altLang="en-US" sz="1100" dirty="0" smtClean="0">
                <a:solidFill>
                  <a:schemeClr val="tx2"/>
                </a:solidFill>
                <a:latin typeface="ＭＳ Ｐ明朝" pitchFamily="18" charset="-128"/>
                <a:ea typeface="ＭＳ Ｐ明朝" pitchFamily="18" charset="-128"/>
              </a:rPr>
              <a:t>世界</a:t>
            </a:r>
            <a:r>
              <a:rPr kumimoji="1" lang="en-US" altLang="ja-JP" sz="1100" dirty="0" smtClean="0">
                <a:solidFill>
                  <a:schemeClr val="tx2"/>
                </a:solidFill>
                <a:latin typeface="ＭＳ Ｐ明朝" pitchFamily="18" charset="-128"/>
                <a:ea typeface="ＭＳ Ｐ明朝" pitchFamily="18" charset="-128"/>
              </a:rPr>
              <a:t>61</a:t>
            </a:r>
            <a:r>
              <a:rPr kumimoji="1" lang="ja-JP" altLang="en-US" sz="1100" dirty="0" smtClean="0">
                <a:solidFill>
                  <a:schemeClr val="tx2"/>
                </a:solidFill>
                <a:latin typeface="ＭＳ Ｐ明朝" pitchFamily="18" charset="-128"/>
                <a:ea typeface="ＭＳ Ｐ明朝" pitchFamily="18" charset="-128"/>
              </a:rPr>
              <a:t>位</a:t>
            </a:r>
            <a:r>
              <a:rPr kumimoji="1" lang="en-US" altLang="ja-JP" sz="1100" dirty="0" smtClean="0">
                <a:solidFill>
                  <a:schemeClr val="tx2"/>
                </a:solidFill>
                <a:latin typeface="ＭＳ Ｐ明朝" pitchFamily="18" charset="-128"/>
                <a:ea typeface="ＭＳ Ｐ明朝" pitchFamily="18" charset="-128"/>
              </a:rPr>
              <a:t>)</a:t>
            </a:r>
            <a:endParaRPr kumimoji="1" lang="ja-JP" altLang="en-US" sz="1100" dirty="0">
              <a:solidFill>
                <a:schemeClr val="tx2"/>
              </a:solidFill>
              <a:latin typeface="ＭＳ Ｐ明朝" pitchFamily="18" charset="-128"/>
              <a:ea typeface="ＭＳ Ｐ明朝" pitchFamily="18" charset="-128"/>
            </a:endParaRPr>
          </a:p>
        </p:txBody>
      </p:sp>
      <p:sp>
        <p:nvSpPr>
          <p:cNvPr id="42" name="テキスト ボックス 41"/>
          <p:cNvSpPr txBox="1"/>
          <p:nvPr/>
        </p:nvSpPr>
        <p:spPr>
          <a:xfrm>
            <a:off x="7024152" y="2564904"/>
            <a:ext cx="2156360" cy="261610"/>
          </a:xfrm>
          <a:prstGeom prst="rect">
            <a:avLst/>
          </a:prstGeom>
          <a:noFill/>
        </p:spPr>
        <p:txBody>
          <a:bodyPr wrap="none" rtlCol="0">
            <a:spAutoFit/>
          </a:bodyPr>
          <a:lstStyle/>
          <a:p>
            <a:r>
              <a:rPr lang="ja-JP" altLang="en-US" sz="1100" dirty="0" smtClean="0">
                <a:solidFill>
                  <a:srgbClr val="FF0000"/>
                </a:solidFill>
                <a:latin typeface="ＭＳ Ｐ明朝" pitchFamily="18" charset="-128"/>
                <a:ea typeface="ＭＳ Ｐ明朝" pitchFamily="18" charset="-128"/>
              </a:rPr>
              <a:t>ペルー</a:t>
            </a:r>
            <a:r>
              <a:rPr kumimoji="1" lang="ja-JP" altLang="en-US" sz="1100" dirty="0" smtClean="0">
                <a:solidFill>
                  <a:srgbClr val="FF0000"/>
                </a:solidFill>
                <a:latin typeface="ＭＳ Ｐ明朝" pitchFamily="18" charset="-128"/>
                <a:ea typeface="ＭＳ Ｐ明朝" pitchFamily="18" charset="-128"/>
              </a:rPr>
              <a:t>　</a:t>
            </a:r>
            <a:r>
              <a:rPr lang="en-US" altLang="ja-JP" sz="1100" dirty="0" smtClean="0">
                <a:solidFill>
                  <a:srgbClr val="FF0000"/>
                </a:solidFill>
                <a:latin typeface="ＭＳ Ｐ明朝" pitchFamily="18" charset="-128"/>
                <a:ea typeface="ＭＳ Ｐ明朝" pitchFamily="18" charset="-128"/>
              </a:rPr>
              <a:t>1,285,216</a:t>
            </a:r>
            <a:r>
              <a:rPr kumimoji="1" lang="ja-JP" altLang="en-US" sz="1100" dirty="0" smtClean="0">
                <a:solidFill>
                  <a:srgbClr val="FF0000"/>
                </a:solidFill>
                <a:latin typeface="ＭＳ Ｐ明朝" pitchFamily="18" charset="-128"/>
                <a:ea typeface="ＭＳ Ｐ明朝" pitchFamily="18" charset="-128"/>
              </a:rPr>
              <a:t>㎢ </a:t>
            </a:r>
            <a:r>
              <a:rPr kumimoji="1" lang="en-US" altLang="ja-JP" sz="1100" dirty="0" smtClean="0">
                <a:solidFill>
                  <a:srgbClr val="FF0000"/>
                </a:solidFill>
                <a:latin typeface="ＭＳ Ｐ明朝" pitchFamily="18" charset="-128"/>
                <a:ea typeface="ＭＳ Ｐ明朝" pitchFamily="18" charset="-128"/>
              </a:rPr>
              <a:t>(</a:t>
            </a:r>
            <a:r>
              <a:rPr kumimoji="1" lang="ja-JP" altLang="en-US" sz="1100" dirty="0" smtClean="0">
                <a:solidFill>
                  <a:srgbClr val="FF0000"/>
                </a:solidFill>
                <a:latin typeface="ＭＳ Ｐ明朝" pitchFamily="18" charset="-128"/>
                <a:ea typeface="ＭＳ Ｐ明朝" pitchFamily="18" charset="-128"/>
              </a:rPr>
              <a:t>世界</a:t>
            </a:r>
            <a:r>
              <a:rPr lang="en-US" altLang="ja-JP" sz="1100" dirty="0" smtClean="0">
                <a:solidFill>
                  <a:srgbClr val="FF0000"/>
                </a:solidFill>
                <a:latin typeface="ＭＳ Ｐ明朝" pitchFamily="18" charset="-128"/>
                <a:ea typeface="ＭＳ Ｐ明朝" pitchFamily="18" charset="-128"/>
              </a:rPr>
              <a:t>19</a:t>
            </a:r>
            <a:r>
              <a:rPr kumimoji="1" lang="ja-JP" altLang="en-US" sz="1100" dirty="0" smtClean="0">
                <a:solidFill>
                  <a:srgbClr val="FF0000"/>
                </a:solidFill>
                <a:latin typeface="ＭＳ Ｐ明朝" pitchFamily="18" charset="-128"/>
                <a:ea typeface="ＭＳ Ｐ明朝" pitchFamily="18" charset="-128"/>
              </a:rPr>
              <a:t>位</a:t>
            </a:r>
            <a:r>
              <a:rPr kumimoji="1" lang="en-US" altLang="ja-JP" sz="1100" dirty="0" smtClean="0">
                <a:solidFill>
                  <a:srgbClr val="FF0000"/>
                </a:solidFill>
                <a:latin typeface="ＭＳ Ｐ明朝" pitchFamily="18" charset="-128"/>
                <a:ea typeface="ＭＳ Ｐ明朝" pitchFamily="18" charset="-128"/>
              </a:rPr>
              <a:t>)</a:t>
            </a:r>
            <a:endParaRPr kumimoji="1" lang="ja-JP" altLang="en-US" sz="1100" dirty="0">
              <a:solidFill>
                <a:srgbClr val="FF0000"/>
              </a:solidFill>
              <a:latin typeface="ＭＳ Ｐ明朝" pitchFamily="18" charset="-128"/>
              <a:ea typeface="ＭＳ Ｐ明朝" pitchFamily="18" charset="-128"/>
            </a:endParaRPr>
          </a:p>
        </p:txBody>
      </p:sp>
      <p:sp>
        <p:nvSpPr>
          <p:cNvPr id="43" name="テキスト ボックス 42"/>
          <p:cNvSpPr txBox="1"/>
          <p:nvPr/>
        </p:nvSpPr>
        <p:spPr>
          <a:xfrm>
            <a:off x="179512" y="44624"/>
            <a:ext cx="3809056" cy="461665"/>
          </a:xfrm>
          <a:prstGeom prst="rect">
            <a:avLst/>
          </a:prstGeom>
          <a:noFill/>
        </p:spPr>
        <p:txBody>
          <a:bodyPr wrap="none" rtlCol="0">
            <a:spAutoFit/>
          </a:bodyPr>
          <a:lstStyle/>
          <a:p>
            <a:r>
              <a:rPr lang="ja-JP" altLang="en-US" sz="2400" b="1" u="sng" dirty="0" smtClean="0">
                <a:latin typeface="ＭＳ Ｐ明朝" pitchFamily="18" charset="-128"/>
                <a:ea typeface="ＭＳ Ｐ明朝" pitchFamily="18" charset="-128"/>
              </a:rPr>
              <a:t>日ペルー基礎データの比較</a:t>
            </a:r>
            <a:endParaRPr kumimoji="1" lang="ja-JP" altLang="en-US" sz="2400" b="1" u="sng" dirty="0">
              <a:latin typeface="ＭＳ Ｐ明朝" pitchFamily="18" charset="-128"/>
              <a:ea typeface="ＭＳ Ｐ明朝" pitchFamily="18"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152971151"/>
              </p:ext>
            </p:extLst>
          </p:nvPr>
        </p:nvGraphicFramePr>
        <p:xfrm>
          <a:off x="107504" y="603528"/>
          <a:ext cx="4896544" cy="1097280"/>
        </p:xfrm>
        <a:graphic>
          <a:graphicData uri="http://schemas.openxmlformats.org/drawingml/2006/table">
            <a:tbl>
              <a:tblPr firstRow="1" bandRow="1">
                <a:tableStyleId>{8799B23B-EC83-4686-B30A-512413B5E67A}</a:tableStyleId>
              </a:tblPr>
              <a:tblGrid>
                <a:gridCol w="2160240"/>
                <a:gridCol w="720080"/>
                <a:gridCol w="2016224"/>
              </a:tblGrid>
              <a:tr h="250086">
                <a:tc>
                  <a:txBody>
                    <a:bodyPr/>
                    <a:lstStyle/>
                    <a:p>
                      <a:r>
                        <a:rPr kumimoji="1" lang="ja-JP" altLang="en-US" sz="1200" dirty="0" smtClean="0">
                          <a:latin typeface="ＭＳ Ｐ明朝" pitchFamily="18" charset="-128"/>
                          <a:ea typeface="ＭＳ Ｐ明朝" pitchFamily="18" charset="-128"/>
                        </a:rPr>
                        <a:t>日本</a:t>
                      </a:r>
                      <a:endParaRPr kumimoji="1" lang="ja-JP" altLang="en-US" sz="1200" dirty="0">
                        <a:latin typeface="ＭＳ Ｐ明朝" pitchFamily="18" charset="-128"/>
                        <a:ea typeface="ＭＳ Ｐ明朝" pitchFamily="18" charset="-128"/>
                      </a:endParaRPr>
                    </a:p>
                  </a:txBody>
                  <a:tcPr/>
                </a:tc>
                <a:tc>
                  <a:txBody>
                    <a:bodyPr/>
                    <a:lstStyle/>
                    <a:p>
                      <a:pPr algn="ctr"/>
                      <a:endParaRPr kumimoji="1" lang="ja-JP" altLang="en-US" sz="1200" b="1" dirty="0">
                        <a:latin typeface="ＭＳ Ｐ明朝" pitchFamily="18" charset="-128"/>
                        <a:ea typeface="ＭＳ Ｐ明朝" pitchFamily="18" charset="-128"/>
                      </a:endParaRPr>
                    </a:p>
                  </a:txBody>
                  <a:tcPr/>
                </a:tc>
                <a:tc>
                  <a:txBody>
                    <a:bodyPr/>
                    <a:lstStyle/>
                    <a:p>
                      <a:pPr algn="r"/>
                      <a:r>
                        <a:rPr kumimoji="1" lang="ja-JP" altLang="en-US" sz="1200" dirty="0" smtClean="0">
                          <a:latin typeface="ＭＳ Ｐ明朝" pitchFamily="18" charset="-128"/>
                          <a:ea typeface="ＭＳ Ｐ明朝" pitchFamily="18" charset="-128"/>
                        </a:rPr>
                        <a:t>ペルー　</a:t>
                      </a:r>
                      <a:endParaRPr kumimoji="1" lang="ja-JP" altLang="en-US" sz="1200" dirty="0">
                        <a:latin typeface="ＭＳ Ｐ明朝" pitchFamily="18" charset="-128"/>
                        <a:ea typeface="ＭＳ Ｐ明朝" pitchFamily="18" charset="-128"/>
                      </a:endParaRPr>
                    </a:p>
                  </a:txBody>
                  <a:tcPr/>
                </a:tc>
              </a:tr>
              <a:tr h="252675">
                <a:tc>
                  <a:txBody>
                    <a:bodyPr/>
                    <a:lstStyle/>
                    <a:p>
                      <a:r>
                        <a:rPr kumimoji="1" lang="ja-JP" altLang="en-US" sz="1200" dirty="0" smtClean="0">
                          <a:latin typeface="ＭＳ Ｐ明朝" pitchFamily="18" charset="-128"/>
                          <a:ea typeface="ＭＳ Ｐ明朝" pitchFamily="18" charset="-128"/>
                        </a:rPr>
                        <a:t>約</a:t>
                      </a:r>
                      <a:r>
                        <a:rPr kumimoji="1" lang="en-US" altLang="ja-JP" sz="1200" dirty="0" smtClean="0">
                          <a:latin typeface="ＭＳ Ｐ明朝" pitchFamily="18" charset="-128"/>
                          <a:ea typeface="ＭＳ Ｐ明朝" pitchFamily="18" charset="-128"/>
                        </a:rPr>
                        <a:t>1</a:t>
                      </a:r>
                      <a:r>
                        <a:rPr kumimoji="1" lang="ja-JP" altLang="en-US" sz="1200" dirty="0" smtClean="0">
                          <a:latin typeface="ＭＳ Ｐ明朝" pitchFamily="18" charset="-128"/>
                          <a:ea typeface="ＭＳ Ｐ明朝" pitchFamily="18" charset="-128"/>
                        </a:rPr>
                        <a:t>億</a:t>
                      </a:r>
                      <a:r>
                        <a:rPr kumimoji="1" lang="en-US" altLang="ja-JP" sz="1200" dirty="0" smtClean="0">
                          <a:latin typeface="ＭＳ Ｐ明朝" pitchFamily="18" charset="-128"/>
                          <a:ea typeface="ＭＳ Ｐ明朝" pitchFamily="18" charset="-128"/>
                        </a:rPr>
                        <a:t>2,672</a:t>
                      </a:r>
                      <a:r>
                        <a:rPr kumimoji="1" lang="ja-JP" altLang="en-US" sz="1200" dirty="0" smtClean="0">
                          <a:latin typeface="ＭＳ Ｐ明朝" pitchFamily="18" charset="-128"/>
                          <a:ea typeface="ＭＳ Ｐ明朝" pitchFamily="18" charset="-128"/>
                        </a:rPr>
                        <a:t>万人（</a:t>
                      </a:r>
                      <a:r>
                        <a:rPr kumimoji="1" lang="en-US" altLang="ja-JP" sz="1200" smtClean="0">
                          <a:latin typeface="ＭＳ Ｐ明朝" pitchFamily="18" charset="-128"/>
                          <a:ea typeface="ＭＳ Ｐ明朝" pitchFamily="18" charset="-128"/>
                        </a:rPr>
                        <a:t>2017.10</a:t>
                      </a:r>
                      <a:r>
                        <a:rPr kumimoji="1" lang="ja-JP" altLang="en-US" sz="1200" dirty="0" smtClean="0">
                          <a:latin typeface="ＭＳ Ｐ明朝" pitchFamily="18" charset="-128"/>
                          <a:ea typeface="ＭＳ Ｐ明朝" pitchFamily="18" charset="-128"/>
                        </a:rPr>
                        <a:t>）</a:t>
                      </a:r>
                      <a:endParaRPr kumimoji="1" lang="ja-JP" altLang="en-US" sz="1200" dirty="0">
                        <a:latin typeface="ＭＳ Ｐ明朝" pitchFamily="18" charset="-128"/>
                        <a:ea typeface="ＭＳ Ｐ明朝" pitchFamily="18"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ＭＳ Ｐ明朝" pitchFamily="18" charset="-128"/>
                          <a:ea typeface="ＭＳ Ｐ明朝" pitchFamily="18" charset="-128"/>
                        </a:rPr>
                        <a:t>人口</a:t>
                      </a:r>
                    </a:p>
                  </a:txBody>
                  <a:tcPr/>
                </a:tc>
                <a:tc>
                  <a:txBody>
                    <a:bodyPr/>
                    <a:lstStyle/>
                    <a:p>
                      <a:pPr algn="r"/>
                      <a:r>
                        <a:rPr kumimoji="1" lang="ja-JP" altLang="en-US" sz="1200" dirty="0" smtClean="0">
                          <a:latin typeface="ＭＳ Ｐ明朝" pitchFamily="18" charset="-128"/>
                          <a:ea typeface="ＭＳ Ｐ明朝" pitchFamily="18" charset="-128"/>
                        </a:rPr>
                        <a:t>約</a:t>
                      </a:r>
                      <a:r>
                        <a:rPr kumimoji="1" lang="en-US" altLang="ja-JP" sz="1200" dirty="0" smtClean="0">
                          <a:latin typeface="ＭＳ Ｐ明朝" pitchFamily="18" charset="-128"/>
                          <a:ea typeface="ＭＳ Ｐ明朝" pitchFamily="18" charset="-128"/>
                        </a:rPr>
                        <a:t>3,182.6</a:t>
                      </a:r>
                      <a:r>
                        <a:rPr kumimoji="1" lang="ja-JP" altLang="en-US" sz="1200" dirty="0" smtClean="0">
                          <a:latin typeface="ＭＳ Ｐ明朝" pitchFamily="18" charset="-128"/>
                          <a:ea typeface="ＭＳ Ｐ明朝" pitchFamily="18" charset="-128"/>
                        </a:rPr>
                        <a:t>万人（</a:t>
                      </a:r>
                      <a:r>
                        <a:rPr kumimoji="1" lang="en-US" altLang="ja-JP" sz="1200" smtClean="0">
                          <a:latin typeface="ＭＳ Ｐ明朝" pitchFamily="18" charset="-128"/>
                          <a:ea typeface="ＭＳ Ｐ明朝" pitchFamily="18" charset="-128"/>
                        </a:rPr>
                        <a:t>2017.10</a:t>
                      </a:r>
                      <a:r>
                        <a:rPr kumimoji="1" lang="ja-JP" altLang="en-US" sz="1200" smtClean="0">
                          <a:latin typeface="ＭＳ Ｐ明朝" pitchFamily="18" charset="-128"/>
                          <a:ea typeface="ＭＳ Ｐ明朝" pitchFamily="18" charset="-128"/>
                        </a:rPr>
                        <a:t>）</a:t>
                      </a:r>
                      <a:endParaRPr kumimoji="1" lang="ja-JP" altLang="en-US" sz="1200" dirty="0">
                        <a:latin typeface="ＭＳ Ｐ明朝" pitchFamily="18" charset="-128"/>
                        <a:ea typeface="ＭＳ Ｐ明朝" pitchFamily="18" charset="-128"/>
                      </a:endParaRPr>
                    </a:p>
                  </a:txBody>
                  <a:tcPr/>
                </a:tc>
              </a:tr>
              <a:tr h="252675">
                <a:tc>
                  <a:txBody>
                    <a:bodyPr/>
                    <a:lstStyle/>
                    <a:p>
                      <a:r>
                        <a:rPr kumimoji="1" lang="ja-JP" altLang="en-US" sz="1200" dirty="0" smtClean="0">
                          <a:latin typeface="ＭＳ Ｐ明朝" pitchFamily="18" charset="-128"/>
                          <a:ea typeface="ＭＳ Ｐ明朝" pitchFamily="18" charset="-128"/>
                        </a:rPr>
                        <a:t>東経</a:t>
                      </a:r>
                      <a:r>
                        <a:rPr kumimoji="1" lang="en-US" altLang="ja-JP" sz="1200" dirty="0" smtClean="0">
                          <a:latin typeface="ＭＳ Ｐ明朝" pitchFamily="18" charset="-128"/>
                          <a:ea typeface="ＭＳ Ｐ明朝" pitchFamily="18" charset="-128"/>
                        </a:rPr>
                        <a:t>122</a:t>
                      </a:r>
                      <a:r>
                        <a:rPr kumimoji="1" lang="es-ES" altLang="ja-JP" sz="1200" dirty="0" smtClean="0">
                          <a:latin typeface="ＭＳ Ｐ明朝" pitchFamily="18" charset="-128"/>
                          <a:ea typeface="ＭＳ Ｐ明朝" pitchFamily="18" charset="-128"/>
                        </a:rPr>
                        <a:t>º</a:t>
                      </a:r>
                      <a:r>
                        <a:rPr kumimoji="1" lang="en-US" altLang="ja-JP" sz="1200" dirty="0" smtClean="0">
                          <a:latin typeface="ＭＳ Ｐ明朝" pitchFamily="18" charset="-128"/>
                          <a:ea typeface="ＭＳ Ｐ明朝" pitchFamily="18" charset="-128"/>
                        </a:rPr>
                        <a:t>56’01”-153</a:t>
                      </a:r>
                      <a:r>
                        <a:rPr kumimoji="1" lang="es-ES" altLang="ja-JP" sz="1200" dirty="0" smtClean="0">
                          <a:latin typeface="ＭＳ Ｐ明朝" pitchFamily="18" charset="-128"/>
                          <a:ea typeface="ＭＳ Ｐ明朝" pitchFamily="18" charset="-128"/>
                        </a:rPr>
                        <a:t>º</a:t>
                      </a:r>
                      <a:r>
                        <a:rPr kumimoji="1" lang="en-US" altLang="ja-JP" sz="1200" dirty="0" smtClean="0">
                          <a:latin typeface="ＭＳ Ｐ明朝" pitchFamily="18" charset="-128"/>
                          <a:ea typeface="ＭＳ Ｐ明朝" pitchFamily="18" charset="-128"/>
                        </a:rPr>
                        <a:t>59’11”</a:t>
                      </a:r>
                      <a:endParaRPr kumimoji="1" lang="ja-JP" altLang="en-US" sz="1200" dirty="0">
                        <a:latin typeface="ＭＳ Ｐ明朝" pitchFamily="18" charset="-128"/>
                        <a:ea typeface="ＭＳ Ｐ明朝" pitchFamily="18"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ＭＳ Ｐ明朝" pitchFamily="18" charset="-128"/>
                          <a:ea typeface="ＭＳ Ｐ明朝" pitchFamily="18" charset="-128"/>
                        </a:rPr>
                        <a:t>経度</a:t>
                      </a:r>
                    </a:p>
                  </a:txBody>
                  <a:tcPr/>
                </a:tc>
                <a:tc>
                  <a:txBody>
                    <a:bodyPr/>
                    <a:lstStyle/>
                    <a:p>
                      <a:pPr algn="r"/>
                      <a:r>
                        <a:rPr kumimoji="1" lang="ja-JP" altLang="en-US" sz="1200" dirty="0" smtClean="0">
                          <a:latin typeface="ＭＳ Ｐ明朝" pitchFamily="18" charset="-128"/>
                          <a:ea typeface="ＭＳ Ｐ明朝" pitchFamily="18" charset="-128"/>
                        </a:rPr>
                        <a:t>西経</a:t>
                      </a:r>
                      <a:r>
                        <a:rPr kumimoji="1" lang="en-US" altLang="ja-JP" sz="1200" dirty="0" smtClean="0">
                          <a:latin typeface="ＭＳ Ｐ明朝" pitchFamily="18" charset="-128"/>
                          <a:ea typeface="ＭＳ Ｐ明朝" pitchFamily="18" charset="-128"/>
                        </a:rPr>
                        <a:t>68</a:t>
                      </a:r>
                      <a:r>
                        <a:rPr kumimoji="1" lang="es-ES" altLang="ja-JP" sz="1200" dirty="0" smtClean="0">
                          <a:latin typeface="ＭＳ Ｐ明朝" pitchFamily="18" charset="-128"/>
                          <a:ea typeface="ＭＳ Ｐ明朝" pitchFamily="18" charset="-128"/>
                        </a:rPr>
                        <a:t>º39’27”-81º19’34”5</a:t>
                      </a:r>
                      <a:endParaRPr kumimoji="1" lang="ja-JP" altLang="en-US" sz="1200" dirty="0">
                        <a:latin typeface="ＭＳ Ｐ明朝" pitchFamily="18" charset="-128"/>
                        <a:ea typeface="ＭＳ Ｐ明朝" pitchFamily="18" charset="-128"/>
                      </a:endParaRPr>
                    </a:p>
                  </a:txBody>
                  <a:tcPr/>
                </a:tc>
              </a:tr>
              <a:tr h="252675">
                <a:tc>
                  <a:txBody>
                    <a:bodyPr/>
                    <a:lstStyle/>
                    <a:p>
                      <a:r>
                        <a:rPr kumimoji="1" lang="ja-JP" altLang="en-US" sz="1200" dirty="0" smtClean="0">
                          <a:latin typeface="ＭＳ Ｐ明朝" pitchFamily="18" charset="-128"/>
                          <a:ea typeface="ＭＳ Ｐ明朝" pitchFamily="18" charset="-128"/>
                        </a:rPr>
                        <a:t>北緯</a:t>
                      </a:r>
                      <a:r>
                        <a:rPr kumimoji="1" lang="en-US" altLang="ja-JP" sz="1200" dirty="0" smtClean="0">
                          <a:latin typeface="ＭＳ Ｐ明朝" pitchFamily="18" charset="-128"/>
                          <a:ea typeface="ＭＳ Ｐ明朝" pitchFamily="18" charset="-128"/>
                        </a:rPr>
                        <a:t>20</a:t>
                      </a:r>
                      <a:r>
                        <a:rPr kumimoji="1" lang="es-ES" altLang="ja-JP" sz="1200" dirty="0" smtClean="0">
                          <a:latin typeface="ＭＳ Ｐ明朝" pitchFamily="18" charset="-128"/>
                          <a:ea typeface="ＭＳ Ｐ明朝" pitchFamily="18" charset="-128"/>
                        </a:rPr>
                        <a:t>º25’31”-45º33’26”</a:t>
                      </a:r>
                      <a:endParaRPr kumimoji="1" lang="ja-JP" altLang="en-US" sz="1200" dirty="0">
                        <a:latin typeface="ＭＳ Ｐ明朝" pitchFamily="18" charset="-128"/>
                        <a:ea typeface="ＭＳ Ｐ明朝" pitchFamily="18"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ＭＳ Ｐ明朝" pitchFamily="18" charset="-128"/>
                          <a:ea typeface="ＭＳ Ｐ明朝" pitchFamily="18" charset="-128"/>
                        </a:rPr>
                        <a:t>緯度</a:t>
                      </a:r>
                    </a:p>
                  </a:txBody>
                  <a:tcPr/>
                </a:tc>
                <a:tc>
                  <a:txBody>
                    <a:bodyPr/>
                    <a:lstStyle/>
                    <a:p>
                      <a:pPr algn="r"/>
                      <a:r>
                        <a:rPr kumimoji="1" lang="ja-JP" altLang="en-US" sz="1200" dirty="0" smtClean="0">
                          <a:latin typeface="ＭＳ Ｐ明朝" pitchFamily="18" charset="-128"/>
                          <a:ea typeface="ＭＳ Ｐ明朝" pitchFamily="18" charset="-128"/>
                        </a:rPr>
                        <a:t>南緯</a:t>
                      </a:r>
                      <a:r>
                        <a:rPr kumimoji="1" lang="en-US" altLang="ja-JP" sz="1200" dirty="0" smtClean="0">
                          <a:latin typeface="ＭＳ Ｐ明朝" pitchFamily="18" charset="-128"/>
                          <a:ea typeface="ＭＳ Ｐ明朝" pitchFamily="18" charset="-128"/>
                        </a:rPr>
                        <a:t>0</a:t>
                      </a:r>
                      <a:r>
                        <a:rPr kumimoji="1" lang="es-ES" altLang="ja-JP" sz="1200" dirty="0" smtClean="0">
                          <a:latin typeface="ＭＳ Ｐ明朝" pitchFamily="18" charset="-128"/>
                          <a:ea typeface="ＭＳ Ｐ明朝" pitchFamily="18" charset="-128"/>
                        </a:rPr>
                        <a:t>º01’48”-18º20’58”8</a:t>
                      </a:r>
                      <a:r>
                        <a:rPr kumimoji="1" lang="en-US" altLang="ja-JP" sz="1200" dirty="0" smtClean="0">
                          <a:latin typeface="ＭＳ Ｐ明朝" pitchFamily="18" charset="-128"/>
                          <a:ea typeface="ＭＳ Ｐ明朝" pitchFamily="18" charset="-128"/>
                        </a:rPr>
                        <a:t>  </a:t>
                      </a:r>
                      <a:r>
                        <a:rPr kumimoji="1" lang="ja-JP" altLang="en-US" sz="1200" dirty="0" smtClean="0">
                          <a:latin typeface="ＭＳ Ｐ明朝" pitchFamily="18" charset="-128"/>
                          <a:ea typeface="ＭＳ Ｐ明朝" pitchFamily="18" charset="-128"/>
                        </a:rPr>
                        <a:t>　　　</a:t>
                      </a:r>
                      <a:endParaRPr kumimoji="1" lang="ja-JP" altLang="en-US" sz="1200" dirty="0">
                        <a:latin typeface="ＭＳ Ｐ明朝" pitchFamily="18" charset="-128"/>
                        <a:ea typeface="ＭＳ Ｐ明朝" pitchFamily="18" charset="-128"/>
                      </a:endParaRPr>
                    </a:p>
                  </a:txBody>
                  <a:tcPr/>
                </a:tc>
              </a:tr>
            </a:tbl>
          </a:graphicData>
        </a:graphic>
      </p:graphicFrame>
      <p:grpSp>
        <p:nvGrpSpPr>
          <p:cNvPr id="44" name="グループ化 43"/>
          <p:cNvGrpSpPr/>
          <p:nvPr/>
        </p:nvGrpSpPr>
        <p:grpSpPr>
          <a:xfrm>
            <a:off x="-63720" y="4490536"/>
            <a:ext cx="4707728" cy="2322840"/>
            <a:chOff x="656360" y="3337247"/>
            <a:chExt cx="4707728" cy="2322840"/>
          </a:xfrm>
        </p:grpSpPr>
        <p:pic>
          <p:nvPicPr>
            <p:cNvPr id="2" name="Picture 3" descr="C:\Users\a19796\Desktop\Scrn151[1].png"/>
            <p:cNvPicPr>
              <a:picLocks noChangeAspect="1" noChangeArrowheads="1"/>
            </p:cNvPicPr>
            <p:nvPr/>
          </p:nvPicPr>
          <p:blipFill>
            <a:blip r:embed="rId6" cstate="print"/>
            <a:srcRect/>
            <a:stretch>
              <a:fillRect/>
            </a:stretch>
          </p:blipFill>
          <p:spPr bwMode="auto">
            <a:xfrm>
              <a:off x="3762103" y="3441130"/>
              <a:ext cx="1601985" cy="1067990"/>
            </a:xfrm>
            <a:prstGeom prst="rect">
              <a:avLst/>
            </a:prstGeom>
            <a:noFill/>
          </p:spPr>
        </p:pic>
        <p:sp>
          <p:nvSpPr>
            <p:cNvPr id="46" name="テキスト ボックス 45"/>
            <p:cNvSpPr txBox="1"/>
            <p:nvPr/>
          </p:nvSpPr>
          <p:spPr>
            <a:xfrm>
              <a:off x="900110" y="3337247"/>
              <a:ext cx="1511650" cy="307777"/>
            </a:xfrm>
            <a:prstGeom prst="rect">
              <a:avLst/>
            </a:prstGeom>
            <a:noFill/>
          </p:spPr>
          <p:txBody>
            <a:bodyPr wrap="square" rtlCol="0">
              <a:spAutoFit/>
            </a:bodyPr>
            <a:lstStyle/>
            <a:p>
              <a:r>
                <a:rPr lang="ja-JP" altLang="en-US" sz="1400" b="1" u="sng" dirty="0" smtClean="0">
                  <a:latin typeface="ＭＳ Ｐ明朝" pitchFamily="18" charset="-128"/>
                  <a:ea typeface="ＭＳ Ｐ明朝" pitchFamily="18" charset="-128"/>
                </a:rPr>
                <a:t>ペルー参考情報</a:t>
              </a:r>
              <a:endParaRPr kumimoji="1" lang="ja-JP" altLang="en-US" sz="1400" b="1" u="sng" dirty="0">
                <a:latin typeface="ＭＳ Ｐ明朝" pitchFamily="18" charset="-128"/>
                <a:ea typeface="ＭＳ Ｐ明朝" pitchFamily="18" charset="-128"/>
              </a:endParaRPr>
            </a:p>
          </p:txBody>
        </p:sp>
        <p:sp>
          <p:nvSpPr>
            <p:cNvPr id="47" name="テキスト ボックス 46"/>
            <p:cNvSpPr txBox="1"/>
            <p:nvPr/>
          </p:nvSpPr>
          <p:spPr>
            <a:xfrm>
              <a:off x="656360" y="3642409"/>
              <a:ext cx="675280" cy="276999"/>
            </a:xfrm>
            <a:prstGeom prst="rect">
              <a:avLst/>
            </a:prstGeom>
            <a:noFill/>
          </p:spPr>
          <p:txBody>
            <a:bodyPr wrap="square" rtlCol="0">
              <a:spAutoFit/>
            </a:bodyPr>
            <a:lstStyle/>
            <a:p>
              <a:r>
                <a:rPr kumimoji="1" lang="ja-JP" altLang="en-US" sz="1200" dirty="0" smtClean="0">
                  <a:latin typeface="ＭＳ Ｐ明朝" pitchFamily="18" charset="-128"/>
                  <a:ea typeface="ＭＳ Ｐ明朝" pitchFamily="18" charset="-128"/>
                </a:rPr>
                <a:t>国旗：</a:t>
              </a:r>
              <a:endParaRPr kumimoji="1" lang="en-US" altLang="ja-JP" sz="1100" dirty="0" smtClean="0">
                <a:latin typeface="ＭＳ Ｐ明朝" pitchFamily="18" charset="-128"/>
                <a:ea typeface="ＭＳ Ｐ明朝" pitchFamily="18" charset="-128"/>
              </a:endParaRPr>
            </a:p>
          </p:txBody>
        </p:sp>
        <p:sp>
          <p:nvSpPr>
            <p:cNvPr id="48" name="テキスト ボックス 47"/>
            <p:cNvSpPr txBox="1"/>
            <p:nvPr/>
          </p:nvSpPr>
          <p:spPr>
            <a:xfrm>
              <a:off x="1043608" y="3642409"/>
              <a:ext cx="2664296" cy="769441"/>
            </a:xfrm>
            <a:prstGeom prst="rect">
              <a:avLst/>
            </a:prstGeom>
            <a:noFill/>
          </p:spPr>
          <p:txBody>
            <a:bodyPr wrap="square" rtlCol="0">
              <a:spAutoFit/>
            </a:bodyPr>
            <a:lstStyle/>
            <a:p>
              <a:r>
                <a:rPr kumimoji="1" lang="ja-JP" altLang="en-US" sz="1100" dirty="0" smtClean="0">
                  <a:latin typeface="ＭＳ Ｐ明朝" pitchFamily="18" charset="-128"/>
                  <a:ea typeface="ＭＳ Ｐ明朝" pitchFamily="18" charset="-128"/>
                </a:rPr>
                <a:t>公的機関が使用する旗には</a:t>
              </a:r>
              <a:r>
                <a:rPr kumimoji="1" lang="en-US" altLang="ja-JP" sz="1100" dirty="0" smtClean="0">
                  <a:latin typeface="ＭＳ Ｐ明朝" pitchFamily="18" charset="-128"/>
                  <a:ea typeface="ＭＳ Ｐ明朝" pitchFamily="18" charset="-128"/>
                </a:rPr>
                <a:t>,</a:t>
              </a:r>
              <a:r>
                <a:rPr lang="ja-JP" altLang="en-US" sz="1100" dirty="0" smtClean="0">
                  <a:latin typeface="ＭＳ Ｐ明朝" pitchFamily="18" charset="-128"/>
                  <a:ea typeface="ＭＳ Ｐ明朝" pitchFamily="18" charset="-128"/>
                </a:rPr>
                <a:t>中央白地に</a:t>
              </a:r>
              <a:r>
                <a:rPr lang="en-US" altLang="ja-JP" sz="1100" dirty="0" smtClean="0">
                  <a:latin typeface="ＭＳ Ｐ明朝" pitchFamily="18" charset="-128"/>
                  <a:ea typeface="ＭＳ Ｐ明朝" pitchFamily="18" charset="-128"/>
                </a:rPr>
                <a:t>,</a:t>
              </a:r>
              <a:r>
                <a:rPr lang="ja-JP" altLang="en-US" sz="1100" dirty="0" smtClean="0">
                  <a:latin typeface="ＭＳ Ｐ明朝" pitchFamily="18" charset="-128"/>
                  <a:ea typeface="ＭＳ Ｐ明朝" pitchFamily="18" charset="-128"/>
                </a:rPr>
                <a:t>ビクーニャ（左上）</a:t>
              </a:r>
              <a:r>
                <a:rPr lang="en-US" altLang="ja-JP" sz="1100" dirty="0" smtClean="0">
                  <a:latin typeface="ＭＳ Ｐ明朝" pitchFamily="18" charset="-128"/>
                  <a:ea typeface="ＭＳ Ｐ明朝" pitchFamily="18" charset="-128"/>
                </a:rPr>
                <a:t>,</a:t>
              </a:r>
              <a:r>
                <a:rPr lang="ja-JP" altLang="en-US" sz="1100" dirty="0" smtClean="0">
                  <a:latin typeface="ＭＳ Ｐ明朝" pitchFamily="18" charset="-128"/>
                  <a:ea typeface="ＭＳ Ｐ明朝" pitchFamily="18" charset="-128"/>
                </a:rPr>
                <a:t>キナノキ（右上），豊穣の角と金貨（下）が描かれた国章が入る。</a:t>
              </a:r>
              <a:endParaRPr lang="en-US" altLang="ja-JP" sz="1100" dirty="0" smtClean="0">
                <a:latin typeface="ＭＳ Ｐ明朝" pitchFamily="18" charset="-128"/>
                <a:ea typeface="ＭＳ Ｐ明朝" pitchFamily="18" charset="-128"/>
              </a:endParaRPr>
            </a:p>
            <a:p>
              <a:endParaRPr kumimoji="1" lang="ja-JP" altLang="en-US" sz="1100" dirty="0">
                <a:latin typeface="ＭＳ Ｐ明朝" pitchFamily="18" charset="-128"/>
                <a:ea typeface="ＭＳ Ｐ明朝" pitchFamily="18" charset="-128"/>
              </a:endParaRPr>
            </a:p>
          </p:txBody>
        </p:sp>
        <p:sp>
          <p:nvSpPr>
            <p:cNvPr id="49" name="テキスト ボックス 48"/>
            <p:cNvSpPr txBox="1"/>
            <p:nvPr/>
          </p:nvSpPr>
          <p:spPr>
            <a:xfrm>
              <a:off x="690245" y="4199603"/>
              <a:ext cx="569387" cy="276999"/>
            </a:xfrm>
            <a:prstGeom prst="rect">
              <a:avLst/>
            </a:prstGeom>
            <a:noFill/>
          </p:spPr>
          <p:txBody>
            <a:bodyPr wrap="none" rtlCol="0">
              <a:spAutoFit/>
            </a:bodyPr>
            <a:lstStyle/>
            <a:p>
              <a:r>
                <a:rPr lang="ja-JP" altLang="en-US" sz="1200" dirty="0" smtClean="0">
                  <a:latin typeface="ＭＳ Ｐ明朝" pitchFamily="18" charset="-128"/>
                  <a:ea typeface="ＭＳ Ｐ明朝" pitchFamily="18" charset="-128"/>
                </a:rPr>
                <a:t>国歌</a:t>
              </a:r>
              <a:r>
                <a:rPr kumimoji="1" lang="ja-JP" altLang="en-US" sz="1200" dirty="0" smtClean="0">
                  <a:latin typeface="ＭＳ Ｐ明朝" pitchFamily="18" charset="-128"/>
                  <a:ea typeface="ＭＳ Ｐ明朝" pitchFamily="18" charset="-128"/>
                </a:rPr>
                <a:t>：</a:t>
              </a:r>
              <a:endParaRPr kumimoji="1" lang="en-US" altLang="ja-JP" sz="1100" dirty="0" smtClean="0">
                <a:latin typeface="ＭＳ Ｐ明朝" pitchFamily="18" charset="-128"/>
                <a:ea typeface="ＭＳ Ｐ明朝" pitchFamily="18" charset="-128"/>
              </a:endParaRPr>
            </a:p>
          </p:txBody>
        </p:sp>
        <p:sp>
          <p:nvSpPr>
            <p:cNvPr id="50" name="テキスト ボックス 49"/>
            <p:cNvSpPr txBox="1"/>
            <p:nvPr/>
          </p:nvSpPr>
          <p:spPr>
            <a:xfrm>
              <a:off x="1084485" y="4196988"/>
              <a:ext cx="2767435" cy="430887"/>
            </a:xfrm>
            <a:prstGeom prst="rect">
              <a:avLst/>
            </a:prstGeom>
            <a:noFill/>
          </p:spPr>
          <p:txBody>
            <a:bodyPr wrap="square" rtlCol="0">
              <a:spAutoFit/>
            </a:bodyPr>
            <a:lstStyle/>
            <a:p>
              <a:r>
                <a:rPr kumimoji="1" lang="en-US" altLang="ja-JP" sz="1100" dirty="0" smtClean="0">
                  <a:latin typeface="ＭＳ Ｐ明朝" pitchFamily="18" charset="-128"/>
                  <a:ea typeface="ＭＳ Ｐ明朝" pitchFamily="18" charset="-128"/>
                </a:rPr>
                <a:t>『</a:t>
              </a:r>
              <a:r>
                <a:rPr kumimoji="1" lang="ja-JP" altLang="en-US" sz="1100" dirty="0" smtClean="0">
                  <a:latin typeface="ＭＳ Ｐ明朝" pitchFamily="18" charset="-128"/>
                  <a:ea typeface="ＭＳ Ｐ明朝" pitchFamily="18" charset="-128"/>
                </a:rPr>
                <a:t>ペルー国家行進曲</a:t>
              </a:r>
              <a:r>
                <a:rPr kumimoji="1" lang="en-US" altLang="ja-JP" sz="1100" dirty="0" smtClean="0">
                  <a:latin typeface="ＭＳ Ｐ明朝" pitchFamily="18" charset="-128"/>
                  <a:ea typeface="ＭＳ Ｐ明朝" pitchFamily="18" charset="-128"/>
                </a:rPr>
                <a:t>』</a:t>
              </a:r>
              <a:r>
                <a:rPr kumimoji="1" lang="ja-JP" altLang="en-US" sz="1100" dirty="0" err="1" smtClean="0">
                  <a:latin typeface="ＭＳ Ｐ明朝" pitchFamily="18" charset="-128"/>
                  <a:ea typeface="ＭＳ Ｐ明朝" pitchFamily="18" charset="-128"/>
                </a:rPr>
                <a:t>。</a:t>
              </a:r>
              <a:r>
                <a:rPr lang="en-US" altLang="ja-JP" sz="1100" dirty="0" smtClean="0">
                  <a:latin typeface="ＭＳ Ｐ明朝" pitchFamily="18" charset="-128"/>
                  <a:ea typeface="ＭＳ Ｐ明朝" pitchFamily="18" charset="-128"/>
                </a:rPr>
                <a:t>1821</a:t>
              </a:r>
              <a:r>
                <a:rPr lang="ja-JP" altLang="en-US" sz="1100" dirty="0" smtClean="0">
                  <a:latin typeface="ＭＳ Ｐ明朝" pitchFamily="18" charset="-128"/>
                  <a:ea typeface="ＭＳ Ｐ明朝" pitchFamily="18" charset="-128"/>
                </a:rPr>
                <a:t>年の独立後に公募により</a:t>
              </a:r>
              <a:r>
                <a:rPr kumimoji="1" lang="ja-JP" altLang="en-US" sz="1100" dirty="0" smtClean="0">
                  <a:latin typeface="ＭＳ Ｐ明朝" pitchFamily="18" charset="-128"/>
                  <a:ea typeface="ＭＳ Ｐ明朝" pitchFamily="18" charset="-128"/>
                </a:rPr>
                <a:t>選定。ケチュア語の歌詞もあり。</a:t>
              </a:r>
              <a:endParaRPr kumimoji="1" lang="ja-JP" altLang="en-US" sz="1100" dirty="0">
                <a:latin typeface="ＭＳ Ｐ明朝" pitchFamily="18" charset="-128"/>
                <a:ea typeface="ＭＳ Ｐ明朝" pitchFamily="18" charset="-128"/>
              </a:endParaRPr>
            </a:p>
          </p:txBody>
        </p:sp>
        <p:sp>
          <p:nvSpPr>
            <p:cNvPr id="51" name="テキスト ボックス 50"/>
            <p:cNvSpPr txBox="1"/>
            <p:nvPr/>
          </p:nvSpPr>
          <p:spPr>
            <a:xfrm>
              <a:off x="683568" y="4613647"/>
              <a:ext cx="569387" cy="276999"/>
            </a:xfrm>
            <a:prstGeom prst="rect">
              <a:avLst/>
            </a:prstGeom>
            <a:noFill/>
          </p:spPr>
          <p:txBody>
            <a:bodyPr wrap="none" rtlCol="0">
              <a:spAutoFit/>
            </a:bodyPr>
            <a:lstStyle/>
            <a:p>
              <a:r>
                <a:rPr lang="ja-JP" altLang="en-US" sz="1200" dirty="0" smtClean="0">
                  <a:latin typeface="ＭＳ Ｐ明朝" pitchFamily="18" charset="-128"/>
                  <a:ea typeface="ＭＳ Ｐ明朝" pitchFamily="18" charset="-128"/>
                </a:rPr>
                <a:t>気候</a:t>
              </a:r>
              <a:r>
                <a:rPr kumimoji="1" lang="ja-JP" altLang="en-US" sz="1200" dirty="0" smtClean="0">
                  <a:latin typeface="ＭＳ Ｐ明朝" pitchFamily="18" charset="-128"/>
                  <a:ea typeface="ＭＳ Ｐ明朝" pitchFamily="18" charset="-128"/>
                </a:rPr>
                <a:t>：</a:t>
              </a:r>
              <a:endParaRPr kumimoji="1" lang="en-US" altLang="ja-JP" sz="1100" dirty="0" smtClean="0">
                <a:latin typeface="ＭＳ Ｐ明朝" pitchFamily="18" charset="-128"/>
                <a:ea typeface="ＭＳ Ｐ明朝" pitchFamily="18" charset="-128"/>
              </a:endParaRPr>
            </a:p>
          </p:txBody>
        </p:sp>
        <p:sp>
          <p:nvSpPr>
            <p:cNvPr id="52" name="テキスト ボックス 51"/>
            <p:cNvSpPr txBox="1"/>
            <p:nvPr/>
          </p:nvSpPr>
          <p:spPr>
            <a:xfrm>
              <a:off x="1100515" y="4629036"/>
              <a:ext cx="4191566" cy="600164"/>
            </a:xfrm>
            <a:prstGeom prst="rect">
              <a:avLst/>
            </a:prstGeom>
            <a:noFill/>
          </p:spPr>
          <p:txBody>
            <a:bodyPr wrap="square" rtlCol="0">
              <a:spAutoFit/>
            </a:bodyPr>
            <a:lstStyle/>
            <a:p>
              <a:r>
                <a:rPr kumimoji="1" lang="ja-JP" altLang="en-US" sz="1100" dirty="0" smtClean="0">
                  <a:latin typeface="ＭＳ Ｐ明朝" pitchFamily="18" charset="-128"/>
                  <a:ea typeface="ＭＳ Ｐ明朝" pitchFamily="18" charset="-128"/>
                </a:rPr>
                <a:t>地理的多様性に富むペルーには，多くの気候帯が存在しており，</a:t>
              </a:r>
              <a:r>
                <a:rPr lang="ja-JP" altLang="en-US" sz="1100" dirty="0">
                  <a:latin typeface="ＭＳ Ｐ明朝" pitchFamily="18" charset="-128"/>
                  <a:ea typeface="ＭＳ Ｐ明朝" pitchFamily="18" charset="-128"/>
                </a:rPr>
                <a:t>米国の植物学者・気候学者ホールドリッジによる世界の生物圏区分１１７のうち８４，７割以上が，ペルー一国の中に存在している。</a:t>
              </a:r>
              <a:endParaRPr kumimoji="1" lang="ja-JP" altLang="en-US" sz="1100" dirty="0">
                <a:latin typeface="ＭＳ Ｐ明朝" pitchFamily="18" charset="-128"/>
                <a:ea typeface="ＭＳ Ｐ明朝" pitchFamily="18" charset="-128"/>
              </a:endParaRPr>
            </a:p>
          </p:txBody>
        </p:sp>
        <p:sp>
          <p:nvSpPr>
            <p:cNvPr id="53" name="テキスト ボックス 52"/>
            <p:cNvSpPr txBox="1"/>
            <p:nvPr/>
          </p:nvSpPr>
          <p:spPr>
            <a:xfrm>
              <a:off x="690245" y="5229200"/>
              <a:ext cx="569387" cy="276999"/>
            </a:xfrm>
            <a:prstGeom prst="rect">
              <a:avLst/>
            </a:prstGeom>
            <a:noFill/>
          </p:spPr>
          <p:txBody>
            <a:bodyPr wrap="none" rtlCol="0">
              <a:spAutoFit/>
            </a:bodyPr>
            <a:lstStyle/>
            <a:p>
              <a:r>
                <a:rPr lang="ja-JP" altLang="en-US" sz="1200" dirty="0" smtClean="0">
                  <a:latin typeface="ＭＳ Ｐ明朝" pitchFamily="18" charset="-128"/>
                  <a:ea typeface="ＭＳ Ｐ明朝" pitchFamily="18" charset="-128"/>
                </a:rPr>
                <a:t>言語</a:t>
              </a:r>
              <a:r>
                <a:rPr kumimoji="1" lang="ja-JP" altLang="en-US" sz="1200" dirty="0" smtClean="0">
                  <a:latin typeface="ＭＳ Ｐ明朝" pitchFamily="18" charset="-128"/>
                  <a:ea typeface="ＭＳ Ｐ明朝" pitchFamily="18" charset="-128"/>
                </a:rPr>
                <a:t>：</a:t>
              </a:r>
              <a:endParaRPr kumimoji="1" lang="en-US" altLang="ja-JP" sz="1100" dirty="0" smtClean="0">
                <a:latin typeface="ＭＳ Ｐ明朝" pitchFamily="18" charset="-128"/>
                <a:ea typeface="ＭＳ Ｐ明朝" pitchFamily="18" charset="-128"/>
              </a:endParaRPr>
            </a:p>
          </p:txBody>
        </p:sp>
        <p:sp>
          <p:nvSpPr>
            <p:cNvPr id="54" name="テキスト ボックス 53"/>
            <p:cNvSpPr txBox="1"/>
            <p:nvPr/>
          </p:nvSpPr>
          <p:spPr>
            <a:xfrm>
              <a:off x="1115616" y="5229200"/>
              <a:ext cx="4248472" cy="430887"/>
            </a:xfrm>
            <a:prstGeom prst="rect">
              <a:avLst/>
            </a:prstGeom>
            <a:noFill/>
          </p:spPr>
          <p:txBody>
            <a:bodyPr wrap="square" rtlCol="0">
              <a:spAutoFit/>
            </a:bodyPr>
            <a:lstStyle/>
            <a:p>
              <a:r>
                <a:rPr kumimoji="1" lang="ja-JP" altLang="en-US" sz="1100" dirty="0" smtClean="0">
                  <a:latin typeface="ＭＳ Ｐ明朝" pitchFamily="18" charset="-128"/>
                  <a:ea typeface="ＭＳ Ｐ明朝" pitchFamily="18" charset="-128"/>
                </a:rPr>
                <a:t>公用語はスペイン語，ケチュア語，アイマラ語。現在使用されて</a:t>
              </a:r>
              <a:endParaRPr kumimoji="1" lang="en-US" altLang="ja-JP" sz="1100" dirty="0" smtClean="0">
                <a:latin typeface="ＭＳ Ｐ明朝" pitchFamily="18" charset="-128"/>
                <a:ea typeface="ＭＳ Ｐ明朝" pitchFamily="18" charset="-128"/>
              </a:endParaRPr>
            </a:p>
            <a:p>
              <a:r>
                <a:rPr kumimoji="1" lang="ja-JP" altLang="en-US" sz="1100" dirty="0" smtClean="0">
                  <a:latin typeface="ＭＳ Ｐ明朝" pitchFamily="18" charset="-128"/>
                  <a:ea typeface="ＭＳ Ｐ明朝" pitchFamily="18" charset="-128"/>
                </a:rPr>
                <a:t>いる言語は</a:t>
              </a:r>
              <a:r>
                <a:rPr kumimoji="1" lang="en-US" altLang="ja-JP" sz="1100" dirty="0" smtClean="0">
                  <a:latin typeface="ＭＳ Ｐ明朝" pitchFamily="18" charset="-128"/>
                  <a:ea typeface="ＭＳ Ｐ明朝" pitchFamily="18" charset="-128"/>
                </a:rPr>
                <a:t>43</a:t>
              </a:r>
              <a:r>
                <a:rPr kumimoji="1" lang="ja-JP" altLang="en-US" sz="1100" dirty="0" smtClean="0">
                  <a:latin typeface="ＭＳ Ｐ明朝" pitchFamily="18" charset="-128"/>
                  <a:ea typeface="ＭＳ Ｐ明朝" pitchFamily="18" charset="-128"/>
                </a:rPr>
                <a:t>から</a:t>
              </a:r>
              <a:r>
                <a:rPr kumimoji="1" lang="en-US" altLang="ja-JP" sz="1100" dirty="0" smtClean="0">
                  <a:latin typeface="ＭＳ Ｐ明朝" pitchFamily="18" charset="-128"/>
                  <a:ea typeface="ＭＳ Ｐ明朝" pitchFamily="18" charset="-128"/>
                </a:rPr>
                <a:t>60</a:t>
              </a:r>
              <a:r>
                <a:rPr lang="ja-JP" altLang="en-US" sz="1100" dirty="0" smtClean="0">
                  <a:latin typeface="ＭＳ Ｐ明朝" pitchFamily="18" charset="-128"/>
                  <a:ea typeface="ＭＳ Ｐ明朝" pitchFamily="18" charset="-128"/>
                </a:rPr>
                <a:t>とされている。</a:t>
              </a:r>
              <a:endParaRPr kumimoji="1" lang="ja-JP" altLang="en-US" sz="1100" dirty="0">
                <a:latin typeface="ＭＳ Ｐ明朝" pitchFamily="18" charset="-128"/>
                <a:ea typeface="ＭＳ Ｐ明朝" pitchFamily="18" charset="-128"/>
              </a:endParaRPr>
            </a:p>
          </p:txBody>
        </p:sp>
      </p:grpSp>
      <p:pic>
        <p:nvPicPr>
          <p:cNvPr id="4" name="Picture 3" descr="C:\Users\a19796\Desktop\リマ東京気温.jpg"/>
          <p:cNvPicPr>
            <a:picLocks noChangeAspect="1" noChangeArrowheads="1"/>
          </p:cNvPicPr>
          <p:nvPr/>
        </p:nvPicPr>
        <p:blipFill>
          <a:blip r:embed="rId7" cstate="print"/>
          <a:srcRect/>
          <a:stretch>
            <a:fillRect/>
          </a:stretch>
        </p:blipFill>
        <p:spPr bwMode="auto">
          <a:xfrm>
            <a:off x="107504" y="1846168"/>
            <a:ext cx="4896544" cy="2518936"/>
          </a:xfrm>
          <a:prstGeom prst="rect">
            <a:avLst/>
          </a:prstGeom>
          <a:noFill/>
        </p:spPr>
      </p:pic>
      <p:cxnSp>
        <p:nvCxnSpPr>
          <p:cNvPr id="57" name="直線コネクタ 56"/>
          <p:cNvCxnSpPr/>
          <p:nvPr/>
        </p:nvCxnSpPr>
        <p:spPr>
          <a:xfrm flipH="1">
            <a:off x="5436096" y="2276872"/>
            <a:ext cx="2160240" cy="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6948264" y="2276872"/>
            <a:ext cx="697627" cy="246221"/>
          </a:xfrm>
          <a:prstGeom prst="rect">
            <a:avLst/>
          </a:prstGeom>
          <a:noFill/>
        </p:spPr>
        <p:txBody>
          <a:bodyPr wrap="none" rtlCol="0">
            <a:spAutoFit/>
          </a:bodyPr>
          <a:lstStyle/>
          <a:p>
            <a:r>
              <a:rPr kumimoji="1" lang="ja-JP" altLang="en-US" sz="1000" dirty="0" smtClean="0">
                <a:solidFill>
                  <a:schemeClr val="tx2"/>
                </a:solidFill>
                <a:latin typeface="ＭＳ Ｐ明朝" pitchFamily="18" charset="-128"/>
                <a:ea typeface="ＭＳ Ｐ明朝" pitchFamily="18" charset="-128"/>
              </a:rPr>
              <a:t>北緯</a:t>
            </a:r>
            <a:r>
              <a:rPr lang="en-US" altLang="ja-JP" sz="1000" dirty="0" smtClean="0">
                <a:solidFill>
                  <a:schemeClr val="tx2"/>
                </a:solidFill>
                <a:latin typeface="ＭＳ Ｐ明朝" pitchFamily="18" charset="-128"/>
                <a:ea typeface="ＭＳ Ｐ明朝" pitchFamily="18" charset="-128"/>
              </a:rPr>
              <a:t>31</a:t>
            </a:r>
            <a:r>
              <a:rPr kumimoji="1" lang="ja-JP" altLang="en-US" sz="1000" dirty="0" smtClean="0">
                <a:solidFill>
                  <a:schemeClr val="tx2"/>
                </a:solidFill>
                <a:latin typeface="ＭＳ Ｐ明朝" pitchFamily="18" charset="-128"/>
                <a:ea typeface="ＭＳ Ｐ明朝" pitchFamily="18" charset="-128"/>
              </a:rPr>
              <a:t>度</a:t>
            </a:r>
            <a:endParaRPr kumimoji="1" lang="ja-JP" altLang="en-US" sz="1000" dirty="0">
              <a:solidFill>
                <a:schemeClr val="tx2"/>
              </a:solidFill>
              <a:latin typeface="ＭＳ Ｐ明朝" pitchFamily="18" charset="-128"/>
              <a:ea typeface="ＭＳ Ｐ明朝" pitchFamily="18" charset="-128"/>
            </a:endParaRPr>
          </a:p>
        </p:txBody>
      </p:sp>
      <p:cxnSp>
        <p:nvCxnSpPr>
          <p:cNvPr id="64" name="直線コネクタ 63"/>
          <p:cNvCxnSpPr/>
          <p:nvPr/>
        </p:nvCxnSpPr>
        <p:spPr>
          <a:xfrm flipH="1">
            <a:off x="7596336" y="2266392"/>
            <a:ext cx="1130030" cy="1048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7668344" y="2276872"/>
            <a:ext cx="697627" cy="246221"/>
          </a:xfrm>
          <a:prstGeom prst="rect">
            <a:avLst/>
          </a:prstGeom>
          <a:noFill/>
        </p:spPr>
        <p:txBody>
          <a:bodyPr wrap="none" rtlCol="0">
            <a:spAutoFit/>
          </a:bodyPr>
          <a:lstStyle/>
          <a:p>
            <a:r>
              <a:rPr lang="ja-JP" altLang="en-US" sz="1000" dirty="0" smtClean="0">
                <a:solidFill>
                  <a:srgbClr val="FF0000"/>
                </a:solidFill>
                <a:latin typeface="ＭＳ Ｐ明朝" pitchFamily="18" charset="-128"/>
                <a:ea typeface="ＭＳ Ｐ明朝" pitchFamily="18" charset="-128"/>
              </a:rPr>
              <a:t>南</a:t>
            </a:r>
            <a:r>
              <a:rPr kumimoji="1" lang="ja-JP" altLang="en-US" sz="1000" dirty="0" smtClean="0">
                <a:solidFill>
                  <a:srgbClr val="FF0000"/>
                </a:solidFill>
                <a:latin typeface="ＭＳ Ｐ明朝" pitchFamily="18" charset="-128"/>
                <a:ea typeface="ＭＳ Ｐ明朝" pitchFamily="18" charset="-128"/>
              </a:rPr>
              <a:t>緯</a:t>
            </a:r>
            <a:r>
              <a:rPr lang="en-US" altLang="ja-JP" sz="1000" dirty="0" smtClean="0">
                <a:solidFill>
                  <a:srgbClr val="FF0000"/>
                </a:solidFill>
                <a:latin typeface="ＭＳ Ｐ明朝" pitchFamily="18" charset="-128"/>
                <a:ea typeface="ＭＳ Ｐ明朝" pitchFamily="18" charset="-128"/>
              </a:rPr>
              <a:t>18</a:t>
            </a:r>
            <a:r>
              <a:rPr kumimoji="1" lang="ja-JP" altLang="en-US" sz="1000" dirty="0" smtClean="0">
                <a:solidFill>
                  <a:srgbClr val="FF0000"/>
                </a:solidFill>
                <a:latin typeface="ＭＳ Ｐ明朝" pitchFamily="18" charset="-128"/>
                <a:ea typeface="ＭＳ Ｐ明朝" pitchFamily="18" charset="-128"/>
              </a:rPr>
              <a:t>度</a:t>
            </a:r>
            <a:endParaRPr kumimoji="1" lang="ja-JP" altLang="en-US" sz="1000" dirty="0">
              <a:solidFill>
                <a:srgbClr val="FF0000"/>
              </a:solidFill>
              <a:latin typeface="ＭＳ Ｐ明朝" pitchFamily="18" charset="-128"/>
              <a:ea typeface="ＭＳ Ｐ明朝" pitchFamily="18" charset="-128"/>
            </a:endParaRPr>
          </a:p>
        </p:txBody>
      </p:sp>
      <p:sp>
        <p:nvSpPr>
          <p:cNvPr id="60" name="テキスト ボックス 59"/>
          <p:cNvSpPr txBox="1"/>
          <p:nvPr/>
        </p:nvSpPr>
        <p:spPr>
          <a:xfrm>
            <a:off x="7020272" y="230451"/>
            <a:ext cx="1922321" cy="246221"/>
          </a:xfrm>
          <a:prstGeom prst="rect">
            <a:avLst/>
          </a:prstGeom>
          <a:noFill/>
        </p:spPr>
        <p:txBody>
          <a:bodyPr wrap="none" rtlCol="0">
            <a:spAutoFit/>
          </a:bodyPr>
          <a:lstStyle/>
          <a:p>
            <a:r>
              <a:rPr kumimoji="1" lang="en-US" altLang="ja-JP" sz="1000" dirty="0" smtClean="0"/>
              <a:t>※</a:t>
            </a:r>
            <a:r>
              <a:rPr kumimoji="1" lang="ja-JP" altLang="en-US" sz="1000" dirty="0" smtClean="0"/>
              <a:t>メルカトル図法による誤差あり</a:t>
            </a:r>
            <a:endParaRPr kumimoji="1" lang="ja-JP" altLang="en-US" sz="1000" dirty="0"/>
          </a:p>
        </p:txBody>
      </p:sp>
    </p:spTree>
    <p:extLst>
      <p:ext uri="{BB962C8B-B14F-4D97-AF65-F5344CB8AC3E}">
        <p14:creationId xmlns:p14="http://schemas.microsoft.com/office/powerpoint/2010/main" val="381998248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pattFill prst="dkHorz">
          <a:fgClr>
            <a:srgbClr val="CC99FF"/>
          </a:fgClr>
          <a:bgClr>
            <a:schemeClr val="bg1"/>
          </a:bgClr>
        </a:patt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1" i="0" u="none" strike="noStrike" cap="none" normalizeH="0" baseline="0" smtClean="0">
            <a:ln>
              <a:noFill/>
            </a:ln>
            <a:solidFill>
              <a:schemeClr val="tx1"/>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pattFill prst="dkHorz">
          <a:fgClr>
            <a:srgbClr val="CC99FF"/>
          </a:fgClr>
          <a:bgClr>
            <a:schemeClr val="bg1"/>
          </a:bgClr>
        </a:patt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1" i="0" u="none" strike="noStrike" cap="none" normalizeH="0" baseline="0" smtClean="0">
            <a:ln>
              <a:noFill/>
            </a:ln>
            <a:solidFill>
              <a:schemeClr val="tx1"/>
            </a:solidFill>
            <a:effectLst/>
            <a:latin typeface="Verdana"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4158</TotalTime>
  <Words>3351</Words>
  <Application>Microsoft Office PowerPoint</Application>
  <PresentationFormat>画面に合わせる (4:3)</PresentationFormat>
  <Paragraphs>762</Paragraphs>
  <Slides>40</Slides>
  <Notes>14</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40</vt:i4>
      </vt:variant>
    </vt:vector>
  </HeadingPairs>
  <TitlesOfParts>
    <vt:vector size="43" baseType="lpstr">
      <vt:lpstr>Tema de Office</vt:lpstr>
      <vt:lpstr>1_標準デザイン</vt:lpstr>
      <vt:lpstr>ビットマップ イメージ</vt:lpstr>
      <vt:lpstr>PowerPoint プレゼンテーション</vt:lpstr>
      <vt:lpstr>PowerPoint プレゼンテーション</vt:lpstr>
      <vt:lpstr>PowerPoint プレゼンテーション</vt:lpstr>
      <vt:lpstr>PowerPoint プレゼンテーション</vt:lpstr>
      <vt:lpstr>多様性 -Diversidad-</vt:lpstr>
      <vt:lpstr>歴史 -Historia-</vt:lpstr>
      <vt:lpstr>食 -Gastronomía-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テロ発生件数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リマ空港の利用者数増</vt:lpstr>
      <vt:lpstr>リマは国際会議の舞台</vt:lpstr>
      <vt:lpstr>ＯＥＣＤ加盟への動き</vt:lpstr>
      <vt:lpstr>PowerPoint プレゼンテーション</vt:lpstr>
      <vt:lpstr>日系社会</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SAKAMOTO HAJIME</dc:creator>
  <cp:lastModifiedBy>情報通信課</cp:lastModifiedBy>
  <cp:revision>879</cp:revision>
  <cp:lastPrinted>2018-02-21T01:12:31Z</cp:lastPrinted>
  <dcterms:created xsi:type="dcterms:W3CDTF">2015-07-16T18:50:07Z</dcterms:created>
  <dcterms:modified xsi:type="dcterms:W3CDTF">2018-02-21T01:54:49Z</dcterms:modified>
</cp:coreProperties>
</file>