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76" r:id="rId3"/>
    <p:sldId id="275" r:id="rId4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05" autoAdjust="0"/>
    <p:restoredTop sz="96391" autoAdjust="0"/>
  </p:normalViewPr>
  <p:slideViewPr>
    <p:cSldViewPr>
      <p:cViewPr varScale="1">
        <p:scale>
          <a:sx n="48" d="100"/>
          <a:sy n="48" d="100"/>
        </p:scale>
        <p:origin x="2248" y="2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AAC60-D17F-4BE9-B906-C1645E8EA6B5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F7E0C-F26A-4ECB-A62B-010811A1F3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738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5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1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DB49-0690-4C3B-B18E-BC703309AAF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03D7-1FA7-4CAD-BC86-67F73B88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016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DB49-0690-4C3B-B18E-BC703309AAF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03D7-1FA7-4CAD-BC86-67F73B88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1037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5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DB49-0690-4C3B-B18E-BC703309AAF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03D7-1FA7-4CAD-BC86-67F73B88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371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5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5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DB49-0690-4C3B-B18E-BC703309AAF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03D7-1FA7-4CAD-BC86-67F73B88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2429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1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1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DB49-0690-4C3B-B18E-BC703309AAF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03D7-1FA7-4CAD-BC86-67F73B88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856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DB49-0690-4C3B-B18E-BC703309AAF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03D7-1FA7-4CAD-BC86-67F73B88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9152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DB49-0690-4C3B-B18E-BC703309AAF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03D7-1FA7-4CAD-BC86-67F73B88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2357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3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2" y="2971801"/>
            <a:ext cx="2211883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3" indent="0">
              <a:buNone/>
              <a:defRPr sz="1050"/>
            </a:lvl2pPr>
            <a:lvl3pPr marL="685766" indent="0">
              <a:buNone/>
              <a:defRPr sz="900"/>
            </a:lvl3pPr>
            <a:lvl4pPr marL="1028649" indent="0">
              <a:buNone/>
              <a:defRPr sz="750"/>
            </a:lvl4pPr>
            <a:lvl5pPr marL="1371531" indent="0">
              <a:buNone/>
              <a:defRPr sz="750"/>
            </a:lvl5pPr>
            <a:lvl6pPr marL="1714415" indent="0">
              <a:buNone/>
              <a:defRPr sz="750"/>
            </a:lvl6pPr>
            <a:lvl7pPr marL="2057298" indent="0">
              <a:buNone/>
              <a:defRPr sz="750"/>
            </a:lvl7pPr>
            <a:lvl8pPr marL="2400180" indent="0">
              <a:buNone/>
              <a:defRPr sz="750"/>
            </a:lvl8pPr>
            <a:lvl9pPr marL="2743063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DB49-0690-4C3B-B18E-BC703309AAF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03D7-1FA7-4CAD-BC86-67F73B88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07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3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0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3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1" indent="0">
              <a:buNone/>
              <a:defRPr sz="1500"/>
            </a:lvl5pPr>
            <a:lvl6pPr marL="1714415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3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2" y="2971801"/>
            <a:ext cx="2211883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3" indent="0">
              <a:buNone/>
              <a:defRPr sz="1050"/>
            </a:lvl2pPr>
            <a:lvl3pPr marL="685766" indent="0">
              <a:buNone/>
              <a:defRPr sz="900"/>
            </a:lvl3pPr>
            <a:lvl4pPr marL="1028649" indent="0">
              <a:buNone/>
              <a:defRPr sz="750"/>
            </a:lvl4pPr>
            <a:lvl5pPr marL="1371531" indent="0">
              <a:buNone/>
              <a:defRPr sz="750"/>
            </a:lvl5pPr>
            <a:lvl6pPr marL="1714415" indent="0">
              <a:buNone/>
              <a:defRPr sz="750"/>
            </a:lvl6pPr>
            <a:lvl7pPr marL="2057298" indent="0">
              <a:buNone/>
              <a:defRPr sz="750"/>
            </a:lvl7pPr>
            <a:lvl8pPr marL="2400180" indent="0">
              <a:buNone/>
              <a:defRPr sz="750"/>
            </a:lvl8pPr>
            <a:lvl9pPr marL="2743063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DB49-0690-4C3B-B18E-BC703309AAF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03D7-1FA7-4CAD-BC86-67F73B88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8160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DB49-0690-4C3B-B18E-BC703309AAF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03D7-1FA7-4CAD-BC86-67F73B88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8208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4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4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7DB49-0690-4C3B-B18E-BC703309AAF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03D7-1FA7-4CAD-BC86-67F73B88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981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5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7DB49-0690-4C3B-B18E-BC703309AAFF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8"/>
            <a:ext cx="2314575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303D7-1FA7-4CAD-BC86-67F73B88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34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1" indent="-171441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4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2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4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1" algn="l" defTabSz="68576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/>
          <p:cNvSpPr/>
          <p:nvPr/>
        </p:nvSpPr>
        <p:spPr>
          <a:xfrm>
            <a:off x="0" y="0"/>
            <a:ext cx="6858000" cy="5149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291" y="26920"/>
            <a:ext cx="1152525" cy="488006"/>
          </a:xfrm>
          <a:prstGeom prst="rect">
            <a:avLst/>
          </a:prstGeom>
        </p:spPr>
      </p:pic>
      <p:sp>
        <p:nvSpPr>
          <p:cNvPr id="36" name="正方形/長方形 35"/>
          <p:cNvSpPr/>
          <p:nvPr/>
        </p:nvSpPr>
        <p:spPr>
          <a:xfrm>
            <a:off x="1556792" y="169899"/>
            <a:ext cx="2232249" cy="34502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厚生労働省・検疫所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301208" y="26920"/>
            <a:ext cx="155679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(2021.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７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.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１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)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45988" y="619453"/>
            <a:ext cx="661341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57175"/>
            <a:r>
              <a:rPr lang="ja-JP" altLang="en-US" sz="1600" b="1" dirty="0" smtClean="0">
                <a:solidFill>
                  <a:prstClr val="black"/>
                </a:solidFill>
                <a:ea typeface="游ゴシック" panose="020B0400000000000000" pitchFamily="50" charset="-128"/>
              </a:rPr>
              <a:t>日本</a:t>
            </a:r>
            <a:r>
              <a:rPr lang="ja-JP" altLang="en-US" sz="1600" b="1" dirty="0">
                <a:solidFill>
                  <a:prstClr val="black"/>
                </a:solidFill>
                <a:ea typeface="游ゴシック" panose="020B0400000000000000" pitchFamily="50" charset="-128"/>
              </a:rPr>
              <a:t>入国時に必要な検査証明書の</a:t>
            </a:r>
            <a:r>
              <a:rPr lang="ja-JP" altLang="en-US" sz="1600" b="1" dirty="0" smtClean="0">
                <a:solidFill>
                  <a:prstClr val="black"/>
                </a:solidFill>
                <a:ea typeface="游ゴシック" panose="020B0400000000000000" pitchFamily="50" charset="-128"/>
              </a:rPr>
              <a:t>要件（検体</a:t>
            </a:r>
            <a:r>
              <a:rPr lang="ja-JP" altLang="en-US" sz="1600" b="1" dirty="0">
                <a:solidFill>
                  <a:prstClr val="black"/>
                </a:solidFill>
                <a:ea typeface="游ゴシック" panose="020B0400000000000000" pitchFamily="50" charset="-128"/>
              </a:rPr>
              <a:t>、検査方法、検査時間）</a:t>
            </a:r>
            <a:endParaRPr lang="en-US" altLang="ja-JP" sz="1600" b="1" dirty="0" smtClean="0">
              <a:solidFill>
                <a:prstClr val="black"/>
              </a:solidFill>
              <a:ea typeface="游ゴシック" panose="020B0400000000000000" pitchFamily="50" charset="-128"/>
            </a:endParaRPr>
          </a:p>
          <a:p>
            <a:pPr marL="285750" indent="-285750" algn="ctr" defTabSz="257175">
              <a:spcBef>
                <a:spcPts val="600"/>
              </a:spcBef>
              <a:buFont typeface="ＭＳ ゴシック" panose="020B0609070205080204" pitchFamily="49" charset="-128"/>
              <a:buChar char="※"/>
            </a:pPr>
            <a:r>
              <a:rPr lang="ja-JP" altLang="en-US" sz="1400" b="1" u="sng" dirty="0" smtClean="0">
                <a:solidFill>
                  <a:srgbClr val="C00000"/>
                </a:solidFill>
                <a:ea typeface="游ゴシック" panose="020B0400000000000000" pitchFamily="50" charset="-128"/>
              </a:rPr>
              <a:t>有効な検体、検査方法等が記載された検査証明書のみ有効と取り扱います。</a:t>
            </a:r>
            <a:endParaRPr lang="ja-JP" altLang="en-US" sz="1400" b="1" u="sng" dirty="0">
              <a:solidFill>
                <a:srgbClr val="C00000"/>
              </a:solidFill>
              <a:ea typeface="游ゴシック" panose="020B0400000000000000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53771" y="1424608"/>
            <a:ext cx="590045" cy="334707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2571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5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游ゴシック" panose="020B0400000000000000" pitchFamily="50" charset="-128"/>
              </a:rPr>
              <a:t>検体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40594" y="4563398"/>
            <a:ext cx="959393" cy="334707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lIns="72000" rIns="72000" rtlCol="0">
            <a:spAutoFit/>
          </a:bodyPr>
          <a:lstStyle/>
          <a:p>
            <a:pPr marL="0" marR="0" lvl="0" indent="0" algn="ctr" defTabSz="2571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5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游ゴシック" panose="020B0400000000000000" pitchFamily="50" charset="-128"/>
              </a:rPr>
              <a:t>検査方法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153771" y="8652576"/>
            <a:ext cx="959393" cy="334707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lIns="72000" rIns="72000" rtlCol="0">
            <a:spAutoFit/>
          </a:bodyPr>
          <a:lstStyle/>
          <a:p>
            <a:pPr marL="0" marR="0" lvl="0" indent="0" algn="ctr" defTabSz="2571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5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游ゴシック" panose="020B0400000000000000" pitchFamily="50" charset="-128"/>
              </a:rPr>
              <a:t>検査時間</a:t>
            </a:r>
          </a:p>
        </p:txBody>
      </p:sp>
      <p:sp>
        <p:nvSpPr>
          <p:cNvPr id="62" name="角丸四角形 61"/>
          <p:cNvSpPr/>
          <p:nvPr/>
        </p:nvSpPr>
        <p:spPr>
          <a:xfrm>
            <a:off x="3405434" y="1928589"/>
            <a:ext cx="3407942" cy="2531889"/>
          </a:xfrm>
          <a:prstGeom prst="roundRect">
            <a:avLst>
              <a:gd name="adj" fmla="val 5334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0250" tIns="25718" rIns="20250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×</a:t>
            </a:r>
            <a:r>
              <a:rPr lang="en-US" altLang="ja-JP" sz="1050" b="1" dirty="0">
                <a:ea typeface="游ゴシック" panose="020B0400000000000000" pitchFamily="50" charset="-128"/>
              </a:rPr>
              <a:t>Nasal (</a:t>
            </a:r>
            <a:r>
              <a:rPr lang="en-US" altLang="ja-JP" sz="1050" b="1" dirty="0" smtClean="0">
                <a:ea typeface="游ゴシック" panose="020B0400000000000000" pitchFamily="50" charset="-128"/>
              </a:rPr>
              <a:t>swab/smear)</a:t>
            </a:r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lang="ja-JP" altLang="en-US" sz="10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鼻腔</a:t>
            </a:r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ぬぐい）</a:t>
            </a:r>
            <a:endParaRPr lang="en-US" altLang="ja-JP" sz="10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×</a:t>
            </a:r>
            <a:r>
              <a:rPr lang="en-US" altLang="ja-JP" sz="1050" b="1" dirty="0">
                <a:ea typeface="游ゴシック" panose="020B0400000000000000" pitchFamily="50" charset="-128"/>
              </a:rPr>
              <a:t>Oral (swab/smear)</a:t>
            </a:r>
            <a:r>
              <a:rPr lang="ja-JP" altLang="en-US" sz="10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（口腔</a:t>
            </a:r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ぬぐい）</a:t>
            </a:r>
            <a:endParaRPr lang="en-US" altLang="ja-JP" sz="10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×</a:t>
            </a:r>
            <a:r>
              <a:rPr lang="en-US" altLang="ja-JP" sz="1050" b="1" dirty="0">
                <a:ea typeface="游ゴシック" panose="020B0400000000000000" pitchFamily="50" charset="-128"/>
              </a:rPr>
              <a:t>Throat (swab/smear)</a:t>
            </a:r>
            <a:r>
              <a:rPr lang="ja-JP" altLang="en-US" sz="10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（咽頭</a:t>
            </a:r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ぬぐい）</a:t>
            </a:r>
            <a:endParaRPr lang="en-US" altLang="ja-JP" sz="10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×</a:t>
            </a:r>
            <a:r>
              <a:rPr lang="en-US" altLang="ja-JP" sz="1050" b="1" dirty="0">
                <a:ea typeface="游ゴシック" panose="020B0400000000000000" pitchFamily="50" charset="-128"/>
              </a:rPr>
              <a:t>Mid-Turbinate Nasal</a:t>
            </a:r>
            <a:r>
              <a:rPr lang="ja-JP" altLang="en-US" sz="1050" b="1" dirty="0">
                <a:ea typeface="游ゴシック" panose="020B0400000000000000" pitchFamily="50" charset="-128"/>
              </a:rPr>
              <a:t> </a:t>
            </a:r>
            <a:r>
              <a:rPr lang="en-US" altLang="ja-JP" sz="1050" b="1" dirty="0">
                <a:ea typeface="游ゴシック" panose="020B0400000000000000" pitchFamily="50" charset="-128"/>
              </a:rPr>
              <a:t>(swab/smear)</a:t>
            </a:r>
            <a:r>
              <a:rPr lang="ja-JP" altLang="en-US" sz="10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（中鼻甲</a:t>
            </a:r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介ぬぐい） </a:t>
            </a:r>
            <a:endParaRPr lang="en-US" altLang="ja-JP" sz="10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860675" indent="-2860675"/>
            <a:r>
              <a:rPr lang="en-US" altLang="ja-JP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×</a:t>
            </a:r>
            <a:r>
              <a:rPr lang="en-US" altLang="ja-JP" sz="1050" b="1" dirty="0">
                <a:ea typeface="游ゴシック" panose="020B0400000000000000" pitchFamily="50" charset="-128"/>
              </a:rPr>
              <a:t>Nose </a:t>
            </a:r>
            <a:r>
              <a:rPr lang="ja-JP" altLang="en-US" sz="10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鼻ぬぐい）</a:t>
            </a:r>
            <a:endParaRPr lang="en-US" altLang="ja-JP" sz="10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860675" indent="-2860675"/>
            <a:r>
              <a:rPr lang="en-US" altLang="ja-JP" sz="10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×</a:t>
            </a:r>
            <a:r>
              <a:rPr lang="en-US" altLang="ja-JP" sz="1050" b="1" dirty="0">
                <a:ea typeface="游ゴシック" panose="020B0400000000000000" pitchFamily="50" charset="-128"/>
              </a:rPr>
              <a:t>Gargle Water</a:t>
            </a:r>
            <a:r>
              <a:rPr lang="ja-JP" altLang="en-US" sz="10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（うがい液）</a:t>
            </a:r>
            <a:endParaRPr lang="en-US" altLang="ja-JP" sz="10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860675" indent="-2860675"/>
            <a:r>
              <a:rPr lang="en-US" altLang="ja-JP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×</a:t>
            </a:r>
            <a:r>
              <a:rPr lang="en-US" altLang="ja-JP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mixture of sample </a:t>
            </a:r>
            <a:r>
              <a:rPr lang="en-US" altLang="ja-JP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“</a:t>
            </a:r>
            <a:r>
              <a:rPr lang="en-US" altLang="ja-JP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A” and “B”</a:t>
            </a:r>
          </a:p>
          <a:p>
            <a:pPr marL="2860675" indent="-2860675"/>
            <a:r>
              <a:rPr lang="ja-JP" altLang="en-US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（「</a:t>
            </a:r>
            <a:r>
              <a:rPr lang="ja-JP" altLang="en-US" sz="105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鼻咽頭ぬぐいと咽頭ぬぐいの混合検体」を除く、</a:t>
            </a:r>
            <a:endParaRPr lang="en-US" altLang="ja-JP" sz="1050" u="sng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860675" indent="-2860675"/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複数箇所から採取した検体の混合検体）</a:t>
            </a:r>
            <a:endParaRPr lang="en-US" altLang="ja-JP" sz="105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860675" indent="-2860675"/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（なお</a:t>
            </a:r>
            <a:r>
              <a:rPr lang="ja-JP" altLang="en-US" sz="10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、</a:t>
            </a:r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“</a:t>
            </a:r>
            <a:r>
              <a:rPr lang="en-US" altLang="ja-JP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A</a:t>
            </a:r>
            <a:r>
              <a:rPr lang="ja-JP" altLang="en-US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”、“</a:t>
            </a:r>
            <a:r>
              <a:rPr lang="en-US" altLang="ja-JP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B</a:t>
            </a:r>
            <a:r>
              <a:rPr lang="ja-JP" altLang="en-US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”は検体を指す</a:t>
            </a:r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lang="en-US" altLang="ja-JP" sz="105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860675" indent="-2860675"/>
            <a:r>
              <a:rPr lang="en-US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&lt;Example&gt;</a:t>
            </a:r>
          </a:p>
          <a:p>
            <a:pPr marL="2860675" indent="-2860675"/>
            <a:r>
              <a:rPr lang="en-US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×</a:t>
            </a:r>
            <a:r>
              <a:rPr lang="en-US" altLang="ja-JP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Nasal and throat (swab/smear</a:t>
            </a:r>
            <a:r>
              <a:rPr lang="en-US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)   </a:t>
            </a:r>
            <a:r>
              <a:rPr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鼻腔・</a:t>
            </a:r>
            <a:r>
              <a:rPr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咽頭ぬぐい）</a:t>
            </a:r>
            <a:endParaRPr lang="ja-JP" altLang="en-US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860675" indent="-2860675"/>
            <a:r>
              <a:rPr lang="en-US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×</a:t>
            </a:r>
            <a:r>
              <a:rPr lang="en-US" altLang="ja-JP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Pharyngeal and nasal (swab/smear</a:t>
            </a:r>
            <a:r>
              <a:rPr lang="en-US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)  </a:t>
            </a:r>
            <a:r>
              <a:rPr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咽頭・</a:t>
            </a:r>
            <a:r>
              <a:rPr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鼻腔ぬぐい </a:t>
            </a:r>
            <a:r>
              <a:rPr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</a:p>
          <a:p>
            <a:pPr marL="2860675" indent="-2860675"/>
            <a:r>
              <a:rPr lang="en-US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×Nasal </a:t>
            </a:r>
            <a:r>
              <a:rPr lang="en-US" altLang="ja-JP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and </a:t>
            </a:r>
            <a:r>
              <a:rPr lang="en-US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oropharyngeal</a:t>
            </a:r>
            <a:r>
              <a:rPr lang="en-US" altLang="ja-JP" sz="9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/oropharynx </a:t>
            </a:r>
            <a:r>
              <a:rPr lang="en-US" altLang="ja-JP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(swab/smear)</a:t>
            </a:r>
          </a:p>
          <a:p>
            <a:pPr marL="2860675" indent="-2860675"/>
            <a:r>
              <a:rPr lang="ja-JP" altLang="en-US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                                                        </a:t>
            </a:r>
            <a:r>
              <a:rPr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鼻腔・口腔</a:t>
            </a:r>
            <a:r>
              <a:rPr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咽頭ぬぐい）</a:t>
            </a:r>
            <a:endParaRPr lang="ja-JP" altLang="en-US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107694" y="4949443"/>
            <a:ext cx="3203745" cy="3438041"/>
          </a:xfrm>
          <a:prstGeom prst="roundRect">
            <a:avLst>
              <a:gd name="adj" fmla="val 3082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kumimoji="0" lang="ja-JP" alt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下記の方法、もしくは検査手法名を含む方法</a:t>
            </a:r>
            <a:endParaRPr kumimoji="0" lang="en-US" altLang="ja-JP" sz="1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○</a:t>
            </a:r>
            <a:r>
              <a:rPr kumimoji="0" lang="en-US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Nucleic acid amplification test</a:t>
            </a:r>
            <a:r>
              <a:rPr kumimoji="0" lang="ja-JP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kumimoji="0" lang="ja-JP" alt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kumimoji="0" lang="en-US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RT-</a:t>
            </a:r>
            <a:r>
              <a:rPr kumimoji="0" lang="ja-JP" alt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r>
              <a:rPr kumimoji="0" lang="en-US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PCR</a:t>
            </a:r>
            <a:r>
              <a:rPr kumimoji="0" lang="ja-JP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kumimoji="0" lang="en-US" altLang="ja-JP" sz="1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核酸増幅検査（</a:t>
            </a: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RT-</a:t>
            </a: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PCR</a:t>
            </a:r>
            <a:r>
              <a:rPr kumimoji="0" lang="ja-JP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法）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 defTabSz="257175"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real-time (RT-)PCR</a:t>
            </a:r>
            <a:r>
              <a:rPr kumimoji="0" lang="ja-JP" altLang="en-US" sz="1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、</a:t>
            </a: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Q-PCR</a:t>
            </a:r>
            <a:r>
              <a:rPr kumimoji="0" lang="ja-JP" altLang="en-US" sz="1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、</a:t>
            </a:r>
            <a:r>
              <a:rPr kumimoji="0" lang="en-US" altLang="ja-JP" sz="1000" kern="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Fluorescence</a:t>
            </a:r>
            <a:r>
              <a:rPr kumimoji="0" lang="ja-JP" altLang="en-US" sz="1000" kern="0" dirty="0" err="1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ｰ</a:t>
            </a:r>
            <a:r>
              <a:rPr kumimoji="0" lang="en-US" altLang="ja-JP" sz="1000" kern="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PCR</a:t>
            </a:r>
            <a:r>
              <a:rPr kumimoji="0" lang="ja-JP" altLang="en-US" sz="1000" kern="0" dirty="0" err="1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、</a:t>
            </a:r>
            <a:r>
              <a:rPr kumimoji="0" lang="en-US" altLang="ja-JP" sz="1000" kern="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Multiplex-PCR</a:t>
            </a:r>
            <a:r>
              <a:rPr kumimoji="0" lang="ja-JP" altLang="en-US" sz="1000" kern="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kumimoji="0" lang="ja-JP" altLang="ja-JP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○</a:t>
            </a:r>
            <a:r>
              <a:rPr kumimoji="0" lang="en-US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Nucleic acid amplification test </a:t>
            </a:r>
            <a:r>
              <a:rPr kumimoji="0" lang="ja-JP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kumimoji="0" lang="en-US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LAMP</a:t>
            </a:r>
            <a:r>
              <a:rPr kumimoji="0" lang="ja-JP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</a:p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核酸増幅検査（</a:t>
            </a: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LAMP</a:t>
            </a:r>
            <a:r>
              <a:rPr kumimoji="0" lang="ja-JP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法）</a:t>
            </a: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RT-LAMP</a:t>
            </a: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○</a:t>
            </a:r>
            <a:r>
              <a:rPr kumimoji="0" lang="en-US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Nucleic acid amplification test </a:t>
            </a:r>
            <a:r>
              <a:rPr kumimoji="0" lang="ja-JP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kumimoji="0" lang="en-US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TMA</a:t>
            </a:r>
            <a:r>
              <a:rPr kumimoji="0" lang="ja-JP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</a:p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 </a:t>
            </a:r>
            <a:r>
              <a:rPr kumimoji="0" lang="ja-JP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核酸増幅検査（</a:t>
            </a: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TMA</a:t>
            </a:r>
            <a:r>
              <a:rPr kumimoji="0" lang="ja-JP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法）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○</a:t>
            </a:r>
            <a:r>
              <a:rPr kumimoji="0" lang="en-US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Nucleic acid amplification test </a:t>
            </a:r>
            <a:r>
              <a:rPr kumimoji="0" lang="ja-JP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kumimoji="0" lang="en-US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TRC</a:t>
            </a:r>
            <a:r>
              <a:rPr kumimoji="0" lang="ja-JP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</a:p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核酸増幅検査（</a:t>
            </a: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TRC</a:t>
            </a:r>
            <a:r>
              <a:rPr kumimoji="0" lang="ja-JP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法）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○</a:t>
            </a:r>
            <a:r>
              <a:rPr kumimoji="0" lang="en-US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Nucleic acid amplification test </a:t>
            </a:r>
            <a:r>
              <a:rPr kumimoji="0" lang="ja-JP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kumimoji="0" lang="en-US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Smart Amp</a:t>
            </a:r>
            <a:r>
              <a:rPr kumimoji="0" lang="ja-JP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</a:p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 </a:t>
            </a:r>
            <a:r>
              <a:rPr kumimoji="0" lang="ja-JP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核酸増幅検査（</a:t>
            </a: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Smart Amp</a:t>
            </a:r>
            <a:r>
              <a:rPr kumimoji="0" lang="ja-JP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法）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○</a:t>
            </a:r>
            <a:r>
              <a:rPr kumimoji="0" lang="en-US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Nucleic acid amplification test </a:t>
            </a:r>
            <a:r>
              <a:rPr kumimoji="0" lang="ja-JP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kumimoji="0" lang="en-US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NEAR</a:t>
            </a:r>
            <a:r>
              <a:rPr kumimoji="0" lang="ja-JP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kumimoji="0" lang="en-US" altLang="ja-JP" sz="1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核酸増幅検査（</a:t>
            </a: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NEAR</a:t>
            </a:r>
            <a:r>
              <a:rPr kumimoji="0" lang="ja-JP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法）</a:t>
            </a: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（例：</a:t>
            </a: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ID-NOW</a:t>
            </a:r>
            <a:r>
              <a:rPr kumimoji="0" lang="ja-JP" altLang="en-US" sz="10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Ⓡ</a:t>
            </a: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endParaRPr kumimoji="0" lang="ja-JP" altLang="ja-JP" sz="1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○</a:t>
            </a:r>
            <a:r>
              <a:rPr kumimoji="0" lang="en-US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Next generation sequence</a:t>
            </a:r>
            <a:endParaRPr kumimoji="0" lang="ja-JP" altLang="ja-JP" sz="1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次世代シーケンス法</a:t>
            </a:r>
          </a:p>
          <a:p>
            <a:pPr marR="0" lvl="0" indent="0" defTabSz="257175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○</a:t>
            </a:r>
            <a:r>
              <a:rPr kumimoji="0" lang="en-US" altLang="ja-JP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Quantitative antigen test (CLEIA/ECLEIA) </a:t>
            </a:r>
            <a:endParaRPr kumimoji="0" lang="ja-JP" altLang="en-US" sz="1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抗原定量検査</a:t>
            </a:r>
          </a:p>
        </p:txBody>
      </p:sp>
      <p:sp>
        <p:nvSpPr>
          <p:cNvPr id="64" name="角丸四角形 63"/>
          <p:cNvSpPr/>
          <p:nvPr/>
        </p:nvSpPr>
        <p:spPr>
          <a:xfrm>
            <a:off x="3405434" y="4913343"/>
            <a:ext cx="3316863" cy="3429300"/>
          </a:xfrm>
          <a:prstGeom prst="roundRect">
            <a:avLst>
              <a:gd name="adj" fmla="val 3794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6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×A</a:t>
            </a:r>
            <a:r>
              <a:rPr lang="en-US" altLang="ja-JP" sz="1600" b="1" dirty="0" smtClean="0"/>
              <a:t>ntigen</a:t>
            </a:r>
            <a:r>
              <a:rPr lang="ja-JP" altLang="en-US" sz="1600" b="1" dirty="0" smtClean="0"/>
              <a:t> </a:t>
            </a:r>
            <a:r>
              <a:rPr lang="en-US" altLang="ja-JP" sz="1600" b="1" dirty="0"/>
              <a:t>(test/kit)</a:t>
            </a:r>
          </a:p>
          <a:p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（抗原検査）</a:t>
            </a:r>
            <a:r>
              <a:rPr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endParaRPr lang="en-US" altLang="ja-JP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×</a:t>
            </a:r>
            <a:r>
              <a:rPr lang="en-US" altLang="ja-JP" sz="16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R</a:t>
            </a:r>
            <a:r>
              <a:rPr lang="en-US" altLang="ja-JP" sz="1600" b="1" dirty="0" smtClean="0"/>
              <a:t>apid </a:t>
            </a:r>
            <a:r>
              <a:rPr lang="en-US" altLang="ja-JP" sz="1600" b="1" dirty="0"/>
              <a:t>antigen (test/kit)</a:t>
            </a:r>
          </a:p>
          <a:p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（迅速抗原検査）</a:t>
            </a:r>
            <a:endParaRPr lang="en-US" altLang="ja-JP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200" dirty="0"/>
          </a:p>
          <a:p>
            <a:r>
              <a:rPr lang="en-US" altLang="ja-JP" sz="16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×A</a:t>
            </a:r>
            <a:r>
              <a:rPr lang="en-US" altLang="ja-JP" sz="1600" b="1" dirty="0" smtClean="0"/>
              <a:t>ntibody </a:t>
            </a:r>
            <a:r>
              <a:rPr lang="en-US" altLang="ja-JP" sz="1600" b="1" dirty="0"/>
              <a:t>(test/kit)</a:t>
            </a:r>
          </a:p>
          <a:p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（抗体検査</a:t>
            </a:r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lang="ja-JP" altLang="en-US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147716" y="9047676"/>
            <a:ext cx="3203745" cy="401844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○</a:t>
            </a:r>
            <a:r>
              <a:rPr kumimoji="0" lang="ja-JP" alt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検体採取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が</a:t>
            </a: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出国前の</a:t>
            </a:r>
            <a:r>
              <a:rPr kumimoji="0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72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時間以内</a:t>
            </a: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3405434" y="9047676"/>
            <a:ext cx="3331095" cy="400358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×</a:t>
            </a:r>
            <a:r>
              <a:rPr kumimoji="0" lang="ja-JP" alt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結果判明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が</a:t>
            </a: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出国前の</a:t>
            </a:r>
            <a:r>
              <a:rPr kumimoji="0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72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時間以内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23114" y="9517467"/>
            <a:ext cx="6848895" cy="40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US" altLang="ja-JP" sz="1013" b="1" dirty="0">
                <a:solidFill>
                  <a:srgbClr val="C00000"/>
                </a:solidFill>
                <a:ea typeface="游ゴシック" panose="020B0400000000000000" pitchFamily="50" charset="-128"/>
              </a:rPr>
              <a:t>※</a:t>
            </a:r>
            <a:r>
              <a:rPr lang="ja-JP" altLang="en-US" sz="1013" b="1" dirty="0">
                <a:solidFill>
                  <a:srgbClr val="C00000"/>
                </a:solidFill>
                <a:ea typeface="游ゴシック" panose="020B0400000000000000" pitchFamily="50" charset="-128"/>
              </a:rPr>
              <a:t>今後、国内外の状況に鑑み、上記取扱いを変更する可能性があります。</a:t>
            </a:r>
            <a:endParaRPr lang="en-US" altLang="ja-JP" sz="1013" b="1" dirty="0">
              <a:solidFill>
                <a:srgbClr val="C00000"/>
              </a:solidFill>
              <a:ea typeface="游ゴシック" panose="020B0400000000000000" pitchFamily="50" charset="-128"/>
            </a:endParaRPr>
          </a:p>
          <a:p>
            <a:pPr defTabSz="257175"/>
            <a:r>
              <a:rPr lang="ja-JP" altLang="en-US" sz="1013" dirty="0">
                <a:solidFill>
                  <a:srgbClr val="C00000"/>
                </a:solidFill>
                <a:ea typeface="游ゴシック" panose="020B0400000000000000" pitchFamily="50" charset="-128"/>
              </a:rPr>
              <a:t>　参考：新型コロナウイルス感染症（</a:t>
            </a:r>
            <a:r>
              <a:rPr lang="en-US" altLang="ja-JP" sz="1013" dirty="0">
                <a:solidFill>
                  <a:srgbClr val="C00000"/>
                </a:solidFill>
                <a:ea typeface="游ゴシック" panose="020B0400000000000000" pitchFamily="50" charset="-128"/>
              </a:rPr>
              <a:t>COVID-19</a:t>
            </a:r>
            <a:r>
              <a:rPr lang="ja-JP" altLang="en-US" sz="1013" dirty="0">
                <a:solidFill>
                  <a:srgbClr val="C00000"/>
                </a:solidFill>
                <a:ea typeface="游ゴシック" panose="020B0400000000000000" pitchFamily="50" charset="-128"/>
              </a:rPr>
              <a:t>）病原体検査の</a:t>
            </a:r>
            <a:r>
              <a:rPr lang="ja-JP" altLang="en-US" sz="1013" dirty="0" smtClean="0">
                <a:solidFill>
                  <a:srgbClr val="C00000"/>
                </a:solidFill>
                <a:ea typeface="游ゴシック" panose="020B0400000000000000" pitchFamily="50" charset="-128"/>
              </a:rPr>
              <a:t>指針第４版</a:t>
            </a:r>
            <a:r>
              <a:rPr lang="ja-JP" altLang="en-US" sz="788" dirty="0" smtClean="0">
                <a:solidFill>
                  <a:srgbClr val="C00000"/>
                </a:solidFill>
                <a:ea typeface="游ゴシック" panose="020B0400000000000000" pitchFamily="50" charset="-128"/>
              </a:rPr>
              <a:t>（</a:t>
            </a:r>
            <a:r>
              <a:rPr lang="en-US" altLang="ja-JP" sz="788" dirty="0">
                <a:solidFill>
                  <a:srgbClr val="C00000"/>
                </a:solidFill>
                <a:ea typeface="游ゴシック" panose="020B0400000000000000" pitchFamily="50" charset="-128"/>
              </a:rPr>
              <a:t>https://www.mhlw.go.jp/content/000788513.pdf</a:t>
            </a:r>
            <a:r>
              <a:rPr lang="ja-JP" altLang="en-US" sz="788" dirty="0" smtClean="0">
                <a:solidFill>
                  <a:srgbClr val="C00000"/>
                </a:solidFill>
                <a:ea typeface="游ゴシック" panose="020B0400000000000000" pitchFamily="50" charset="-128"/>
              </a:rPr>
              <a:t>）</a:t>
            </a:r>
            <a:endParaRPr lang="en-US" altLang="ja-JP" sz="788" dirty="0">
              <a:solidFill>
                <a:srgbClr val="C00000"/>
              </a:solidFill>
              <a:ea typeface="游ゴシック" panose="020B0400000000000000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471870" y="8450597"/>
            <a:ext cx="3198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 defTabSz="257175"/>
            <a:r>
              <a:rPr lang="en-US" altLang="ja-JP" sz="900" dirty="0" smtClean="0">
                <a:ea typeface="游ゴシック" panose="020B0400000000000000" pitchFamily="50" charset="-128"/>
              </a:rPr>
              <a:t>※</a:t>
            </a:r>
            <a:r>
              <a:rPr lang="ja-JP" altLang="en-US" sz="900" dirty="0">
                <a:ea typeface="游ゴシック" panose="020B0400000000000000" pitchFamily="50" charset="-128"/>
              </a:rPr>
              <a:t>日本で無症状者への検査として</a:t>
            </a:r>
            <a:r>
              <a:rPr lang="ja-JP" altLang="en-US" sz="900" dirty="0" smtClean="0">
                <a:ea typeface="游ゴシック" panose="020B0400000000000000" pitchFamily="50" charset="-128"/>
              </a:rPr>
              <a:t>推奨されていない検体</a:t>
            </a:r>
            <a:r>
              <a:rPr lang="ja-JP" altLang="en-US" sz="900" dirty="0">
                <a:ea typeface="游ゴシック" panose="020B0400000000000000" pitchFamily="50" charset="-128"/>
              </a:rPr>
              <a:t>・検査方法。</a:t>
            </a:r>
            <a:endParaRPr lang="ja-JP" altLang="en-US" sz="900" b="1" dirty="0">
              <a:ea typeface="游ゴシック" panose="020B0400000000000000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41267" y="8411383"/>
            <a:ext cx="3463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 defTabSz="257175"/>
            <a:r>
              <a:rPr lang="en-US" altLang="ja-JP" sz="900" dirty="0" smtClean="0">
                <a:ea typeface="游ゴシック" panose="020B0400000000000000" pitchFamily="50" charset="-128"/>
              </a:rPr>
              <a:t>※</a:t>
            </a:r>
            <a:r>
              <a:rPr lang="ja-JP" altLang="en-US" sz="900" dirty="0" smtClean="0">
                <a:ea typeface="游ゴシック" panose="020B0400000000000000" pitchFamily="50" charset="-128"/>
              </a:rPr>
              <a:t>日本で無症状者への検査として推奨している検体・検査方法。</a:t>
            </a:r>
            <a:endParaRPr lang="ja-JP" altLang="en-US" sz="900" b="1" dirty="0">
              <a:ea typeface="游ゴシック" panose="020B0400000000000000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23114" y="1208584"/>
            <a:ext cx="3188325" cy="276999"/>
          </a:xfrm>
          <a:prstGeom prst="rect">
            <a:avLst/>
          </a:prstGeom>
          <a:noFill/>
          <a:ln w="76200">
            <a:noFill/>
          </a:ln>
        </p:spPr>
        <p:txBody>
          <a:bodyPr wrap="square" lIns="36000" rIns="36000" rtlCol="0">
            <a:spAutoFit/>
          </a:bodyPr>
          <a:lstStyle/>
          <a:p>
            <a:pPr defTabSz="257175"/>
            <a:r>
              <a:rPr lang="ja-JP" altLang="en-US" sz="1200" b="1" dirty="0">
                <a:solidFill>
                  <a:prstClr val="black"/>
                </a:solidFill>
                <a:ea typeface="游ゴシック" panose="020B0400000000000000" pitchFamily="50" charset="-128"/>
              </a:rPr>
              <a:t>＜有効な検査証明書として認められる要件＞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3405434" y="1219617"/>
            <a:ext cx="3626761" cy="276999"/>
          </a:xfrm>
          <a:prstGeom prst="rect">
            <a:avLst/>
          </a:prstGeom>
          <a:noFill/>
          <a:ln w="76200">
            <a:noFill/>
          </a:ln>
        </p:spPr>
        <p:txBody>
          <a:bodyPr wrap="square" lIns="36000" rIns="36000" rtlCol="0">
            <a:spAutoFit/>
          </a:bodyPr>
          <a:lstStyle/>
          <a:p>
            <a:pPr defTabSz="257175"/>
            <a:r>
              <a:rPr lang="ja-JP" altLang="en-US" sz="1200" b="1" dirty="0">
                <a:solidFill>
                  <a:prstClr val="black"/>
                </a:solidFill>
                <a:ea typeface="游ゴシック" panose="020B0400000000000000" pitchFamily="50" charset="-128"/>
              </a:rPr>
              <a:t>＜有効な検査証明書として認められない主な例＞</a:t>
            </a:r>
          </a:p>
        </p:txBody>
      </p:sp>
      <p:sp>
        <p:nvSpPr>
          <p:cNvPr id="58" name="角丸四角形 57"/>
          <p:cNvSpPr/>
          <p:nvPr/>
        </p:nvSpPr>
        <p:spPr>
          <a:xfrm>
            <a:off x="123114" y="1748137"/>
            <a:ext cx="3203745" cy="2800682"/>
          </a:xfrm>
          <a:prstGeom prst="roundRect">
            <a:avLst>
              <a:gd name="adj" fmla="val 4345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</a:endParaRPr>
          </a:p>
          <a:p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○</a:t>
            </a:r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Nasopharyngeal/Nasopharynx</a:t>
            </a:r>
          </a:p>
          <a:p>
            <a:r>
              <a:rPr lang="ja-JP" altLang="en-US" sz="1200" b="1" dirty="0" smtClean="0">
                <a:solidFill>
                  <a:schemeClr val="tx1"/>
                </a:solidFill>
              </a:rPr>
              <a:t>（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Swab/smear)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r>
              <a:rPr lang="en-US" altLang="ja-JP" sz="1200" b="1" dirty="0" err="1" smtClean="0">
                <a:solidFill>
                  <a:schemeClr val="tx1"/>
                </a:solidFill>
              </a:rPr>
              <a:t>Rhinopharyngeal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/</a:t>
            </a:r>
            <a:r>
              <a:rPr lang="en-US" altLang="ja-JP" sz="1200" b="1" dirty="0" err="1" smtClean="0">
                <a:solidFill>
                  <a:schemeClr val="tx1"/>
                </a:solidFill>
              </a:rPr>
              <a:t>Rhinopharynx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</a:rPr>
              <a:t>　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(</a:t>
            </a:r>
            <a:r>
              <a:rPr lang="en-US" altLang="ja-JP" sz="1200" b="1" dirty="0">
                <a:solidFill>
                  <a:schemeClr val="tx1"/>
                </a:solidFill>
              </a:rPr>
              <a:t>Swab/Smear)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鼻咽頭</a:t>
            </a:r>
            <a:r>
              <a:rPr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ぬぐい）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</a:endParaRPr>
          </a:p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游ゴシック" panose="020B0400000000000000" pitchFamily="50" charset="-128"/>
              </a:rPr>
              <a:t>○</a:t>
            </a:r>
            <a:r>
              <a:rPr kumimoji="0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游ゴシック" panose="020B0400000000000000" pitchFamily="50" charset="-128"/>
              </a:rPr>
              <a:t> </a:t>
            </a:r>
            <a:r>
              <a:rPr kumimoji="0" lang="en-US" altLang="ja-JP" sz="1200" kern="0" dirty="0" smtClean="0">
                <a:solidFill>
                  <a:schemeClr val="tx1"/>
                </a:solidFill>
                <a:ea typeface="游ゴシック" panose="020B0400000000000000" pitchFamily="50" charset="-128"/>
              </a:rPr>
              <a:t>(Deep throat )</a:t>
            </a:r>
            <a:r>
              <a:rPr kumimoji="0" lang="en-US" altLang="ja-JP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游ゴシック" panose="020B0400000000000000" pitchFamily="50" charset="-128"/>
              </a:rPr>
              <a:t>Saliva</a:t>
            </a:r>
          </a:p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</a:rPr>
              <a:t>（唾液）</a:t>
            </a:r>
            <a:endParaRPr kumimoji="0" lang="en-US" altLang="ja-JP" sz="1200" kern="0" dirty="0">
              <a:solidFill>
                <a:schemeClr val="tx1"/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lvl="0" defTabSz="257175"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</a:rPr>
              <a:t>○</a:t>
            </a:r>
            <a:r>
              <a:rPr kumimoji="0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</a:rPr>
              <a:t>N</a:t>
            </a:r>
            <a:r>
              <a:rPr kumimoji="0" lang="en-US" altLang="ja-JP" sz="1200" b="1" kern="0" dirty="0" err="1" smtClean="0">
                <a:solidFill>
                  <a:schemeClr val="tx1"/>
                </a:solidFill>
                <a:ea typeface="游ゴシック" panose="020B0400000000000000" pitchFamily="50" charset="-128"/>
              </a:rPr>
              <a:t>asopharyngeal</a:t>
            </a:r>
            <a:r>
              <a:rPr kumimoji="0" lang="ja-JP" altLang="en-US" sz="1200" b="1" kern="0" dirty="0" smtClean="0">
                <a:solidFill>
                  <a:schemeClr val="tx1"/>
                </a:solidFill>
                <a:ea typeface="游ゴシック" panose="020B0400000000000000" pitchFamily="50" charset="-128"/>
              </a:rPr>
              <a:t>（</a:t>
            </a:r>
            <a:r>
              <a:rPr kumimoji="0" lang="en-US" altLang="ja-JP" sz="1200" b="1" kern="0" dirty="0" smtClean="0">
                <a:solidFill>
                  <a:schemeClr val="tx1"/>
                </a:solidFill>
                <a:ea typeface="游ゴシック" panose="020B0400000000000000" pitchFamily="50" charset="-128"/>
              </a:rPr>
              <a:t>※</a:t>
            </a:r>
            <a:r>
              <a:rPr kumimoji="0" lang="ja-JP" altLang="en-US" sz="1200" b="1" kern="0" dirty="0" smtClean="0">
                <a:solidFill>
                  <a:schemeClr val="tx1"/>
                </a:solidFill>
                <a:ea typeface="游ゴシック" panose="020B0400000000000000" pitchFamily="50" charset="-128"/>
              </a:rPr>
              <a:t>）</a:t>
            </a:r>
            <a:r>
              <a:rPr kumimoji="0" lang="en-US" altLang="ja-JP" sz="1200" b="1" kern="0" dirty="0" smtClean="0">
                <a:solidFill>
                  <a:schemeClr val="tx1"/>
                </a:solidFill>
                <a:ea typeface="游ゴシック" panose="020B0400000000000000" pitchFamily="50" charset="-128"/>
              </a:rPr>
              <a:t>and  </a:t>
            </a:r>
          </a:p>
          <a:p>
            <a:pPr lvl="0" defTabSz="257175">
              <a:defRPr/>
            </a:pPr>
            <a:r>
              <a:rPr kumimoji="0" lang="en-US" altLang="ja-JP" sz="1200" b="1" kern="0" dirty="0">
                <a:solidFill>
                  <a:schemeClr val="tx1"/>
                </a:solidFill>
                <a:ea typeface="游ゴシック" panose="020B0400000000000000" pitchFamily="50" charset="-128"/>
              </a:rPr>
              <a:t> </a:t>
            </a:r>
            <a:r>
              <a:rPr kumimoji="0" lang="en-US" altLang="ja-JP" sz="1200" b="1" kern="0" dirty="0" smtClean="0">
                <a:solidFill>
                  <a:schemeClr val="tx1"/>
                </a:solidFill>
                <a:ea typeface="游ゴシック" panose="020B0400000000000000" pitchFamily="50" charset="-128"/>
              </a:rPr>
              <a:t>      oropharyngeal(throat ) (swabs /smear)</a:t>
            </a:r>
            <a:endParaRPr kumimoji="0" lang="en-US" altLang="ja-JP" sz="1200" b="1" kern="0" dirty="0">
              <a:solidFill>
                <a:schemeClr val="tx1"/>
              </a:solidFill>
              <a:ea typeface="游ゴシック" panose="020B0400000000000000" pitchFamily="50" charset="-128"/>
            </a:endParaRPr>
          </a:p>
          <a:p>
            <a:pPr lvl="0" defTabSz="257175">
              <a:defRPr/>
            </a:pPr>
            <a:r>
              <a:rPr kumimoji="0" lang="en-US" altLang="ja-JP" sz="1200" kern="0" dirty="0" smtClean="0">
                <a:solidFill>
                  <a:schemeClr val="tx1"/>
                </a:solidFill>
                <a:ea typeface="游ゴシック" panose="020B0400000000000000" pitchFamily="50" charset="-128"/>
              </a:rPr>
              <a:t>(</a:t>
            </a:r>
            <a:r>
              <a:rPr kumimoji="0" lang="ja-JP" altLang="en-US" sz="1200" kern="0" dirty="0">
                <a:solidFill>
                  <a:schemeClr val="tx1"/>
                </a:solidFill>
                <a:ea typeface="游ゴシック" panose="020B0400000000000000" pitchFamily="50" charset="-128"/>
              </a:rPr>
              <a:t>鼻</a:t>
            </a:r>
            <a:r>
              <a:rPr kumimoji="0" lang="ja-JP" altLang="en-US" sz="1200" kern="0" dirty="0" smtClean="0">
                <a:solidFill>
                  <a:schemeClr val="tx1"/>
                </a:solidFill>
                <a:ea typeface="游ゴシック" panose="020B0400000000000000" pitchFamily="50" charset="-128"/>
              </a:rPr>
              <a:t>咽頭ぬぐい・咽頭ぬぐいの混合）</a:t>
            </a:r>
            <a:endParaRPr kumimoji="0" lang="en-US" altLang="ja-JP" sz="1200" kern="0" dirty="0" smtClean="0">
              <a:solidFill>
                <a:schemeClr val="tx1"/>
              </a:solidFill>
              <a:ea typeface="游ゴシック" panose="020B0400000000000000" pitchFamily="50" charset="-128"/>
            </a:endParaRPr>
          </a:p>
          <a:p>
            <a:pPr lvl="0" defTabSz="257175">
              <a:defRPr/>
            </a:pPr>
            <a:r>
              <a:rPr kumimoji="0" lang="en-US" altLang="ja-JP" sz="1050" kern="0" dirty="0">
                <a:solidFill>
                  <a:schemeClr val="tx1"/>
                </a:solidFill>
                <a:ea typeface="游ゴシック" panose="020B0400000000000000" pitchFamily="50" charset="-128"/>
              </a:rPr>
              <a:t>(Naso and oropharyngeal/Rhino and oropharyngeal/</a:t>
            </a:r>
            <a:r>
              <a:rPr kumimoji="0" lang="en-US" altLang="ja-JP" sz="1050" kern="0" dirty="0" err="1">
                <a:solidFill>
                  <a:schemeClr val="tx1"/>
                </a:solidFill>
                <a:ea typeface="游ゴシック" panose="020B0400000000000000" pitchFamily="50" charset="-128"/>
              </a:rPr>
              <a:t>oro</a:t>
            </a:r>
            <a:r>
              <a:rPr kumimoji="0" lang="en-US" altLang="ja-JP" sz="1050" kern="0" dirty="0">
                <a:solidFill>
                  <a:schemeClr val="tx1"/>
                </a:solidFill>
                <a:ea typeface="游ゴシック" panose="020B0400000000000000" pitchFamily="50" charset="-128"/>
              </a:rPr>
              <a:t> and  </a:t>
            </a:r>
            <a:r>
              <a:rPr kumimoji="0" lang="en-US" altLang="ja-JP" sz="1050" kern="0" dirty="0" smtClean="0">
                <a:solidFill>
                  <a:schemeClr val="tx1"/>
                </a:solidFill>
                <a:ea typeface="游ゴシック" panose="020B0400000000000000" pitchFamily="50" charset="-128"/>
              </a:rPr>
              <a:t>nasopharyngeal</a:t>
            </a:r>
            <a:r>
              <a:rPr kumimoji="0" lang="ja-JP" altLang="en-US" sz="1050" kern="0" dirty="0">
                <a:solidFill>
                  <a:schemeClr val="tx1"/>
                </a:solidFill>
                <a:ea typeface="游ゴシック" panose="020B0400000000000000" pitchFamily="50" charset="-128"/>
              </a:rPr>
              <a:t>（</a:t>
            </a:r>
            <a:r>
              <a:rPr kumimoji="0" lang="en-US" altLang="ja-JP" sz="1050" kern="0" dirty="0">
                <a:solidFill>
                  <a:schemeClr val="tx1"/>
                </a:solidFill>
                <a:ea typeface="游ゴシック" panose="020B0400000000000000" pitchFamily="50" charset="-128"/>
              </a:rPr>
              <a:t>※</a:t>
            </a:r>
            <a:r>
              <a:rPr kumimoji="0" lang="ja-JP" altLang="en-US" sz="1050" kern="0" dirty="0">
                <a:solidFill>
                  <a:schemeClr val="tx1"/>
                </a:solidFill>
                <a:ea typeface="游ゴシック" panose="020B0400000000000000" pitchFamily="50" charset="-128"/>
              </a:rPr>
              <a:t>）</a:t>
            </a:r>
            <a:r>
              <a:rPr kumimoji="0" lang="ja-JP" altLang="en-US" sz="1050" kern="0" dirty="0" smtClean="0">
                <a:solidFill>
                  <a:schemeClr val="tx1"/>
                </a:solidFill>
                <a:ea typeface="游ゴシック" panose="020B0400000000000000" pitchFamily="50" charset="-128"/>
              </a:rPr>
              <a:t>）</a:t>
            </a:r>
            <a:endParaRPr kumimoji="0" lang="ja-JP" altLang="en-US" sz="1050" kern="0" dirty="0">
              <a:solidFill>
                <a:schemeClr val="tx1"/>
              </a:solidFill>
              <a:ea typeface="游ゴシック" panose="020B0400000000000000" pitchFamily="50" charset="-128"/>
            </a:endParaRPr>
          </a:p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</a:rPr>
              <a:t>（</a:t>
            </a: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</a:rPr>
              <a:t>※Nasopharyngeal/</a:t>
            </a:r>
            <a:r>
              <a:rPr kumimoji="0" lang="en-US" altLang="ja-JP" sz="105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</a:rPr>
              <a:t>Rhinopharyngeal</a:t>
            </a: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</a:rPr>
              <a:t>/Nasopharynx/</a:t>
            </a:r>
            <a:r>
              <a:rPr kumimoji="0" lang="en-US" altLang="ja-JP" sz="105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</a:rPr>
              <a:t>Rhinopharynx</a:t>
            </a: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</a:rPr>
              <a:t>）</a:t>
            </a:r>
            <a:endParaRPr kumimoji="0" lang="en-US" altLang="ja-JP" sz="105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</a:endParaRPr>
          </a:p>
          <a:p>
            <a:pPr marL="0" marR="0" lvl="0" indent="0" defTabSz="25717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953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正方形/長方形 35"/>
          <p:cNvSpPr/>
          <p:nvPr/>
        </p:nvSpPr>
        <p:spPr>
          <a:xfrm>
            <a:off x="0" y="0"/>
            <a:ext cx="6858000" cy="5149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-320876" y="533477"/>
            <a:ext cx="75608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57175"/>
            <a:r>
              <a:rPr lang="en-US" altLang="ja-JP" sz="2200" b="1" u="sng" dirty="0">
                <a:solidFill>
                  <a:prstClr val="black"/>
                </a:solidFill>
              </a:rPr>
              <a:t>Requirements for Certificate of Testing for Entering </a:t>
            </a:r>
            <a:r>
              <a:rPr lang="en-US" altLang="ja-JP" sz="2200" b="1" u="sng" dirty="0" smtClean="0">
                <a:solidFill>
                  <a:prstClr val="black"/>
                </a:solidFill>
              </a:rPr>
              <a:t>Japan</a:t>
            </a:r>
            <a:endParaRPr lang="en-US" altLang="ja-JP" sz="2200" b="1" u="sng" dirty="0" smtClean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93683" y="2079977"/>
            <a:ext cx="3203745" cy="997371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5738" indent="-185738" defTabSz="257175">
              <a:buFont typeface="Wingdings" panose="05000000000000000000" pitchFamily="2" charset="2"/>
              <a:buChar char="l"/>
            </a:pPr>
            <a:r>
              <a:rPr lang="en-US" altLang="ja-JP" sz="1400" b="1" dirty="0" smtClean="0">
                <a:solidFill>
                  <a:prstClr val="black"/>
                </a:solidFill>
                <a:ea typeface="游ゴシック" panose="020B0400000000000000" pitchFamily="50" charset="-128"/>
              </a:rPr>
              <a:t>Nasopharyngeal</a:t>
            </a:r>
            <a:r>
              <a:rPr lang="en-US" altLang="ja-JP" sz="1400" b="1" dirty="0" smtClean="0">
                <a:solidFill>
                  <a:prstClr val="black"/>
                </a:solidFill>
              </a:rPr>
              <a:t>/Nasopharynx</a:t>
            </a:r>
            <a:r>
              <a:rPr lang="ja-JP" altLang="en-US" sz="1400" b="1" dirty="0" smtClean="0">
                <a:solidFill>
                  <a:prstClr val="black"/>
                </a:solidFill>
              </a:rPr>
              <a:t>　</a:t>
            </a:r>
            <a:r>
              <a:rPr lang="en-US" altLang="ja-JP" sz="1400" b="1" dirty="0" smtClean="0">
                <a:solidFill>
                  <a:prstClr val="black"/>
                </a:solidFill>
              </a:rPr>
              <a:t>(Swab/smear</a:t>
            </a:r>
            <a:r>
              <a:rPr lang="en-US" altLang="ja-JP" sz="1400" b="1" dirty="0">
                <a:solidFill>
                  <a:prstClr val="black"/>
                </a:solidFill>
              </a:rPr>
              <a:t>)</a:t>
            </a:r>
          </a:p>
          <a:p>
            <a:pPr marL="185738" indent="-185738" defTabSz="257175">
              <a:buFont typeface="Wingdings" panose="05000000000000000000" pitchFamily="2" charset="2"/>
              <a:buChar char="l"/>
            </a:pPr>
            <a:r>
              <a:rPr lang="en-US" altLang="ja-JP" sz="1400" b="1" dirty="0" err="1">
                <a:solidFill>
                  <a:schemeClr val="tx1"/>
                </a:solidFill>
              </a:rPr>
              <a:t>Rhinopharyngeal</a:t>
            </a:r>
            <a:r>
              <a:rPr lang="en-US" altLang="ja-JP" sz="1400" b="1" dirty="0">
                <a:solidFill>
                  <a:schemeClr val="tx1"/>
                </a:solidFill>
              </a:rPr>
              <a:t>/</a:t>
            </a:r>
            <a:r>
              <a:rPr lang="en-US" altLang="ja-JP" sz="1400" b="1" dirty="0" err="1" smtClean="0">
                <a:solidFill>
                  <a:schemeClr val="tx1"/>
                </a:solidFill>
              </a:rPr>
              <a:t>Rhinopharynx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　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(</a:t>
            </a:r>
            <a:r>
              <a:rPr lang="en-US" altLang="ja-JP" sz="1400" b="1" dirty="0">
                <a:solidFill>
                  <a:schemeClr val="tx1"/>
                </a:solidFill>
              </a:rPr>
              <a:t>Swab/smear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)</a:t>
            </a:r>
            <a:endParaRPr lang="en-US" altLang="ja-JP" sz="1400" b="1" dirty="0">
              <a:solidFill>
                <a:schemeClr val="tx1"/>
              </a:solidFill>
              <a:ea typeface="游ゴシック" panose="020B0400000000000000" pitchFamily="50" charset="-128"/>
            </a:endParaRPr>
          </a:p>
          <a:p>
            <a:pPr marL="185738" indent="-185738" defTabSz="257175">
              <a:buFont typeface="Wingdings" panose="05000000000000000000" pitchFamily="2" charset="2"/>
              <a:buChar char="l"/>
            </a:pPr>
            <a:r>
              <a:rPr lang="en-US" altLang="ja-JP" sz="1400" b="1" dirty="0" smtClean="0">
                <a:solidFill>
                  <a:schemeClr val="tx1"/>
                </a:solidFill>
                <a:ea typeface="游ゴシック" panose="020B0400000000000000" pitchFamily="50" charset="-128"/>
              </a:rPr>
              <a:t>(Deep throat)Saliva sample</a:t>
            </a:r>
          </a:p>
          <a:p>
            <a:pPr marL="185738" indent="-185738" defTabSz="257175">
              <a:buFont typeface="Wingdings" panose="05000000000000000000" pitchFamily="2" charset="2"/>
              <a:buChar char="l"/>
            </a:pPr>
            <a:r>
              <a:rPr lang="en-US" altLang="ja-JP" sz="1400" b="1" dirty="0" smtClean="0">
                <a:solidFill>
                  <a:schemeClr val="tx1"/>
                </a:solidFill>
              </a:rPr>
              <a:t> Nasopharyngeal</a:t>
            </a:r>
            <a:r>
              <a:rPr lang="ja-JP" altLang="en-US" sz="1400" b="1" dirty="0">
                <a:solidFill>
                  <a:schemeClr val="tx1"/>
                </a:solidFill>
              </a:rPr>
              <a:t>（</a:t>
            </a:r>
            <a:r>
              <a:rPr lang="en-US" altLang="ja-JP" sz="1400" b="1" dirty="0">
                <a:solidFill>
                  <a:schemeClr val="tx1"/>
                </a:solidFill>
              </a:rPr>
              <a:t>※</a:t>
            </a:r>
            <a:r>
              <a:rPr lang="ja-JP" altLang="en-US" sz="1400" b="1" dirty="0">
                <a:solidFill>
                  <a:schemeClr val="tx1"/>
                </a:solidFill>
              </a:rPr>
              <a:t>）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and oropharyngeal(throat)  </a:t>
            </a:r>
            <a:r>
              <a:rPr lang="en-US" altLang="ja-JP" sz="1400" b="1" dirty="0">
                <a:solidFill>
                  <a:schemeClr val="tx1"/>
                </a:solidFill>
              </a:rPr>
              <a:t>(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swab </a:t>
            </a:r>
            <a:r>
              <a:rPr lang="en-US" altLang="ja-JP" sz="1400" b="1" dirty="0">
                <a:solidFill>
                  <a:schemeClr val="tx1"/>
                </a:solidFill>
              </a:rPr>
              <a:t>/smear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)</a:t>
            </a:r>
          </a:p>
          <a:p>
            <a:pPr defTabSz="257175"/>
            <a:r>
              <a:rPr lang="en-US" altLang="ja-JP" sz="1050" dirty="0">
                <a:solidFill>
                  <a:schemeClr val="tx1"/>
                </a:solidFill>
              </a:rPr>
              <a:t>(Naso and oropharyngeal/Rhino and oropharyngeal/</a:t>
            </a:r>
            <a:r>
              <a:rPr lang="en-US" altLang="ja-JP" sz="1050" dirty="0" err="1">
                <a:solidFill>
                  <a:schemeClr val="tx1"/>
                </a:solidFill>
              </a:rPr>
              <a:t>oro</a:t>
            </a:r>
            <a:r>
              <a:rPr lang="en-US" altLang="ja-JP" sz="1050" dirty="0">
                <a:solidFill>
                  <a:schemeClr val="tx1"/>
                </a:solidFill>
              </a:rPr>
              <a:t> and  </a:t>
            </a:r>
            <a:r>
              <a:rPr lang="en-US" altLang="ja-JP" sz="1050" dirty="0" err="1">
                <a:solidFill>
                  <a:schemeClr val="tx1"/>
                </a:solidFill>
              </a:rPr>
              <a:t>nashopharyngeal</a:t>
            </a:r>
            <a:r>
              <a:rPr lang="ja-JP" altLang="en-US" sz="1050" dirty="0">
                <a:solidFill>
                  <a:schemeClr val="tx1"/>
                </a:solidFill>
              </a:rPr>
              <a:t>（</a:t>
            </a:r>
            <a:r>
              <a:rPr lang="en-US" altLang="ja-JP" sz="1050" dirty="0">
                <a:solidFill>
                  <a:schemeClr val="tx1"/>
                </a:solidFill>
              </a:rPr>
              <a:t>※</a:t>
            </a:r>
            <a:r>
              <a:rPr lang="ja-JP" altLang="en-US" sz="1050" dirty="0" smtClean="0">
                <a:solidFill>
                  <a:schemeClr val="tx1"/>
                </a:solidFill>
              </a:rPr>
              <a:t>）</a:t>
            </a:r>
            <a:r>
              <a:rPr lang="en-US" altLang="ja-JP" sz="1050" dirty="0" smtClean="0">
                <a:solidFill>
                  <a:schemeClr val="tx1"/>
                </a:solidFill>
              </a:rPr>
              <a:t>)</a:t>
            </a:r>
          </a:p>
          <a:p>
            <a:pPr defTabSz="257175"/>
            <a:r>
              <a:rPr lang="ja-JP" altLang="en-US" sz="1050" b="1" dirty="0" smtClean="0">
                <a:solidFill>
                  <a:schemeClr val="tx1"/>
                </a:solidFill>
              </a:rPr>
              <a:t>（</a:t>
            </a:r>
            <a:r>
              <a:rPr lang="en-US" altLang="ja-JP" sz="1050" b="1" dirty="0" smtClean="0">
                <a:solidFill>
                  <a:schemeClr val="tx1"/>
                </a:solidFill>
              </a:rPr>
              <a:t>※Nasopharyngeal/</a:t>
            </a:r>
            <a:r>
              <a:rPr lang="en-US" altLang="ja-JP" sz="1050" b="1" dirty="0" err="1" smtClean="0">
                <a:solidFill>
                  <a:schemeClr val="tx1"/>
                </a:solidFill>
              </a:rPr>
              <a:t>Rhinopharyngeal</a:t>
            </a:r>
            <a:r>
              <a:rPr lang="en-US" altLang="ja-JP" sz="1050" b="1" dirty="0" smtClean="0">
                <a:solidFill>
                  <a:schemeClr val="tx1"/>
                </a:solidFill>
              </a:rPr>
              <a:t>/Nasopharynx/</a:t>
            </a:r>
            <a:r>
              <a:rPr lang="en-US" altLang="ja-JP" sz="1050" b="1" dirty="0" err="1" smtClean="0">
                <a:solidFill>
                  <a:schemeClr val="tx1"/>
                </a:solidFill>
              </a:rPr>
              <a:t>Rhinopharynx</a:t>
            </a:r>
            <a:r>
              <a:rPr lang="ja-JP" altLang="en-US" sz="1050" b="1" dirty="0" smtClean="0">
                <a:solidFill>
                  <a:schemeClr val="tx1"/>
                </a:solidFill>
              </a:rPr>
              <a:t>）</a:t>
            </a:r>
            <a:endParaRPr lang="en-US" altLang="ja-JP" sz="1050" b="1" dirty="0">
              <a:solidFill>
                <a:schemeClr val="tx1"/>
              </a:solidFill>
            </a:endParaRPr>
          </a:p>
          <a:p>
            <a:pPr marL="185738" indent="-185738" defTabSz="257175">
              <a:buFont typeface="Wingdings" panose="05000000000000000000" pitchFamily="2" charset="2"/>
              <a:buChar char="l"/>
            </a:pPr>
            <a:endParaRPr lang="ja-JP" altLang="en-US" sz="1050" dirty="0">
              <a:solidFill>
                <a:prstClr val="black"/>
              </a:solidFill>
              <a:ea typeface="游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983" y="1766941"/>
            <a:ext cx="106009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257175"/>
            <a:r>
              <a:rPr lang="en-US" altLang="ja-JP" b="1" u="sng" dirty="0" smtClean="0">
                <a:solidFill>
                  <a:srgbClr val="C00000"/>
                </a:solidFill>
                <a:latin typeface="Calibri" panose="020F0502020204030204"/>
                <a:ea typeface="游ゴシック" panose="020B0400000000000000" pitchFamily="50" charset="-128"/>
              </a:rPr>
              <a:t>Sample:</a:t>
            </a:r>
            <a:endParaRPr lang="ja-JP" altLang="en-US" b="1" u="sng" dirty="0">
              <a:solidFill>
                <a:srgbClr val="C00000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4579883"/>
            <a:ext cx="201670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257175"/>
            <a:r>
              <a:rPr lang="en-US" altLang="ja-JP" b="1" u="sng" dirty="0" smtClean="0">
                <a:solidFill>
                  <a:srgbClr val="C00000"/>
                </a:solidFill>
                <a:latin typeface="Calibri" panose="020F0502020204030204"/>
                <a:ea typeface="游ゴシック" panose="020B0400000000000000" pitchFamily="50" charset="-128"/>
              </a:rPr>
              <a:t>Testing Method:</a:t>
            </a:r>
            <a:endParaRPr lang="ja-JP" altLang="en-US" b="1" u="sng" dirty="0">
              <a:solidFill>
                <a:srgbClr val="C00000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636022" y="1797434"/>
            <a:ext cx="3398708" cy="155368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0250" tIns="25718" rIns="20250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buFont typeface="Wingdings" panose="05000000000000000000" pitchFamily="2" charset="2"/>
              <a:buChar char="l"/>
            </a:pPr>
            <a:r>
              <a:rPr lang="en-US" altLang="ja-JP" sz="1400" b="1" dirty="0" smtClean="0">
                <a:solidFill>
                  <a:prstClr val="black"/>
                </a:solidFill>
              </a:rPr>
              <a:t>Nasal </a:t>
            </a:r>
            <a:r>
              <a:rPr lang="en-US" altLang="ja-JP" sz="1400" b="1" dirty="0">
                <a:solidFill>
                  <a:prstClr val="black"/>
                </a:solidFill>
              </a:rPr>
              <a:t>(swab/smear</a:t>
            </a:r>
            <a:r>
              <a:rPr lang="en-US" altLang="ja-JP" sz="1400" b="1" dirty="0" smtClean="0">
                <a:solidFill>
                  <a:prstClr val="black"/>
                </a:solidFill>
              </a:rPr>
              <a:t>)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marL="171450" lvl="0" indent="-171450">
              <a:buFont typeface="Wingdings" panose="05000000000000000000" pitchFamily="2" charset="2"/>
              <a:buChar char="l"/>
            </a:pPr>
            <a:r>
              <a:rPr lang="en-US" altLang="ja-JP" sz="1400" b="1" dirty="0" smtClean="0">
                <a:solidFill>
                  <a:prstClr val="black"/>
                </a:solidFill>
              </a:rPr>
              <a:t>Oral </a:t>
            </a:r>
            <a:r>
              <a:rPr lang="en-US" altLang="ja-JP" sz="1400" b="1" dirty="0">
                <a:solidFill>
                  <a:prstClr val="black"/>
                </a:solidFill>
              </a:rPr>
              <a:t>(swab/smear</a:t>
            </a:r>
            <a:r>
              <a:rPr lang="en-US" altLang="ja-JP" sz="1400" b="1" dirty="0" smtClean="0">
                <a:solidFill>
                  <a:prstClr val="black"/>
                </a:solidFill>
              </a:rPr>
              <a:t>)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marL="171450" lvl="0" indent="-171450">
              <a:buFont typeface="Wingdings" panose="05000000000000000000" pitchFamily="2" charset="2"/>
              <a:buChar char="l"/>
            </a:pPr>
            <a:r>
              <a:rPr lang="en-US" altLang="ja-JP" sz="1400" b="1" dirty="0" smtClean="0">
                <a:solidFill>
                  <a:prstClr val="black"/>
                </a:solidFill>
              </a:rPr>
              <a:t>Throat </a:t>
            </a:r>
            <a:r>
              <a:rPr lang="en-US" altLang="ja-JP" sz="1400" b="1" dirty="0">
                <a:solidFill>
                  <a:prstClr val="black"/>
                </a:solidFill>
              </a:rPr>
              <a:t>(swab/smear</a:t>
            </a:r>
            <a:r>
              <a:rPr lang="en-US" altLang="ja-JP" sz="1400" b="1" dirty="0" smtClean="0">
                <a:solidFill>
                  <a:prstClr val="black"/>
                </a:solidFill>
              </a:rPr>
              <a:t>)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marL="171450" lvl="0" indent="-171450">
              <a:buFont typeface="Wingdings" panose="05000000000000000000" pitchFamily="2" charset="2"/>
              <a:buChar char="l"/>
            </a:pPr>
            <a:r>
              <a:rPr lang="en-US" altLang="ja-JP" sz="1400" b="1" dirty="0" smtClean="0">
                <a:solidFill>
                  <a:prstClr val="black"/>
                </a:solidFill>
              </a:rPr>
              <a:t>Mid-Turbinate </a:t>
            </a:r>
            <a:r>
              <a:rPr lang="en-US" altLang="ja-JP" sz="1400" b="1" dirty="0">
                <a:solidFill>
                  <a:prstClr val="black"/>
                </a:solidFill>
              </a:rPr>
              <a:t>Nasal</a:t>
            </a:r>
            <a:r>
              <a:rPr lang="ja-JP" altLang="en-US" sz="1400" b="1" dirty="0">
                <a:solidFill>
                  <a:prstClr val="black"/>
                </a:solidFill>
              </a:rPr>
              <a:t> </a:t>
            </a:r>
            <a:r>
              <a:rPr lang="en-US" altLang="ja-JP" sz="1400" b="1" dirty="0">
                <a:solidFill>
                  <a:prstClr val="black"/>
                </a:solidFill>
              </a:rPr>
              <a:t>(swab/smear</a:t>
            </a:r>
            <a:r>
              <a:rPr lang="en-US" altLang="ja-JP" sz="1400" b="1" dirty="0" smtClean="0">
                <a:solidFill>
                  <a:prstClr val="black"/>
                </a:solidFill>
              </a:rPr>
              <a:t>)</a:t>
            </a:r>
            <a:r>
              <a:rPr lang="ja-JP" altLang="en-US" sz="1400" b="1" dirty="0" smtClean="0">
                <a:solidFill>
                  <a:prstClr val="black"/>
                </a:solidFill>
              </a:rPr>
              <a:t> </a:t>
            </a:r>
            <a:endParaRPr lang="en-US" altLang="ja-JP" sz="1400" b="1" dirty="0" smtClean="0">
              <a:solidFill>
                <a:prstClr val="black"/>
              </a:solidFill>
            </a:endParaRPr>
          </a:p>
          <a:p>
            <a:pPr marL="171450" lvl="0" indent="-171450">
              <a:buFont typeface="Wingdings" panose="05000000000000000000" pitchFamily="2" charset="2"/>
              <a:buChar char="l"/>
            </a:pPr>
            <a:r>
              <a:rPr lang="en-US" altLang="ja-JP" sz="1400" b="1" dirty="0" smtClean="0">
                <a:solidFill>
                  <a:prstClr val="black"/>
                </a:solidFill>
              </a:rPr>
              <a:t>Nose</a:t>
            </a:r>
          </a:p>
          <a:p>
            <a:pPr marL="171450" lvl="0" indent="-171450">
              <a:buFont typeface="Wingdings" panose="05000000000000000000" pitchFamily="2" charset="2"/>
              <a:buChar char="l"/>
            </a:pPr>
            <a:r>
              <a:rPr lang="en-US" altLang="ja-JP" sz="1400" b="1" dirty="0" smtClean="0">
                <a:solidFill>
                  <a:prstClr val="black"/>
                </a:solidFill>
              </a:rPr>
              <a:t>Gargle Water</a:t>
            </a:r>
          </a:p>
          <a:p>
            <a:pPr marL="171450" lvl="0" indent="-171450">
              <a:buFont typeface="Wingdings" panose="05000000000000000000" pitchFamily="2" charset="2"/>
              <a:buChar char="l"/>
            </a:pPr>
            <a:r>
              <a:rPr lang="en-US" altLang="ja-JP" sz="1400" b="1" dirty="0" smtClean="0">
                <a:solidFill>
                  <a:schemeClr val="tx1"/>
                </a:solidFill>
              </a:rPr>
              <a:t>Mixture </a:t>
            </a:r>
            <a:r>
              <a:rPr lang="en-US" altLang="ja-JP" sz="1400" b="1" dirty="0">
                <a:solidFill>
                  <a:schemeClr val="tx1"/>
                </a:solidFill>
              </a:rPr>
              <a:t>of sample “A” and “B” </a:t>
            </a:r>
          </a:p>
          <a:p>
            <a:pPr lvl="0"/>
            <a:r>
              <a:rPr lang="en-US" altLang="ja-JP" sz="1400" b="1" dirty="0" smtClean="0">
                <a:solidFill>
                  <a:schemeClr val="tx1"/>
                </a:solidFill>
              </a:rPr>
              <a:t>    “A”</a:t>
            </a:r>
            <a:r>
              <a:rPr lang="ja-JP" altLang="en-US" sz="1400" b="1" dirty="0">
                <a:solidFill>
                  <a:schemeClr val="tx1"/>
                </a:solidFill>
              </a:rPr>
              <a:t>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and ”B</a:t>
            </a:r>
            <a:r>
              <a:rPr lang="en-US" altLang="ja-JP" sz="1400" b="1" dirty="0">
                <a:solidFill>
                  <a:schemeClr val="tx1"/>
                </a:solidFill>
              </a:rPr>
              <a:t>”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show </a:t>
            </a:r>
            <a:r>
              <a:rPr lang="en-US" altLang="ja-JP" sz="1400" b="1" dirty="0">
                <a:solidFill>
                  <a:schemeClr val="tx1"/>
                </a:solidFill>
              </a:rPr>
              <a:t>all types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of sample(except  nasopharyngeal and oropharyngeal(swab/smear)).</a:t>
            </a:r>
          </a:p>
          <a:p>
            <a:pPr lvl="0"/>
            <a:r>
              <a:rPr lang="en-US" altLang="ja-JP" sz="1050" b="1" dirty="0" smtClean="0">
                <a:solidFill>
                  <a:schemeClr val="tx1"/>
                </a:solidFill>
              </a:rPr>
              <a:t>&lt;Example&gt;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altLang="ja-JP" sz="1050" b="1" dirty="0" smtClean="0">
                <a:solidFill>
                  <a:prstClr val="black"/>
                </a:solidFill>
              </a:rPr>
              <a:t>Nasal </a:t>
            </a:r>
            <a:r>
              <a:rPr lang="en-US" altLang="ja-JP" sz="1050" b="1" dirty="0">
                <a:solidFill>
                  <a:prstClr val="black"/>
                </a:solidFill>
              </a:rPr>
              <a:t>and throat (swab/smear) </a:t>
            </a:r>
            <a:endParaRPr lang="ja-JP" altLang="en-US" sz="1050" b="1" dirty="0">
              <a:solidFill>
                <a:prstClr val="black"/>
              </a:solidFill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altLang="ja-JP" sz="1050" b="1" dirty="0" smtClean="0">
                <a:solidFill>
                  <a:prstClr val="black"/>
                </a:solidFill>
              </a:rPr>
              <a:t>Pharyngeal </a:t>
            </a:r>
            <a:r>
              <a:rPr lang="en-US" altLang="ja-JP" sz="1050" b="1" dirty="0">
                <a:solidFill>
                  <a:prstClr val="black"/>
                </a:solidFill>
              </a:rPr>
              <a:t>and nasal (swab/smear) </a:t>
            </a:r>
            <a:endParaRPr lang="ja-JP" altLang="en-US" sz="1050" b="1" dirty="0">
              <a:solidFill>
                <a:prstClr val="black"/>
              </a:solidFill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altLang="ja-JP" sz="1050" b="1" dirty="0" smtClean="0">
                <a:solidFill>
                  <a:prstClr val="black"/>
                </a:solidFill>
              </a:rPr>
              <a:t>Nasal </a:t>
            </a:r>
            <a:r>
              <a:rPr lang="en-US" altLang="ja-JP" sz="1050" b="1" dirty="0">
                <a:solidFill>
                  <a:prstClr val="black"/>
                </a:solidFill>
              </a:rPr>
              <a:t>and </a:t>
            </a:r>
            <a:r>
              <a:rPr lang="en-US" altLang="ja-JP" sz="1050" b="1" dirty="0" smtClean="0">
                <a:solidFill>
                  <a:prstClr val="black"/>
                </a:solidFill>
              </a:rPr>
              <a:t>oropharyngeal/oropharynx </a:t>
            </a:r>
            <a:r>
              <a:rPr lang="en-US" altLang="ja-JP" sz="1050" b="1" dirty="0">
                <a:solidFill>
                  <a:prstClr val="black"/>
                </a:solidFill>
              </a:rPr>
              <a:t>(swab/smear</a:t>
            </a:r>
            <a:r>
              <a:rPr lang="en-US" altLang="ja-JP" sz="1050" b="1" dirty="0" smtClean="0">
                <a:solidFill>
                  <a:prstClr val="black"/>
                </a:solidFill>
              </a:rPr>
              <a:t>)</a:t>
            </a:r>
            <a:r>
              <a:rPr lang="ja-JP" altLang="en-US" sz="1050" b="1" dirty="0">
                <a:solidFill>
                  <a:prstClr val="black"/>
                </a:solidFill>
              </a:rPr>
              <a:t>　 </a:t>
            </a:r>
          </a:p>
          <a:p>
            <a:pPr lvl="0"/>
            <a:endParaRPr lang="en-US" altLang="ja-JP" sz="1050" b="1" dirty="0" smtClean="0">
              <a:solidFill>
                <a:prstClr val="black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62851" y="4984879"/>
            <a:ext cx="3608722" cy="3250342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257175"/>
            <a:r>
              <a:rPr kumimoji="0" lang="en-US" altLang="ja-JP" sz="1400" b="1" u="sng" dirty="0" smtClean="0">
                <a:solidFill>
                  <a:prstClr val="black"/>
                </a:solidFill>
                <a:ea typeface="游ゴシック" panose="020B0400000000000000" pitchFamily="50" charset="-128"/>
              </a:rPr>
              <a:t>Nucleic </a:t>
            </a:r>
            <a:r>
              <a:rPr kumimoji="0" lang="en-US" altLang="ja-JP" sz="1400" b="1" u="sng" dirty="0">
                <a:solidFill>
                  <a:prstClr val="black"/>
                </a:solidFill>
                <a:ea typeface="游ゴシック" panose="020B0400000000000000" pitchFamily="50" charset="-128"/>
              </a:rPr>
              <a:t>acid amplification </a:t>
            </a:r>
            <a:r>
              <a:rPr kumimoji="0" lang="en-US" altLang="ja-JP" sz="1400" b="1" u="sng" dirty="0" smtClean="0">
                <a:solidFill>
                  <a:prstClr val="black"/>
                </a:solidFill>
                <a:ea typeface="游ゴシック" panose="020B0400000000000000" pitchFamily="50" charset="-128"/>
              </a:rPr>
              <a:t>test</a:t>
            </a:r>
            <a:endParaRPr kumimoji="0" lang="en-US" altLang="ja-JP" sz="1400" b="1" u="sng" dirty="0">
              <a:solidFill>
                <a:prstClr val="black"/>
              </a:solidFill>
              <a:ea typeface="游ゴシック" panose="020B0400000000000000" pitchFamily="50" charset="-128"/>
            </a:endParaRPr>
          </a:p>
          <a:p>
            <a:pPr marL="171450" indent="-171450" defTabSz="257175">
              <a:buFont typeface="Wingdings" panose="05000000000000000000" pitchFamily="2" charset="2"/>
              <a:buChar char="l"/>
            </a:pPr>
            <a:r>
              <a:rPr kumimoji="0" lang="en-US" altLang="ja-JP" sz="1400" b="1" dirty="0" smtClean="0">
                <a:solidFill>
                  <a:prstClr val="black"/>
                </a:solidFill>
              </a:rPr>
              <a:t>PCR </a:t>
            </a:r>
            <a:r>
              <a:rPr kumimoji="0" lang="en-US" altLang="ja-JP" sz="1400" b="1" dirty="0">
                <a:solidFill>
                  <a:prstClr val="black"/>
                </a:solidFill>
              </a:rPr>
              <a:t>- Polymerase chain reaction</a:t>
            </a:r>
            <a:endParaRPr kumimoji="0" lang="en-US" altLang="ja-JP" sz="1400" b="1" dirty="0" smtClean="0">
              <a:solidFill>
                <a:prstClr val="black"/>
              </a:solidFill>
              <a:ea typeface="游ゴシック" panose="020B0400000000000000" pitchFamily="50" charset="-128"/>
            </a:endParaRPr>
          </a:p>
          <a:p>
            <a:pPr marL="171450" indent="-171450" defTabSz="257175">
              <a:buFont typeface="Wingdings" panose="05000000000000000000" pitchFamily="2" charset="2"/>
              <a:buChar char="l"/>
            </a:pPr>
            <a:r>
              <a:rPr kumimoji="0" lang="en-US" altLang="ja-JP" sz="1400" b="1" dirty="0" smtClean="0">
                <a:solidFill>
                  <a:schemeClr val="tx1"/>
                </a:solidFill>
                <a:ea typeface="游ゴシック" panose="020B0400000000000000" pitchFamily="50" charset="-128"/>
              </a:rPr>
              <a:t>(RT-)PCR </a:t>
            </a:r>
            <a:r>
              <a:rPr kumimoji="0" lang="en-US" altLang="ja-JP" sz="1400" b="1" dirty="0">
                <a:solidFill>
                  <a:schemeClr val="tx1"/>
                </a:solidFill>
              </a:rPr>
              <a:t>- </a:t>
            </a:r>
            <a:r>
              <a:rPr kumimoji="0" lang="en-US" altLang="ja-JP" sz="1400" b="1" dirty="0" smtClean="0">
                <a:solidFill>
                  <a:schemeClr val="tx1"/>
                </a:solidFill>
              </a:rPr>
              <a:t>Reverse </a:t>
            </a:r>
            <a:r>
              <a:rPr kumimoji="0" lang="en-US" altLang="ja-JP" sz="1400" b="1" dirty="0">
                <a:solidFill>
                  <a:schemeClr val="tx1"/>
                </a:solidFill>
              </a:rPr>
              <a:t>transcription </a:t>
            </a:r>
            <a:r>
              <a:rPr kumimoji="0" lang="en-US" altLang="ja-JP" sz="1400" b="1" dirty="0" smtClean="0">
                <a:solidFill>
                  <a:schemeClr val="tx1"/>
                </a:solidFill>
              </a:rPr>
              <a:t>PCR</a:t>
            </a:r>
          </a:p>
          <a:p>
            <a:pPr defTabSz="257175"/>
            <a:r>
              <a:rPr kumimoji="0" lang="ja-JP" altLang="en-US" sz="1400" b="1" dirty="0" smtClean="0">
                <a:solidFill>
                  <a:schemeClr val="tx1"/>
                </a:solidFill>
              </a:rPr>
              <a:t>   </a:t>
            </a:r>
            <a:r>
              <a:rPr kumimoji="0" lang="en-US" altLang="ja-JP" sz="1400" b="1" dirty="0" smtClean="0">
                <a:solidFill>
                  <a:schemeClr val="tx1"/>
                </a:solidFill>
              </a:rPr>
              <a:t>(real-time (RT-)PCR/Q-PCR/Fluorescence-PCR/Multiplex-PCR)</a:t>
            </a:r>
            <a:endParaRPr kumimoji="0" lang="en-US" altLang="ja-JP" sz="1400" b="1" dirty="0">
              <a:solidFill>
                <a:schemeClr val="tx1"/>
              </a:solidFill>
              <a:ea typeface="游ゴシック" panose="020B0400000000000000" pitchFamily="50" charset="-128"/>
            </a:endParaRPr>
          </a:p>
          <a:p>
            <a:pPr marL="171450" indent="-171450" defTabSz="257175">
              <a:buFont typeface="Wingdings" panose="05000000000000000000" pitchFamily="2" charset="2"/>
              <a:buChar char="l"/>
            </a:pPr>
            <a:r>
              <a:rPr kumimoji="0" lang="en-US" altLang="ja-JP" sz="1400" b="1" dirty="0" smtClean="0">
                <a:solidFill>
                  <a:schemeClr val="tx1"/>
                </a:solidFill>
                <a:ea typeface="游ゴシック" panose="020B0400000000000000" pitchFamily="50" charset="-128"/>
              </a:rPr>
              <a:t>LAMP</a:t>
            </a:r>
            <a:r>
              <a:rPr kumimoji="0" lang="en-US" altLang="ja-JP" sz="1400" b="1" dirty="0">
                <a:solidFill>
                  <a:schemeClr val="tx1"/>
                </a:solidFill>
              </a:rPr>
              <a:t> </a:t>
            </a:r>
            <a:r>
              <a:rPr kumimoji="0" lang="en-US" altLang="ja-JP" sz="1400" b="1" dirty="0" smtClean="0">
                <a:solidFill>
                  <a:schemeClr val="tx1"/>
                </a:solidFill>
              </a:rPr>
              <a:t>– Loop-mediated </a:t>
            </a:r>
            <a:r>
              <a:rPr kumimoji="0" lang="en-US" altLang="ja-JP" sz="1400" b="1" dirty="0">
                <a:solidFill>
                  <a:schemeClr val="tx1"/>
                </a:solidFill>
              </a:rPr>
              <a:t>isothermal amplification </a:t>
            </a:r>
            <a:r>
              <a:rPr kumimoji="0" lang="en-US" altLang="ja-JP" sz="1400" b="1" dirty="0" smtClean="0">
                <a:solidFill>
                  <a:schemeClr val="tx1"/>
                </a:solidFill>
              </a:rPr>
              <a:t>(RT-LAMP)</a:t>
            </a:r>
            <a:endParaRPr kumimoji="0" lang="en-US" altLang="ja-JP" sz="1400" b="1" dirty="0">
              <a:solidFill>
                <a:schemeClr val="tx1"/>
              </a:solidFill>
              <a:ea typeface="游ゴシック" panose="020B0400000000000000" pitchFamily="50" charset="-128"/>
            </a:endParaRPr>
          </a:p>
          <a:p>
            <a:pPr marL="171450" indent="-171450" defTabSz="257175">
              <a:buFont typeface="Wingdings" panose="05000000000000000000" pitchFamily="2" charset="2"/>
              <a:buChar char="l"/>
            </a:pPr>
            <a:r>
              <a:rPr kumimoji="0" lang="en-US" altLang="ja-JP" sz="1400" b="1" dirty="0" smtClean="0">
                <a:solidFill>
                  <a:schemeClr val="tx1"/>
                </a:solidFill>
                <a:ea typeface="游ゴシック" panose="020B0400000000000000" pitchFamily="50" charset="-128"/>
              </a:rPr>
              <a:t>TMA </a:t>
            </a:r>
            <a:r>
              <a:rPr kumimoji="0" lang="en-US" altLang="ja-JP" sz="1400" b="1" dirty="0" smtClean="0">
                <a:solidFill>
                  <a:schemeClr val="tx1"/>
                </a:solidFill>
              </a:rPr>
              <a:t>– Transcription </a:t>
            </a:r>
            <a:r>
              <a:rPr kumimoji="0" lang="en-US" altLang="ja-JP" sz="1400" b="1" dirty="0">
                <a:solidFill>
                  <a:schemeClr val="tx1"/>
                </a:solidFill>
              </a:rPr>
              <a:t>mediated </a:t>
            </a:r>
            <a:r>
              <a:rPr kumimoji="0" lang="en-US" altLang="ja-JP" sz="1400" b="1" dirty="0" smtClean="0">
                <a:solidFill>
                  <a:schemeClr val="tx1"/>
                </a:solidFill>
              </a:rPr>
              <a:t>amplification</a:t>
            </a:r>
            <a:endParaRPr kumimoji="0" lang="en-US" altLang="ja-JP" sz="1400" b="1" dirty="0">
              <a:solidFill>
                <a:schemeClr val="tx1"/>
              </a:solidFill>
              <a:ea typeface="游ゴシック" panose="020B0400000000000000" pitchFamily="50" charset="-128"/>
            </a:endParaRPr>
          </a:p>
          <a:p>
            <a:pPr marL="171450" indent="-171450" defTabSz="257175">
              <a:buFont typeface="Wingdings" panose="05000000000000000000" pitchFamily="2" charset="2"/>
              <a:buChar char="l"/>
            </a:pPr>
            <a:r>
              <a:rPr kumimoji="0" lang="en-US" altLang="ja-JP" sz="1400" b="1" dirty="0" smtClean="0">
                <a:solidFill>
                  <a:schemeClr val="tx1"/>
                </a:solidFill>
                <a:ea typeface="游ゴシック" panose="020B0400000000000000" pitchFamily="50" charset="-128"/>
              </a:rPr>
              <a:t>TRC </a:t>
            </a:r>
            <a:r>
              <a:rPr kumimoji="0" lang="en-US" altLang="ja-JP" sz="1400" b="1" dirty="0">
                <a:solidFill>
                  <a:schemeClr val="tx1"/>
                </a:solidFill>
              </a:rPr>
              <a:t>- </a:t>
            </a:r>
            <a:r>
              <a:rPr kumimoji="0" lang="en-US" altLang="ja-JP" sz="1400" b="1" dirty="0" smtClean="0">
                <a:solidFill>
                  <a:schemeClr val="tx1"/>
                </a:solidFill>
              </a:rPr>
              <a:t>Transcription-reverse transcription concerted reaction</a:t>
            </a:r>
            <a:endParaRPr kumimoji="0" lang="ja-JP" altLang="ja-JP" sz="1400" dirty="0">
              <a:solidFill>
                <a:schemeClr val="tx1"/>
              </a:solidFill>
              <a:ea typeface="游ゴシック" panose="020B0400000000000000" pitchFamily="50" charset="-128"/>
            </a:endParaRPr>
          </a:p>
          <a:p>
            <a:pPr marL="171450" indent="-171450" defTabSz="257175">
              <a:buFont typeface="Wingdings" panose="05000000000000000000" pitchFamily="2" charset="2"/>
              <a:buChar char="l"/>
            </a:pPr>
            <a:r>
              <a:rPr kumimoji="0" lang="en-US" altLang="ja-JP" sz="1400" b="1" dirty="0" smtClean="0">
                <a:solidFill>
                  <a:schemeClr val="tx1"/>
                </a:solidFill>
                <a:ea typeface="游ゴシック" panose="020B0400000000000000" pitchFamily="50" charset="-128"/>
              </a:rPr>
              <a:t>Smart Amp </a:t>
            </a:r>
            <a:r>
              <a:rPr kumimoji="0" lang="en-US" altLang="ja-JP" sz="1400" b="1" dirty="0">
                <a:solidFill>
                  <a:schemeClr val="tx1"/>
                </a:solidFill>
              </a:rPr>
              <a:t>- Smart </a:t>
            </a:r>
            <a:r>
              <a:rPr kumimoji="0" lang="en-US" altLang="ja-JP" sz="1400" b="1" dirty="0" smtClean="0">
                <a:solidFill>
                  <a:schemeClr val="tx1"/>
                </a:solidFill>
              </a:rPr>
              <a:t>amplification </a:t>
            </a:r>
            <a:r>
              <a:rPr kumimoji="0" lang="en-US" altLang="ja-JP" sz="1400" b="1" dirty="0">
                <a:solidFill>
                  <a:schemeClr val="tx1"/>
                </a:solidFill>
              </a:rPr>
              <a:t>process </a:t>
            </a:r>
            <a:endParaRPr kumimoji="0" lang="ja-JP" altLang="ja-JP" sz="1400" dirty="0" smtClean="0">
              <a:solidFill>
                <a:schemeClr val="tx1"/>
              </a:solidFill>
              <a:ea typeface="游ゴシック" panose="020B0400000000000000" pitchFamily="50" charset="-128"/>
            </a:endParaRPr>
          </a:p>
          <a:p>
            <a:pPr marL="171450" indent="-171450" defTabSz="257175">
              <a:buFont typeface="Wingdings" panose="05000000000000000000" pitchFamily="2" charset="2"/>
              <a:buChar char="l"/>
            </a:pPr>
            <a:r>
              <a:rPr kumimoji="0" lang="en-US" altLang="ja-JP" sz="1400" b="1" dirty="0" smtClean="0">
                <a:solidFill>
                  <a:schemeClr val="tx1"/>
                </a:solidFill>
                <a:ea typeface="游ゴシック" panose="020B0400000000000000" pitchFamily="50" charset="-128"/>
              </a:rPr>
              <a:t>NEAR </a:t>
            </a:r>
            <a:r>
              <a:rPr kumimoji="0" lang="en-US" altLang="ja-JP" sz="1400" b="1" dirty="0">
                <a:solidFill>
                  <a:schemeClr val="tx1"/>
                </a:solidFill>
              </a:rPr>
              <a:t>- </a:t>
            </a:r>
            <a:r>
              <a:rPr kumimoji="0" lang="en-US" altLang="ja-JP" sz="1400" b="1" dirty="0" smtClean="0">
                <a:solidFill>
                  <a:schemeClr val="tx1"/>
                </a:solidFill>
              </a:rPr>
              <a:t>Nicking </a:t>
            </a:r>
            <a:r>
              <a:rPr kumimoji="0" lang="en-US" altLang="ja-JP" sz="1400" b="1" dirty="0">
                <a:solidFill>
                  <a:schemeClr val="tx1"/>
                </a:solidFill>
              </a:rPr>
              <a:t>endonuclease amplification reaction </a:t>
            </a:r>
            <a:r>
              <a:rPr kumimoji="0" lang="ja-JP" altLang="en-US" sz="1400" b="1" dirty="0" smtClean="0">
                <a:solidFill>
                  <a:schemeClr val="tx1"/>
                </a:solidFill>
              </a:rPr>
              <a:t>（</a:t>
            </a:r>
            <a:r>
              <a:rPr kumimoji="0" lang="en-US" altLang="ja-JP" sz="1400" b="1" dirty="0" smtClean="0">
                <a:solidFill>
                  <a:schemeClr val="tx1"/>
                </a:solidFill>
              </a:rPr>
              <a:t>e.g</a:t>
            </a:r>
            <a:r>
              <a:rPr kumimoji="0" lang="en-US" altLang="ja-JP" sz="1400" b="1" dirty="0">
                <a:solidFill>
                  <a:schemeClr val="tx1"/>
                </a:solidFill>
              </a:rPr>
              <a:t>. ID-NOW</a:t>
            </a:r>
            <a:r>
              <a:rPr kumimoji="0" lang="ja-JP" altLang="en-US" sz="1400" b="1" dirty="0" smtClean="0">
                <a:solidFill>
                  <a:schemeClr val="tx1"/>
                </a:solidFill>
              </a:rPr>
              <a:t>）</a:t>
            </a:r>
            <a:endParaRPr kumimoji="0" lang="ja-JP" altLang="ja-JP" sz="800" dirty="0">
              <a:solidFill>
                <a:prstClr val="black"/>
              </a:solidFill>
              <a:ea typeface="游ゴシック" panose="020B0400000000000000" pitchFamily="50" charset="-128"/>
            </a:endParaRPr>
          </a:p>
          <a:p>
            <a:pPr defTabSz="257175"/>
            <a:r>
              <a:rPr kumimoji="0" lang="en-US" altLang="ja-JP" sz="1400" b="1" u="sng" dirty="0" smtClean="0">
                <a:solidFill>
                  <a:prstClr val="black"/>
                </a:solidFill>
                <a:ea typeface="游ゴシック" panose="020B0400000000000000" pitchFamily="50" charset="-128"/>
              </a:rPr>
              <a:t>Others</a:t>
            </a:r>
            <a:endParaRPr kumimoji="0" lang="ja-JP" altLang="ja-JP" sz="1400" b="1" u="sng" dirty="0">
              <a:solidFill>
                <a:prstClr val="black"/>
              </a:solidFill>
              <a:ea typeface="游ゴシック" panose="020B0400000000000000" pitchFamily="50" charset="-128"/>
            </a:endParaRPr>
          </a:p>
          <a:p>
            <a:pPr marL="171450" indent="-171450" defTabSz="257175">
              <a:buFont typeface="Wingdings" panose="05000000000000000000" pitchFamily="2" charset="2"/>
              <a:buChar char="l"/>
            </a:pPr>
            <a:r>
              <a:rPr kumimoji="0" lang="en-US" altLang="ja-JP" sz="1400" b="1" dirty="0" smtClean="0">
                <a:solidFill>
                  <a:prstClr val="black"/>
                </a:solidFill>
                <a:ea typeface="游ゴシック" panose="020B0400000000000000" pitchFamily="50" charset="-128"/>
              </a:rPr>
              <a:t>Next </a:t>
            </a:r>
            <a:r>
              <a:rPr kumimoji="0" lang="en-US" altLang="ja-JP" sz="1400" b="1" dirty="0">
                <a:solidFill>
                  <a:prstClr val="black"/>
                </a:solidFill>
                <a:ea typeface="游ゴシック" panose="020B0400000000000000" pitchFamily="50" charset="-128"/>
              </a:rPr>
              <a:t>generation </a:t>
            </a:r>
            <a:r>
              <a:rPr kumimoji="0" lang="en-US" altLang="ja-JP" sz="1400" b="1" dirty="0" smtClean="0">
                <a:solidFill>
                  <a:prstClr val="black"/>
                </a:solidFill>
                <a:ea typeface="游ゴシック" panose="020B0400000000000000" pitchFamily="50" charset="-128"/>
              </a:rPr>
              <a:t>sequencing</a:t>
            </a:r>
            <a:endParaRPr kumimoji="0" lang="ja-JP" altLang="ja-JP" sz="1400" dirty="0">
              <a:solidFill>
                <a:schemeClr val="tx1"/>
              </a:solidFill>
              <a:ea typeface="游ゴシック" panose="020B0400000000000000" pitchFamily="50" charset="-128"/>
            </a:endParaRPr>
          </a:p>
          <a:p>
            <a:pPr marL="171450" indent="-171450" defTabSz="257175">
              <a:buFont typeface="Wingdings" panose="05000000000000000000" pitchFamily="2" charset="2"/>
              <a:buChar char="l"/>
            </a:pPr>
            <a:r>
              <a:rPr kumimoji="0" lang="en-US" altLang="ja-JP" sz="1400" b="1" dirty="0" smtClean="0">
                <a:solidFill>
                  <a:schemeClr val="tx1"/>
                </a:solidFill>
                <a:ea typeface="游ゴシック" panose="020B0400000000000000" pitchFamily="50" charset="-128"/>
              </a:rPr>
              <a:t>Quantitative </a:t>
            </a:r>
            <a:r>
              <a:rPr kumimoji="0" lang="en-US" altLang="ja-JP" sz="1400" b="1" dirty="0">
                <a:solidFill>
                  <a:schemeClr val="tx1"/>
                </a:solidFill>
                <a:ea typeface="游ゴシック" panose="020B0400000000000000" pitchFamily="50" charset="-128"/>
              </a:rPr>
              <a:t>antigen test (</a:t>
            </a:r>
            <a:r>
              <a:rPr kumimoji="0" lang="en-US" altLang="ja-JP" sz="1400" b="1" dirty="0" smtClean="0">
                <a:solidFill>
                  <a:schemeClr val="tx1"/>
                </a:solidFill>
              </a:rPr>
              <a:t>CLEIA/ECLEIA</a:t>
            </a:r>
            <a:r>
              <a:rPr kumimoji="0" lang="en-US" altLang="ja-JP" sz="1400" b="1" dirty="0">
                <a:solidFill>
                  <a:prstClr val="black"/>
                </a:solidFill>
              </a:rPr>
              <a:t>) </a:t>
            </a:r>
            <a:endParaRPr kumimoji="0" lang="ja-JP" altLang="en-US" sz="1400" b="1" dirty="0">
              <a:solidFill>
                <a:prstClr val="black"/>
              </a:solidFill>
              <a:ea typeface="游ゴシック" panose="020B04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636022" y="5043443"/>
            <a:ext cx="3278346" cy="1243274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buFont typeface="Wingdings" panose="05000000000000000000" pitchFamily="2" charset="2"/>
              <a:buChar char="l"/>
            </a:pPr>
            <a:r>
              <a:rPr lang="en-US" altLang="ja-JP" sz="1400" b="1" dirty="0" smtClean="0">
                <a:solidFill>
                  <a:prstClr val="black"/>
                </a:solidFill>
                <a:ea typeface="ＭＳ Ｐゴシック" panose="020B0600070205080204" pitchFamily="50" charset="-128"/>
              </a:rPr>
              <a:t>Antigen</a:t>
            </a:r>
            <a:r>
              <a:rPr lang="ja-JP" altLang="en-US" sz="1400" b="1" dirty="0" smtClean="0">
                <a:solidFill>
                  <a:prstClr val="black"/>
                </a:solidFill>
                <a:ea typeface="ＭＳ Ｐゴシック" panose="020B0600070205080204" pitchFamily="50" charset="-128"/>
              </a:rPr>
              <a:t> </a:t>
            </a:r>
            <a:r>
              <a:rPr lang="en-US" altLang="ja-JP" sz="1400" b="1" dirty="0" smtClean="0">
                <a:solidFill>
                  <a:prstClr val="black"/>
                </a:solidFill>
                <a:ea typeface="ＭＳ Ｐゴシック" panose="020B0600070205080204" pitchFamily="50" charset="-128"/>
              </a:rPr>
              <a:t>test/test kit</a:t>
            </a:r>
            <a:endParaRPr lang="en-US" altLang="ja-JP" sz="1400" b="1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  <a:p>
            <a:pPr marL="171450" lvl="0" indent="-171450">
              <a:buFont typeface="Wingdings" panose="05000000000000000000" pitchFamily="2" charset="2"/>
              <a:buChar char="l"/>
            </a:pPr>
            <a:r>
              <a:rPr lang="en-US" altLang="ja-JP" sz="1400" b="1" dirty="0" smtClean="0">
                <a:solidFill>
                  <a:prstClr val="black"/>
                </a:solidFill>
                <a:ea typeface="ＭＳ Ｐゴシック" panose="020B0600070205080204" pitchFamily="50" charset="-128"/>
              </a:rPr>
              <a:t>Rapid </a:t>
            </a:r>
            <a:r>
              <a:rPr lang="en-US" altLang="ja-JP" sz="1400" b="1" dirty="0">
                <a:solidFill>
                  <a:prstClr val="black"/>
                </a:solidFill>
                <a:ea typeface="ＭＳ Ｐゴシック" panose="020B0600070205080204" pitchFamily="50" charset="-128"/>
              </a:rPr>
              <a:t>antigen </a:t>
            </a:r>
            <a:r>
              <a:rPr lang="en-US" altLang="ja-JP" sz="1400" b="1" dirty="0" smtClean="0">
                <a:solidFill>
                  <a:prstClr val="black"/>
                </a:solidFill>
                <a:ea typeface="ＭＳ Ｐゴシック" panose="020B0600070205080204" pitchFamily="50" charset="-128"/>
              </a:rPr>
              <a:t>test/test kit</a:t>
            </a:r>
            <a:endParaRPr lang="en-US" altLang="ja-JP" sz="1400" b="1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  <a:p>
            <a:pPr marL="171450" lvl="0" indent="-171450">
              <a:buFont typeface="Wingdings" panose="05000000000000000000" pitchFamily="2" charset="2"/>
              <a:buChar char="l"/>
            </a:pPr>
            <a:r>
              <a:rPr lang="en-US" altLang="ja-JP" sz="1400" b="1" dirty="0" smtClean="0">
                <a:solidFill>
                  <a:prstClr val="black"/>
                </a:solidFill>
                <a:ea typeface="ＭＳ Ｐゴシック" panose="020B0600070205080204" pitchFamily="50" charset="-128"/>
              </a:rPr>
              <a:t>Antibody test/test kit</a:t>
            </a:r>
            <a:endParaRPr lang="en-US" altLang="ja-JP" sz="1400" b="1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  <a:p>
            <a:pPr lvl="0"/>
            <a:endParaRPr lang="ja-JP" altLang="en-US" sz="1400" dirty="0">
              <a:solidFill>
                <a:prstClr val="black"/>
              </a:solidFill>
              <a:latin typeface="游ゴシック" panose="020B04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70726" y="8713326"/>
            <a:ext cx="7130592" cy="87572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257175"/>
            <a:r>
              <a:rPr lang="en-US" altLang="ja-JP" sz="2000" b="1" u="sng" dirty="0" smtClean="0">
                <a:solidFill>
                  <a:schemeClr val="tx1"/>
                </a:solidFill>
                <a:latin typeface="Calibri" panose="020F0502020204030204"/>
                <a:ea typeface="游ゴシック" panose="020B0400000000000000" pitchFamily="50" charset="-128"/>
              </a:rPr>
              <a:t>Sample collection </a:t>
            </a:r>
            <a:r>
              <a:rPr lang="en-US" altLang="ja-JP" sz="2000" b="1" dirty="0" smtClean="0">
                <a:solidFill>
                  <a:schemeClr val="tx1"/>
                </a:solidFill>
                <a:latin typeface="Calibri" panose="020F0502020204030204"/>
                <a:ea typeface="游ゴシック" panose="020B0400000000000000" pitchFamily="50" charset="-128"/>
              </a:rPr>
              <a:t>must be done </a:t>
            </a:r>
            <a:r>
              <a:rPr lang="en-US" altLang="ja-JP" sz="2000" b="1" u="sng" dirty="0" smtClean="0">
                <a:solidFill>
                  <a:schemeClr val="tx1"/>
                </a:solidFill>
                <a:latin typeface="Calibri" panose="020F0502020204030204"/>
                <a:ea typeface="游ゴシック" panose="020B0400000000000000" pitchFamily="50" charset="-128"/>
              </a:rPr>
              <a:t>Within </a:t>
            </a:r>
            <a:r>
              <a:rPr lang="en-US" altLang="ja-JP" sz="2000" b="1" u="sng" dirty="0">
                <a:solidFill>
                  <a:schemeClr val="tx1"/>
                </a:solidFill>
                <a:latin typeface="Calibri" panose="020F0502020204030204"/>
                <a:ea typeface="游ゴシック" panose="020B0400000000000000" pitchFamily="50" charset="-128"/>
              </a:rPr>
              <a:t>72 hours </a:t>
            </a:r>
            <a:r>
              <a:rPr lang="en-US" altLang="ja-JP" sz="2000" b="1" dirty="0" smtClean="0">
                <a:solidFill>
                  <a:schemeClr val="tx1"/>
                </a:solidFill>
                <a:latin typeface="Calibri" panose="020F0502020204030204"/>
                <a:ea typeface="游ゴシック" panose="020B0400000000000000" pitchFamily="50" charset="-128"/>
              </a:rPr>
              <a:t>before </a:t>
            </a:r>
            <a:r>
              <a:rPr lang="en-US" altLang="ja-JP" sz="2000" b="1" dirty="0">
                <a:solidFill>
                  <a:schemeClr val="tx1"/>
                </a:solidFill>
                <a:latin typeface="Calibri" panose="020F0502020204030204"/>
                <a:ea typeface="游ゴシック" panose="020B0400000000000000" pitchFamily="50" charset="-128"/>
              </a:rPr>
              <a:t>the </a:t>
            </a:r>
            <a:r>
              <a:rPr lang="en-US" altLang="ja-JP" sz="2000" b="1" dirty="0" smtClean="0">
                <a:solidFill>
                  <a:schemeClr val="tx1"/>
                </a:solidFill>
                <a:latin typeface="Calibri" panose="020F0502020204030204"/>
                <a:ea typeface="游ゴシック" panose="020B0400000000000000" pitchFamily="50" charset="-128"/>
              </a:rPr>
              <a:t>departure </a:t>
            </a:r>
            <a:r>
              <a:rPr lang="en-US" altLang="ja-JP" sz="2000" b="1" dirty="0">
                <a:solidFill>
                  <a:schemeClr val="tx1"/>
                </a:solidFill>
                <a:latin typeface="Calibri" panose="020F0502020204030204"/>
                <a:ea typeface="游ゴシック" panose="020B0400000000000000" pitchFamily="50" charset="-128"/>
              </a:rPr>
              <a:t>time of the flight. 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5097" y="9635780"/>
            <a:ext cx="68488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US" altLang="ja-JP" sz="1200" dirty="0" smtClean="0">
                <a:latin typeface="Calibri" panose="020F0502020204030204"/>
                <a:ea typeface="游ゴシック" panose="020B0400000000000000" pitchFamily="50" charset="-128"/>
              </a:rPr>
              <a:t>※These </a:t>
            </a:r>
            <a:r>
              <a:rPr lang="en-US" altLang="ja-JP" sz="1200" dirty="0">
                <a:latin typeface="Calibri" panose="020F0502020204030204"/>
                <a:ea typeface="游ゴシック" panose="020B0400000000000000" pitchFamily="50" charset="-128"/>
              </a:rPr>
              <a:t>requirements may be </a:t>
            </a:r>
            <a:r>
              <a:rPr lang="en-US" altLang="ja-JP" sz="1200" dirty="0"/>
              <a:t>changed </a:t>
            </a:r>
            <a:r>
              <a:rPr lang="en-US" altLang="ja-JP" sz="1200" dirty="0" smtClean="0"/>
              <a:t>depending </a:t>
            </a:r>
            <a:r>
              <a:rPr lang="en-US" altLang="ja-JP" sz="1200" dirty="0"/>
              <a:t>on infection </a:t>
            </a:r>
            <a:r>
              <a:rPr lang="en-US" altLang="ja-JP" sz="1200" dirty="0" smtClean="0"/>
              <a:t>status.</a:t>
            </a:r>
            <a:endParaRPr lang="en-US" altLang="ja-JP" sz="120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5693" y="1334893"/>
            <a:ext cx="3458072" cy="52322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defTabSz="257175"/>
            <a:r>
              <a:rPr lang="en-US" altLang="ja-JP" sz="2800" b="1" dirty="0" smtClean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Valid</a:t>
            </a:r>
            <a:endParaRPr lang="ja-JP" altLang="en-US" sz="2800" b="1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9546" y="8310607"/>
            <a:ext cx="3204571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 defTabSz="257175"/>
            <a:r>
              <a:rPr lang="en-US" altLang="ja-JP" sz="1125" dirty="0">
                <a:latin typeface="Calibri" panose="020F0502020204030204"/>
                <a:ea typeface="游ゴシック" panose="020B0400000000000000" pitchFamily="50" charset="-128"/>
              </a:rPr>
              <a:t>※</a:t>
            </a:r>
            <a:r>
              <a:rPr lang="en-US" altLang="ja-JP" sz="1125" dirty="0" smtClean="0">
                <a:latin typeface="Calibri" panose="020F0502020204030204"/>
                <a:ea typeface="游ゴシック" panose="020B0400000000000000" pitchFamily="50" charset="-128"/>
              </a:rPr>
              <a:t>Recommend </a:t>
            </a:r>
            <a:r>
              <a:rPr lang="en-US" altLang="ja-JP" sz="1125" dirty="0">
                <a:latin typeface="Calibri" panose="020F0502020204030204"/>
                <a:ea typeface="游ゴシック" panose="020B0400000000000000" pitchFamily="50" charset="-128"/>
              </a:rPr>
              <a:t>in Japan as a </a:t>
            </a:r>
            <a:r>
              <a:rPr lang="ja-JP" altLang="en-US" sz="1125" dirty="0">
                <a:latin typeface="Calibri" panose="020F0502020204030204"/>
                <a:ea typeface="游ゴシック" panose="020B0400000000000000" pitchFamily="50" charset="-128"/>
              </a:rPr>
              <a:t> </a:t>
            </a:r>
            <a:r>
              <a:rPr lang="en-US" altLang="ja-JP" sz="1125" dirty="0" smtClean="0">
                <a:latin typeface="Calibri" panose="020F0502020204030204"/>
                <a:ea typeface="游ゴシック" panose="020B0400000000000000" pitchFamily="50" charset="-128"/>
              </a:rPr>
              <a:t>sample/testing </a:t>
            </a:r>
            <a:r>
              <a:rPr lang="en-US" altLang="ja-JP" sz="1125" dirty="0">
                <a:latin typeface="Calibri" panose="020F0502020204030204"/>
                <a:ea typeface="游ゴシック" panose="020B0400000000000000" pitchFamily="50" charset="-128"/>
              </a:rPr>
              <a:t>method for asymptomatic </a:t>
            </a:r>
            <a:r>
              <a:rPr lang="en-US" altLang="ja-JP" sz="1125" dirty="0" smtClean="0">
                <a:latin typeface="Calibri" panose="020F0502020204030204"/>
                <a:ea typeface="游ゴシック" panose="020B0400000000000000" pitchFamily="50" charset="-128"/>
              </a:rPr>
              <a:t>people.</a:t>
            </a:r>
            <a:endParaRPr lang="en-US" altLang="ja-JP" sz="1125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592556" y="8313152"/>
            <a:ext cx="3340227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 defTabSz="257175"/>
            <a:r>
              <a:rPr lang="en-US" altLang="ja-JP" sz="1125" dirty="0">
                <a:latin typeface="Calibri" panose="020F0502020204030204"/>
                <a:ea typeface="游ゴシック" panose="020B0400000000000000" pitchFamily="50" charset="-128"/>
              </a:rPr>
              <a:t>※Not </a:t>
            </a:r>
            <a:r>
              <a:rPr lang="en-US" altLang="ja-JP" sz="1125" dirty="0" smtClean="0">
                <a:latin typeface="Calibri" panose="020F0502020204030204"/>
                <a:ea typeface="游ゴシック" panose="020B0400000000000000" pitchFamily="50" charset="-128"/>
              </a:rPr>
              <a:t>recommend </a:t>
            </a:r>
            <a:r>
              <a:rPr lang="en-US" altLang="ja-JP" sz="1125" dirty="0">
                <a:latin typeface="Calibri" panose="020F0502020204030204"/>
                <a:ea typeface="游ゴシック" panose="020B0400000000000000" pitchFamily="50" charset="-128"/>
              </a:rPr>
              <a:t>in Japan as a </a:t>
            </a:r>
            <a:r>
              <a:rPr lang="en-US" altLang="ja-JP" sz="1125" dirty="0" smtClean="0">
                <a:latin typeface="Calibri" panose="020F0502020204030204"/>
                <a:ea typeface="游ゴシック" panose="020B0400000000000000" pitchFamily="50" charset="-128"/>
              </a:rPr>
              <a:t>sample/testing method for asymptomatic people.</a:t>
            </a:r>
            <a:endParaRPr lang="en-US" altLang="ja-JP" sz="1125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601976" y="1262885"/>
            <a:ext cx="3499656" cy="52322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defTabSz="257175"/>
            <a:r>
              <a:rPr lang="en-US" altLang="ja-JP" sz="2800" b="1" dirty="0" smtClean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Invalid</a:t>
            </a:r>
            <a:endParaRPr lang="ja-JP" altLang="en-US" sz="2800" b="1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291" y="26920"/>
            <a:ext cx="1152525" cy="488006"/>
          </a:xfrm>
          <a:prstGeom prst="rect">
            <a:avLst/>
          </a:prstGeom>
        </p:spPr>
      </p:pic>
      <p:sp>
        <p:nvSpPr>
          <p:cNvPr id="25" name="正方形/長方形 24"/>
          <p:cNvSpPr/>
          <p:nvPr/>
        </p:nvSpPr>
        <p:spPr>
          <a:xfrm>
            <a:off x="1556792" y="169899"/>
            <a:ext cx="5277066" cy="345027"/>
          </a:xfrm>
          <a:prstGeom prst="rect">
            <a:avLst/>
          </a:prstGeom>
          <a:noFill/>
          <a:ln w="28575" cap="flat" cmpd="sng" algn="ctr">
            <a:noFill/>
            <a:prstDash val="solid"/>
          </a:ln>
          <a:effectLst/>
        </p:spPr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0" lang="en-US" altLang="ja-JP" sz="1200" kern="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Quarantine station,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kern="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Ministry of Health, </a:t>
            </a:r>
            <a:r>
              <a:rPr kumimoji="0" lang="en-US" altLang="ja-JP" sz="1200" kern="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</a:t>
            </a:r>
            <a:r>
              <a:rPr kumimoji="0" lang="en-US" altLang="ja-JP" sz="1200" kern="0" dirty="0" err="1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abour</a:t>
            </a:r>
            <a:r>
              <a:rPr kumimoji="0" lang="en-US" altLang="ja-JP" sz="1200" kern="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and Welfare, Government of Japan</a:t>
            </a:r>
            <a:r>
              <a:rPr kumimoji="0" lang="en-US" altLang="ja-JP" sz="12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kumimoji="0" lang="ja-JP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335376" y="-21850"/>
            <a:ext cx="155679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(</a:t>
            </a:r>
            <a:r>
              <a:rPr lang="en-US" altLang="ja-JP" sz="1050" noProof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July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.</a:t>
            </a:r>
            <a:r>
              <a:rPr kumimoji="1" lang="ja-JP" altLang="en-US" sz="105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１</a:t>
            </a:r>
            <a:r>
              <a:rPr kumimoji="1" lang="en-US" altLang="ja-JP" sz="105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.2021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)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3573016" y="1329092"/>
            <a:ext cx="0" cy="742870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62851" y="1766941"/>
            <a:ext cx="667974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62851" y="4592744"/>
            <a:ext cx="667974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49546" y="8310607"/>
            <a:ext cx="667974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0134" y="867427"/>
            <a:ext cx="6851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rgbClr val="C00000"/>
                </a:solidFill>
              </a:rPr>
              <a:t>※Only test certificates which show the results of the test using valid samples and testing methods below are valid</a:t>
            </a:r>
            <a:r>
              <a:rPr lang="en-US" altLang="ja-JP" sz="1200" b="1" dirty="0" smtClean="0">
                <a:solidFill>
                  <a:srgbClr val="C00000"/>
                </a:solidFill>
              </a:rPr>
              <a:t>.</a:t>
            </a:r>
            <a:endParaRPr kumimoji="1" lang="ja-JP" altLang="en-US" sz="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53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4150</TotalTime>
  <Words>866</Words>
  <Application>Microsoft Office PowerPoint</Application>
  <PresentationFormat>A4 210 x 297 mm</PresentationFormat>
  <Paragraphs>116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​​テーマ</vt:lpstr>
      <vt:lpstr>Office 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レジデンストラック関係者の皆様へ ー成田空港検疫所からのお願いー</dc:title>
  <dc:creator>木下 博詞(kinoshita-hirotsugu)</dc:creator>
  <cp:lastModifiedBy>情報通信課</cp:lastModifiedBy>
  <cp:revision>282</cp:revision>
  <cp:lastPrinted>2021-05-26T14:25:43Z</cp:lastPrinted>
  <dcterms:created xsi:type="dcterms:W3CDTF">2020-11-27T13:26:02Z</dcterms:created>
  <dcterms:modified xsi:type="dcterms:W3CDTF">2021-06-30T15:30:39Z</dcterms:modified>
</cp:coreProperties>
</file>